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4" r:id="rId4"/>
    <p:sldId id="258" r:id="rId5"/>
    <p:sldId id="259" r:id="rId6"/>
    <p:sldId id="257" r:id="rId7"/>
    <p:sldId id="261" r:id="rId8"/>
    <p:sldId id="260" r:id="rId9"/>
    <p:sldId id="264" r:id="rId10"/>
    <p:sldId id="262" r:id="rId11"/>
    <p:sldId id="288" r:id="rId12"/>
    <p:sldId id="287" r:id="rId13"/>
    <p:sldId id="263" r:id="rId14"/>
    <p:sldId id="289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3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006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5832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562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2447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9810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5495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62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460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6605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574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317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BA15-40B7-49A0-B7C0-4FC756E6CEF5}" type="datetimeFigureOut">
              <a:rPr lang="tr-TR" smtClean="0"/>
              <a:pPr/>
              <a:t>10.01.2015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0B45-C572-40F6-A8A8-EE3546C805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2586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karaalp@yahoo.com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r>
              <a:rPr lang="tr-TR" sz="3600" b="1" dirty="0"/>
              <a:t>BİBER </a:t>
            </a:r>
            <a:r>
              <a:rPr lang="tr-TR" sz="3600" b="1" dirty="0" smtClean="0"/>
              <a:t>GAZININ AĞRI ÜZERİNDEKİ ETKİSİNİN SİNNAMALDEHİT</a:t>
            </a:r>
            <a:r>
              <a:rPr lang="tr-TR" sz="3600" b="1" dirty="0"/>
              <a:t>, HİDROTALSİT, SİRKE, SÜT VE LİMON </a:t>
            </a:r>
            <a:r>
              <a:rPr lang="tr-TR" sz="3600" b="1" dirty="0" smtClean="0"/>
              <a:t>SUYU İLE DEĞİŞTİRİLMESİ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4484712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tr-TR" i="1" u="sng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Atila</a:t>
            </a:r>
            <a:r>
              <a:rPr lang="tr-TR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Karaalp</a:t>
            </a:r>
            <a:r>
              <a:rPr lang="tr-TR" i="1" u="sng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Simge 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Yavuz</a:t>
            </a:r>
            <a:r>
              <a:rPr lang="tr-TR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Mehmet Mert 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Baykara</a:t>
            </a:r>
            <a:r>
              <a:rPr lang="tr-TR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Ceylan 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Çıkıkçı</a:t>
            </a:r>
            <a:r>
              <a:rPr lang="tr-TR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Çağrı Orkun 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Kılıç</a:t>
            </a:r>
            <a:r>
              <a:rPr lang="tr-TR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Batuhan 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Tozakoğlu</a:t>
            </a:r>
            <a:r>
              <a:rPr lang="tr-TR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 Marmara 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Üniversitesi Tıp Fakültesi Tıbbi Farmakoloji Anabilim Dalı, Başıbüyük, Maltepe, İstanbul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2- Marmara Üniversitesi Tıp Fakültesi 3. Sınıf Öğrencileri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39552" y="63000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>
                    <a:lumMod val="65000"/>
                  </a:schemeClr>
                </a:solidFill>
              </a:rPr>
              <a:t>İSTANBUL TABİP ODASI - BİBER GAZI YASAKLANSIN TIBBİ SEMPOZYUMU - 10 OCAK 2015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2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Yöntem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Marmara Üniversitesi Tıp Fakültesi Klinik Araştırmalar Etik Kurulundan onay alındıktan sonra 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18-42 yaş </a:t>
            </a:r>
            <a:r>
              <a:rPr lang="tr-TR" dirty="0" smtClean="0"/>
              <a:t>aralığında her iki cinsiyetten </a:t>
            </a:r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sağlıklı gönüllü </a:t>
            </a:r>
            <a:r>
              <a:rPr lang="tr-TR" dirty="0" smtClean="0"/>
              <a:t>ile Nisan-Mayıs 2014 tarihinde çalışma gerçekleştirilmiştir.</a:t>
            </a:r>
          </a:p>
          <a:p>
            <a:r>
              <a:rPr lang="tr-TR" dirty="0" smtClean="0"/>
              <a:t>Gönüllülere öncelikle deney prosedürü anlatılmış, ardından onamları alındıktan sonra deneye başlanmıştır.</a:t>
            </a:r>
          </a:p>
          <a:p>
            <a:r>
              <a:rPr lang="tr-TR" dirty="0" smtClean="0"/>
              <a:t>Gönüllülerin sağ ve sol kollarının  ön kısmında 3X3cm’lik 4 bölge tükenmez kalemle işaretlenmiş ve numaralandırılmıştır.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84"/>
            <a:ext cx="81369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35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4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Yöntem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1 numaralı alan OC + maddelerden biri (</a:t>
            </a:r>
            <a:r>
              <a:rPr lang="tr-TR" i="1" dirty="0" smtClean="0">
                <a:solidFill>
                  <a:schemeClr val="bg1">
                    <a:lumMod val="50000"/>
                  </a:schemeClr>
                </a:solidFill>
              </a:rPr>
              <a:t>süt, sirke, limon veya antiasit</a:t>
            </a:r>
            <a:r>
              <a:rPr lang="tr-TR" dirty="0" smtClean="0"/>
              <a:t>)</a:t>
            </a:r>
          </a:p>
          <a:p>
            <a:r>
              <a:rPr lang="tr-TR" dirty="0" smtClean="0"/>
              <a:t>2 numaralı alan kontrol bölgesi</a:t>
            </a:r>
          </a:p>
          <a:p>
            <a:r>
              <a:rPr lang="tr-TR" dirty="0" smtClean="0"/>
              <a:t>3 numaralı alan </a:t>
            </a:r>
            <a:r>
              <a:rPr lang="tr-TR" dirty="0" err="1" smtClean="0"/>
              <a:t>sinnamaldehit</a:t>
            </a:r>
            <a:r>
              <a:rPr lang="tr-TR" dirty="0" smtClean="0"/>
              <a:t> + OC </a:t>
            </a:r>
          </a:p>
          <a:p>
            <a:r>
              <a:rPr lang="tr-TR" dirty="0" smtClean="0"/>
              <a:t>4 numaralı alan sadece </a:t>
            </a:r>
            <a:r>
              <a:rPr lang="tr-TR" dirty="0" err="1" smtClean="0"/>
              <a:t>sinnamaldehit</a:t>
            </a:r>
            <a:r>
              <a:rPr lang="tr-TR" dirty="0" smtClean="0"/>
              <a:t> </a:t>
            </a:r>
          </a:p>
          <a:p>
            <a:r>
              <a:rPr lang="tr-TR" dirty="0" smtClean="0"/>
              <a:t>OC uygulamasından 10 </a:t>
            </a:r>
            <a:r>
              <a:rPr lang="tr-TR" dirty="0" err="1" smtClean="0"/>
              <a:t>dk</a:t>
            </a:r>
            <a:r>
              <a:rPr lang="tr-TR" dirty="0" smtClean="0"/>
              <a:t>. sonra 55</a:t>
            </a:r>
            <a:r>
              <a:rPr lang="tr-TR" baseline="30000" dirty="0" smtClean="0"/>
              <a:t>o</a:t>
            </a:r>
            <a:r>
              <a:rPr lang="tr-TR" dirty="0" smtClean="0"/>
              <a:t>C’lik metal plaka her alana dokundurularak dayanma süresi ölçümü yapılmış ve ardından </a:t>
            </a:r>
            <a:r>
              <a:rPr lang="tr-TR" dirty="0" err="1" smtClean="0"/>
              <a:t>Vizüel</a:t>
            </a:r>
            <a:r>
              <a:rPr lang="tr-TR" dirty="0" smtClean="0"/>
              <a:t> </a:t>
            </a:r>
            <a:r>
              <a:rPr lang="tr-TR" dirty="0" err="1" smtClean="0"/>
              <a:t>Analog</a:t>
            </a:r>
            <a:r>
              <a:rPr lang="tr-TR" dirty="0" smtClean="0"/>
              <a:t> Skala(VAS) uygulanmıştır.</a:t>
            </a:r>
            <a:endParaRPr lang="tr-TR" dirty="0"/>
          </a:p>
        </p:txBody>
      </p:sp>
      <p:pic>
        <p:nvPicPr>
          <p:cNvPr id="3074" name="Picture 2" descr="https://encrypted-tbn1.gstatic.com/images?q=tbn:ANd9GcTzr4T9RKtmZ1fmAZwGAi8kTrpvYjj7OrCAB6M7vN60daPddhOr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5" y="4221088"/>
            <a:ext cx="9065215" cy="244827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3" y="-27383"/>
            <a:ext cx="5164038" cy="6885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6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0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Verilerin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Her bir gönüllüye toplam 5 kere 55</a:t>
            </a:r>
            <a:r>
              <a:rPr lang="tr-TR" baseline="30000" dirty="0" smtClean="0"/>
              <a:t>o</a:t>
            </a:r>
            <a:r>
              <a:rPr lang="tr-TR" dirty="0" smtClean="0"/>
              <a:t>C’lik sıcak uygulamasının ardından</a:t>
            </a:r>
          </a:p>
          <a:p>
            <a:pPr lvl="1"/>
            <a:r>
              <a:rPr lang="tr-TR" dirty="0" smtClean="0"/>
              <a:t>Sıcağa dayanma süreleri</a:t>
            </a:r>
          </a:p>
          <a:p>
            <a:pPr lvl="1"/>
            <a:r>
              <a:rPr lang="tr-TR" dirty="0" smtClean="0"/>
              <a:t>VAS ağrı skorları</a:t>
            </a:r>
          </a:p>
          <a:p>
            <a:r>
              <a:rPr lang="tr-TR" dirty="0" smtClean="0"/>
              <a:t>Ölçülmüştür.</a:t>
            </a:r>
          </a:p>
          <a:p>
            <a:r>
              <a:rPr lang="tr-TR" dirty="0" smtClean="0"/>
              <a:t>Elde edilen veriler Microsoft</a:t>
            </a:r>
            <a:r>
              <a:rPr lang="tr-TR" baseline="30000" dirty="0" smtClean="0">
                <a:sym typeface="Symbol"/>
              </a:rPr>
              <a:t></a:t>
            </a:r>
            <a:r>
              <a:rPr lang="tr-TR" dirty="0" smtClean="0"/>
              <a:t> Excel</a:t>
            </a:r>
            <a:r>
              <a:rPr lang="tr-TR" baseline="30000" dirty="0" smtClean="0">
                <a:sym typeface="Symbol"/>
              </a:rPr>
              <a:t></a:t>
            </a:r>
            <a:r>
              <a:rPr lang="tr-TR" dirty="0" smtClean="0"/>
              <a:t> yazılımında tablo haline getirilerek SPSS 20.0</a:t>
            </a:r>
            <a:r>
              <a:rPr lang="tr-TR" baseline="30000" dirty="0" smtClean="0">
                <a:sym typeface="Symbol"/>
              </a:rPr>
              <a:t></a:t>
            </a:r>
            <a:r>
              <a:rPr lang="tr-TR" dirty="0" smtClean="0"/>
              <a:t> yazılımında istatistiksel analiz yapılmıştır.</a:t>
            </a:r>
          </a:p>
          <a:p>
            <a:pPr lvl="1"/>
            <a:r>
              <a:rPr lang="tr-TR" dirty="0" smtClean="0"/>
              <a:t>normal dağılıma uyanlar parametrik testlerle (</a:t>
            </a:r>
            <a:r>
              <a:rPr lang="tr-TR" dirty="0" err="1" smtClean="0"/>
              <a:t>paired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t-test)</a:t>
            </a:r>
          </a:p>
          <a:p>
            <a:pPr lvl="1"/>
            <a:r>
              <a:rPr lang="tr-TR" dirty="0" smtClean="0"/>
              <a:t>normal dağılıma uymayanlar </a:t>
            </a:r>
            <a:r>
              <a:rPr lang="tr-TR" dirty="0" err="1" smtClean="0"/>
              <a:t>non</a:t>
            </a:r>
            <a:r>
              <a:rPr lang="tr-TR" dirty="0" smtClean="0"/>
              <a:t>-parametrik testlerle (</a:t>
            </a:r>
            <a:r>
              <a:rPr lang="tr-TR" dirty="0" err="1" smtClean="0"/>
              <a:t>Wilcoxon</a:t>
            </a:r>
            <a:r>
              <a:rPr lang="tr-TR" dirty="0" smtClean="0"/>
              <a:t> testi)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Toplam 78 gönüllü: </a:t>
            </a:r>
          </a:p>
          <a:p>
            <a:r>
              <a:rPr lang="tr-TR" dirty="0" smtClean="0"/>
              <a:t>yaş ortalaması 24.9±6.4</a:t>
            </a:r>
          </a:p>
          <a:p>
            <a:r>
              <a:rPr lang="tr-TR" dirty="0" smtClean="0"/>
              <a:t>41 (%52,6) kadın</a:t>
            </a:r>
          </a:p>
          <a:p>
            <a:r>
              <a:rPr lang="tr-TR" dirty="0" smtClean="0"/>
              <a:t>37 (%47,4) erkek</a:t>
            </a:r>
          </a:p>
        </p:txBody>
      </p:sp>
      <p:pic>
        <p:nvPicPr>
          <p:cNvPr id="40962" name="Picture 2" descr="http://www.diken.com.tr/wp-content/uploads/2014/11/gezi-g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01465"/>
            <a:ext cx="5220072" cy="3456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55</a:t>
            </a:r>
            <a:r>
              <a:rPr lang="tr-TR" baseline="30000" dirty="0" smtClean="0"/>
              <a:t>o</a:t>
            </a:r>
            <a:r>
              <a:rPr lang="tr-TR" dirty="0" smtClean="0"/>
              <a:t>C Sıcaklığa Dayanma Süreleri</a:t>
            </a:r>
            <a:endParaRPr lang="tr-T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87096"/>
            <a:ext cx="7757806" cy="456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876256" y="60932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p&lt; 0.05</a:t>
            </a:r>
          </a:p>
          <a:p>
            <a:r>
              <a:rPr lang="tr-TR" dirty="0" smtClean="0"/>
              <a:t>** p&lt; 0.001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55</a:t>
            </a:r>
            <a:r>
              <a:rPr lang="tr-TR" baseline="30000" dirty="0" smtClean="0"/>
              <a:t>o</a:t>
            </a:r>
            <a:r>
              <a:rPr lang="tr-TR" dirty="0" smtClean="0"/>
              <a:t>C Sıcaklıkta VAS skorları</a:t>
            </a:r>
            <a:endParaRPr lang="tr-TR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53329"/>
            <a:ext cx="6964813" cy="48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7740352" y="616704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p&lt; 0.05</a:t>
            </a:r>
          </a:p>
          <a:p>
            <a:r>
              <a:rPr lang="tr-TR" dirty="0" smtClean="0"/>
              <a:t>** p&lt; 0.001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tr-TR" sz="3600" dirty="0" smtClean="0"/>
              <a:t> uygulamasının ardından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süt </a:t>
            </a:r>
            <a:b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 smtClean="0"/>
              <a:t>uygulanan bölgede 55</a:t>
            </a:r>
            <a:r>
              <a:rPr lang="tr-TR" sz="3600" baseline="30000" dirty="0" smtClean="0"/>
              <a:t>o</a:t>
            </a:r>
            <a:r>
              <a:rPr lang="tr-TR" sz="3600" dirty="0" smtClean="0"/>
              <a:t>C dayanma </a:t>
            </a:r>
            <a:r>
              <a:rPr lang="tr-T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</a:t>
            </a:r>
            <a:r>
              <a:rPr lang="tr-TR" sz="3600" dirty="0" smtClean="0"/>
              <a:t>leri</a:t>
            </a:r>
            <a:endParaRPr lang="tr-TR" sz="36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11017"/>
            <a:ext cx="6209148" cy="452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740352" y="63000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p&lt;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221088"/>
            <a:ext cx="8445624" cy="2636912"/>
          </a:xfrm>
        </p:spPr>
        <p:txBody>
          <a:bodyPr>
            <a:normAutofit/>
          </a:bodyPr>
          <a:lstStyle/>
          <a:p>
            <a:pPr algn="ctr"/>
            <a:r>
              <a:rPr lang="tr-T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Bu araştırma Gezi Direnişi sırasında ve sonrasında hayatını kaybedenlere ve yaralananlara armağan olunur.</a:t>
            </a:r>
            <a:endParaRPr lang="tr-T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tr-TR" dirty="0" smtClean="0"/>
              <a:t> uygulamasının ardından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süt</a:t>
            </a:r>
            <a:r>
              <a:rPr lang="tr-TR" dirty="0" smtClean="0"/>
              <a:t> uygulanan bölgede 55</a:t>
            </a:r>
            <a:r>
              <a:rPr lang="tr-TR" baseline="30000" dirty="0" smtClean="0"/>
              <a:t>o</a:t>
            </a:r>
            <a:r>
              <a:rPr lang="tr-TR" dirty="0" smtClean="0"/>
              <a:t>C </a:t>
            </a: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</a:t>
            </a:r>
            <a:r>
              <a:rPr lang="tr-TR" dirty="0" smtClean="0"/>
              <a:t> skorları</a:t>
            </a:r>
            <a:endParaRPr lang="tr-T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95057"/>
            <a:ext cx="6696744" cy="447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740352" y="63000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p&lt;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tr-TR" sz="3600" dirty="0" smtClean="0"/>
              <a:t> uygulamasının ardından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Talcid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smtClean="0"/>
              <a:t>uygulanan bölgede 55</a:t>
            </a:r>
            <a:r>
              <a:rPr lang="tr-TR" sz="3600" baseline="30000" dirty="0" smtClean="0"/>
              <a:t>o</a:t>
            </a:r>
            <a:r>
              <a:rPr lang="tr-TR" sz="3600" dirty="0" smtClean="0"/>
              <a:t>C dayanma </a:t>
            </a:r>
            <a:r>
              <a:rPr lang="tr-T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</a:t>
            </a:r>
            <a:r>
              <a:rPr lang="tr-TR" sz="3600" dirty="0" smtClean="0"/>
              <a:t>leri</a:t>
            </a:r>
            <a:endParaRPr lang="tr-TR" sz="36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68062"/>
            <a:ext cx="7155762" cy="46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740352" y="63000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p&lt;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tr-TR" dirty="0" smtClean="0"/>
              <a:t> uygulamasının ardından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Talcid</a:t>
            </a:r>
            <a:r>
              <a:rPr lang="tr-TR" dirty="0" smtClean="0"/>
              <a:t> uygulanan bölgede 55</a:t>
            </a:r>
            <a:r>
              <a:rPr lang="tr-TR" baseline="30000" dirty="0" smtClean="0"/>
              <a:t>o</a:t>
            </a:r>
            <a:r>
              <a:rPr lang="tr-TR" dirty="0" smtClean="0"/>
              <a:t>C </a:t>
            </a: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</a:t>
            </a:r>
            <a:r>
              <a:rPr lang="tr-TR" dirty="0" smtClean="0"/>
              <a:t> skorları</a:t>
            </a:r>
            <a:endParaRPr lang="tr-T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73" y="1700808"/>
            <a:ext cx="7588375" cy="492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740352" y="63000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p&lt;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tr-TR" sz="3600" dirty="0" smtClean="0"/>
              <a:t> uygulamasının ardından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sirke</a:t>
            </a:r>
            <a:b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 smtClean="0"/>
              <a:t>uygulanan bölgede 55</a:t>
            </a:r>
            <a:r>
              <a:rPr lang="tr-TR" sz="3600" baseline="30000" dirty="0" smtClean="0"/>
              <a:t>o</a:t>
            </a:r>
            <a:r>
              <a:rPr lang="tr-TR" sz="3600" dirty="0" smtClean="0"/>
              <a:t>C dayanma </a:t>
            </a:r>
            <a:r>
              <a:rPr lang="tr-T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</a:t>
            </a:r>
            <a:r>
              <a:rPr lang="tr-TR" sz="3600" dirty="0" smtClean="0"/>
              <a:t>leri</a:t>
            </a:r>
            <a:endParaRPr lang="tr-TR" sz="36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1356"/>
            <a:ext cx="7338792" cy="4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tr-TR" dirty="0" smtClean="0"/>
              <a:t> uygulamasının ardından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sirke </a:t>
            </a:r>
            <a:r>
              <a:rPr lang="tr-TR" dirty="0" smtClean="0"/>
              <a:t>uygulanan bölgede 55</a:t>
            </a:r>
            <a:r>
              <a:rPr lang="tr-TR" baseline="30000" dirty="0" smtClean="0"/>
              <a:t>o</a:t>
            </a:r>
            <a:r>
              <a:rPr lang="tr-TR" dirty="0" smtClean="0"/>
              <a:t>C </a:t>
            </a: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</a:t>
            </a:r>
            <a:r>
              <a:rPr lang="tr-TR" dirty="0" smtClean="0"/>
              <a:t> skorları</a:t>
            </a:r>
            <a:endParaRPr lang="tr-TR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74652"/>
            <a:ext cx="7632840" cy="495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tr-TR" sz="3600" dirty="0" smtClean="0"/>
              <a:t> uygulamasının ardından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limon</a:t>
            </a:r>
            <a:b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 smtClean="0"/>
              <a:t>uygulanan bölgede 55</a:t>
            </a:r>
            <a:r>
              <a:rPr lang="tr-TR" sz="3600" baseline="30000" dirty="0" smtClean="0"/>
              <a:t>o</a:t>
            </a:r>
            <a:r>
              <a:rPr lang="tr-TR" sz="3600" dirty="0" smtClean="0"/>
              <a:t>C dayanma </a:t>
            </a:r>
            <a:r>
              <a:rPr lang="tr-T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</a:t>
            </a:r>
            <a:r>
              <a:rPr lang="tr-TR" sz="3600" dirty="0" smtClean="0"/>
              <a:t>leri</a:t>
            </a:r>
            <a:endParaRPr lang="tr-TR" sz="36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481242"/>
            <a:ext cx="7332776" cy="475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tr-TR" dirty="0" smtClean="0"/>
              <a:t> uygulamasının ardından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limon </a:t>
            </a:r>
            <a:r>
              <a:rPr lang="tr-TR" dirty="0" smtClean="0"/>
              <a:t>uygulanan bölgede 55</a:t>
            </a:r>
            <a:r>
              <a:rPr lang="tr-TR" baseline="30000" dirty="0" smtClean="0"/>
              <a:t>o</a:t>
            </a:r>
            <a:r>
              <a:rPr lang="tr-TR" dirty="0" smtClean="0"/>
              <a:t>C </a:t>
            </a: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</a:t>
            </a:r>
            <a:r>
              <a:rPr lang="tr-TR" dirty="0" smtClean="0"/>
              <a:t> skorları</a:t>
            </a:r>
            <a:endParaRPr lang="tr-T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1356"/>
            <a:ext cx="7056783" cy="45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Kişisel Yargı ve Gözlemler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Gönüllülerin birçoğunda tek başına biber gazı uygulanan alanda, sıcaklık uygulamasından önce kızarıklık görülürken diğer alanlarda (</a:t>
            </a:r>
            <a:r>
              <a:rPr lang="tr-TR" i="1" dirty="0" smtClean="0">
                <a:solidFill>
                  <a:schemeClr val="bg1">
                    <a:lumMod val="50000"/>
                  </a:schemeClr>
                </a:solidFill>
              </a:rPr>
              <a:t>kontrol, </a:t>
            </a:r>
            <a:r>
              <a:rPr lang="tr-TR" i="1" dirty="0" err="1" smtClean="0">
                <a:solidFill>
                  <a:schemeClr val="bg1">
                    <a:lumMod val="50000"/>
                  </a:schemeClr>
                </a:solidFill>
              </a:rPr>
              <a:t>sinnamaldehit</a:t>
            </a:r>
            <a:r>
              <a:rPr lang="tr-TR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i="1" dirty="0" err="1" smtClean="0">
                <a:solidFill>
                  <a:schemeClr val="bg1">
                    <a:lumMod val="50000"/>
                  </a:schemeClr>
                </a:solidFill>
              </a:rPr>
              <a:t>sinnamaldehit</a:t>
            </a:r>
            <a:r>
              <a:rPr lang="tr-TR" i="1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tr-TR" i="1" dirty="0" err="1" smtClean="0">
                <a:solidFill>
                  <a:schemeClr val="bg1">
                    <a:lumMod val="50000"/>
                  </a:schemeClr>
                </a:solidFill>
              </a:rPr>
              <a:t>kapsaisin</a:t>
            </a:r>
            <a:r>
              <a:rPr lang="tr-TR" dirty="0" smtClean="0"/>
              <a:t>) kızarıklık görülmemiştir.</a:t>
            </a:r>
          </a:p>
          <a:p>
            <a:r>
              <a:rPr lang="tr-TR" dirty="0" smtClean="0"/>
              <a:t>Bazı gönüllüler deney sürecinin bitiminden sonraki gün içerisinde dahi, tek başına biber gazı uygulanan alanda yanma hissinin devam ettiğini belirtmişlerdir.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Kişisel Yargı ve Gözlemler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Birçok gönüllüde tek başına biber gazı uygulanan alanda yanma ve kaşınma hissi, </a:t>
            </a:r>
            <a:r>
              <a:rPr lang="tr-TR" dirty="0" err="1" smtClean="0"/>
              <a:t>sinnamaldehitle</a:t>
            </a:r>
            <a:r>
              <a:rPr lang="tr-TR" dirty="0" smtClean="0"/>
              <a:t> birlikte biber gazı uygulanan alana göre daha erken başladığı gözlenmiştir.</a:t>
            </a:r>
          </a:p>
          <a:p>
            <a:r>
              <a:rPr lang="tr-TR" dirty="0" smtClean="0"/>
              <a:t>Birçok gönüllü tek başına biber gazı uygulanan alanda antiasit uygulamasından sonra kaşınma hissinin azaldığını ifade etmişken, diğer maddelerin uygulandığı (</a:t>
            </a:r>
            <a:r>
              <a:rPr lang="tr-TR" i="1" dirty="0" smtClean="0">
                <a:solidFill>
                  <a:schemeClr val="bg1">
                    <a:lumMod val="50000"/>
                  </a:schemeClr>
                </a:solidFill>
              </a:rPr>
              <a:t>süt, sirke, limon</a:t>
            </a:r>
            <a:r>
              <a:rPr lang="tr-TR" dirty="0" smtClean="0"/>
              <a:t>) gönüllüler bu durumu ifade etmemişlerdir.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r>
              <a:rPr lang="tr-TR" dirty="0" smtClean="0"/>
              <a:t>Kontrol bölgesi ile kıyaslandığında biber gazı, 55</a:t>
            </a:r>
            <a:r>
              <a:rPr lang="tr-TR" baseline="30000" dirty="0" smtClean="0"/>
              <a:t>o</a:t>
            </a:r>
            <a:r>
              <a:rPr lang="tr-TR" dirty="0" smtClean="0"/>
              <a:t>C sıcak uygulanmasıyla oluşan yanma hissini (VAS) anlamlı olarak artırırken, dayanma süresini ise anlamlı olarak kısaltmaktadır.</a:t>
            </a:r>
          </a:p>
          <a:p>
            <a:r>
              <a:rPr lang="tr-TR" dirty="0" smtClean="0"/>
              <a:t>Benzer şekilde tarçın yağı da ağrı hissini anlamlı derecede artırmış ve dayanma süresini anlamlı derecede kısaltmıştır.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atic.wixstatic.com/media/a49ba8_8f63a88d2a6142d188910c51059eaf14.jpg_srz_p_285_399_7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</p:spPr>
      </p:pic>
      <p:pic>
        <p:nvPicPr>
          <p:cNvPr id="3" name="2 Resim" descr="IMG-20150110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r>
              <a:rPr lang="tr-TR" dirty="0" smtClean="0"/>
              <a:t>Tarçın yağı ile birlikte biber gazı uygulandığında bu etkiler </a:t>
            </a:r>
            <a:r>
              <a:rPr lang="tr-TR" dirty="0" smtClean="0"/>
              <a:t>anlamlı olmamakla birlikte daha </a:t>
            </a:r>
            <a:r>
              <a:rPr lang="tr-TR" dirty="0" smtClean="0"/>
              <a:t>belirgin olmuştur.</a:t>
            </a:r>
          </a:p>
          <a:p>
            <a:r>
              <a:rPr lang="tr-TR" dirty="0" smtClean="0"/>
              <a:t>Her iki madde de etkisini TRPA1 reseptörü üzerinden gösterdiği için </a:t>
            </a:r>
            <a:r>
              <a:rPr lang="tr-TR" dirty="0" err="1" smtClean="0"/>
              <a:t>sinerjistik</a:t>
            </a:r>
            <a:r>
              <a:rPr lang="tr-TR" dirty="0" smtClean="0"/>
              <a:t> etki </a:t>
            </a:r>
            <a:r>
              <a:rPr lang="tr-TR" dirty="0" smtClean="0"/>
              <a:t>oluşturmuş olabileceği sonucuna varılmıştır. 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r>
              <a:rPr lang="tr-TR" dirty="0" smtClean="0"/>
              <a:t>Biber gazı uygulandıktan 10 dakika sonra uygulanan </a:t>
            </a:r>
            <a:r>
              <a:rPr lang="tr-TR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antiasit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/>
              <a:t>ve </a:t>
            </a:r>
            <a:r>
              <a:rPr lang="tr-TR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/>
              <a:t>55</a:t>
            </a:r>
            <a:r>
              <a:rPr lang="tr-TR" baseline="30000" dirty="0" smtClean="0"/>
              <a:t>o</a:t>
            </a:r>
            <a:r>
              <a:rPr lang="tr-TR" dirty="0" smtClean="0"/>
              <a:t>C’lik ısı uygulanmasıyla oluşan yanma hissini (VAS) anlamlı derecede azaltırken, dayanma süresini ise anlamlı derecede artırmaktadır.</a:t>
            </a:r>
          </a:p>
          <a:p>
            <a:r>
              <a:rPr lang="tr-TR" dirty="0" smtClean="0"/>
              <a:t>Ancak benzer durum </a:t>
            </a:r>
            <a:r>
              <a:rPr lang="tr-T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limon suyu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sirke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/>
              <a:t>uygulamalarında gözlenmemiştir.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Kısıtlılıklar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Bütçe olanakları nedeniyle araştırmada kullanılan gereç ve maddeler standart laboratuvar malzemeleri değildir.</a:t>
            </a:r>
          </a:p>
          <a:p>
            <a:r>
              <a:rPr lang="tr-TR" dirty="0" smtClean="0"/>
              <a:t>Biber gazı sprey şeklinde uygulanmıştır.</a:t>
            </a:r>
          </a:p>
          <a:p>
            <a:pPr lvl="0"/>
            <a:r>
              <a:rPr lang="tr-TR" dirty="0" smtClean="0"/>
              <a:t>Dayanma süresi sofistike bir sistemle değil basit kronometre ile yapılmıştır.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8457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İstanbul Tabip Odası ve “BİBER GAZI YASAKLANSIN TIBBİ SEMPOZYUMU” düzenleme kuruluna,</a:t>
            </a:r>
          </a:p>
          <a:p>
            <a:r>
              <a:rPr lang="tr-TR" dirty="0" smtClean="0"/>
              <a:t>Marmara Üniversitesi Tıp Fakültesi Ulusal Tıp Öğrencileri Kongresi (MASCO-2014) Organizasyon Komitesine,</a:t>
            </a:r>
          </a:p>
          <a:p>
            <a:r>
              <a:rPr lang="tr-TR" dirty="0" smtClean="0"/>
              <a:t>Araştırmaya katılan tüm gönüllülere,</a:t>
            </a:r>
          </a:p>
          <a:p>
            <a:r>
              <a:rPr lang="tr-TR" dirty="0" smtClean="0"/>
              <a:t>Araştırma ekibine (MÜTF 3. sınıf öğrencileri*)</a:t>
            </a:r>
          </a:p>
          <a:p>
            <a:pPr lvl="1"/>
            <a:r>
              <a:rPr lang="tr-TR" dirty="0" smtClean="0"/>
              <a:t>Simge Yavuz</a:t>
            </a:r>
          </a:p>
          <a:p>
            <a:pPr lvl="1"/>
            <a:r>
              <a:rPr lang="tr-TR" dirty="0" smtClean="0"/>
              <a:t>Mehmet Mert </a:t>
            </a:r>
            <a:r>
              <a:rPr lang="tr-TR" dirty="0" err="1" smtClean="0"/>
              <a:t>Baykara</a:t>
            </a:r>
            <a:endParaRPr lang="tr-TR" dirty="0" smtClean="0"/>
          </a:p>
          <a:p>
            <a:pPr lvl="1"/>
            <a:r>
              <a:rPr lang="tr-TR" dirty="0" smtClean="0"/>
              <a:t>Ceylan Çıkıkçı</a:t>
            </a:r>
          </a:p>
          <a:p>
            <a:pPr lvl="1"/>
            <a:r>
              <a:rPr lang="tr-TR" dirty="0" smtClean="0"/>
              <a:t>Çağrı Orkun Kılıç</a:t>
            </a:r>
          </a:p>
          <a:p>
            <a:pPr lvl="1"/>
            <a:r>
              <a:rPr lang="tr-TR" dirty="0" smtClean="0"/>
              <a:t>Batuhan </a:t>
            </a:r>
            <a:r>
              <a:rPr lang="tr-TR" dirty="0" err="1" smtClean="0"/>
              <a:t>Tozakoğlu</a:t>
            </a:r>
            <a:endParaRPr lang="tr-TR" dirty="0" smtClean="0"/>
          </a:p>
          <a:p>
            <a:r>
              <a:rPr lang="tr-TR" dirty="0" smtClean="0"/>
              <a:t>Bu sunumu dinleyen sizlere teşekkür ederim.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946023"/>
            <a:ext cx="3168352" cy="2003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6381328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* 2013-2014 Eğitim Öğretim Yılında (şu anda 4. sınıftalar)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lerihaber.org/images/haberler/emniyete-gezidekinin-12-kati-biber-gazi-alinacak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" y="0"/>
            <a:ext cx="9155691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99592" y="31090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Atila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Karaalp</a:t>
            </a:r>
            <a:endParaRPr lang="tr-T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Marmara Üniversitesi Tıp Fakültesi</a:t>
            </a:r>
          </a:p>
          <a:p>
            <a:pPr algn="ctr"/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Tıbbi Farmakoloji Anabilim Dalı</a:t>
            </a:r>
          </a:p>
          <a:p>
            <a:pPr algn="ctr"/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akaraalp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@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yahoo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.com</a:t>
            </a:r>
            <a:endParaRPr lang="tr-T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.com/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atila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karaalp</a:t>
            </a:r>
            <a:endParaRPr lang="tr-T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908720"/>
            <a:ext cx="201622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Toplumsal olaylarla mücadelede göz yaşartıcı olarak gelişigüzel kullanılan biber gazı ile aynı reseptörleri uyardığı bilinen tarçın yağı uygulamasının, biber gazının yakıcı etkilerini değiştirip değiştirmediğini göstermek</a:t>
            </a:r>
          </a:p>
          <a:p>
            <a:r>
              <a:rPr lang="tr-TR" dirty="0" smtClean="0"/>
              <a:t>Biber gazının etkilerini azaltmak amacıyla kullanılan limon, sirke, süt, antiasit gibi çeşitli maddelerin etkinliğini ortaya koymak.</a:t>
            </a:r>
          </a:p>
        </p:txBody>
      </p:sp>
      <p:pic>
        <p:nvPicPr>
          <p:cNvPr id="6" name="Picture 2" descr="http://www.opsiyonhaber.com/d/news/19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648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fotocdncube.fanatik.com.tr/news/658x370/2013/6/3/fft104mm2341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036" y="1"/>
            <a:ext cx="3664964" cy="2060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2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386916"/>
            <a:ext cx="7293496" cy="1143000"/>
          </a:xfrm>
        </p:spPr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Bilgiler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916833"/>
            <a:ext cx="8784976" cy="4104456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Geçici reseptör potansiyeli (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transient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</a:t>
            </a:r>
            <a:r>
              <a:rPr lang="tr-TR" dirty="0"/>
              <a:t>) kanalları </a:t>
            </a:r>
            <a:r>
              <a:rPr lang="tr-TR" dirty="0" err="1"/>
              <a:t>non</a:t>
            </a:r>
            <a:r>
              <a:rPr lang="tr-TR" dirty="0"/>
              <a:t>-selektif </a:t>
            </a:r>
            <a:r>
              <a:rPr lang="tr-TR" dirty="0" smtClean="0"/>
              <a:t>katyon (genellikle kalsiyum) </a:t>
            </a:r>
            <a:r>
              <a:rPr lang="tr-TR" dirty="0"/>
              <a:t>kanallarıdır ve sıcaklık </a:t>
            </a:r>
            <a:r>
              <a:rPr lang="tr-TR" dirty="0" smtClean="0"/>
              <a:t>ile ağrı algısıyla ilişkilidir</a:t>
            </a:r>
            <a:r>
              <a:rPr lang="tr-TR" baseline="30000" dirty="0" smtClean="0"/>
              <a:t>1</a:t>
            </a:r>
            <a:r>
              <a:rPr lang="tr-TR" dirty="0" smtClean="0"/>
              <a:t>. </a:t>
            </a:r>
          </a:p>
          <a:p>
            <a:r>
              <a:rPr lang="tr-TR" dirty="0" smtClean="0"/>
              <a:t>Bu reseptör ailesinin yapıca birbirine benzeyen 28 farklı üyesi vardır ve bunlardan </a:t>
            </a:r>
            <a:r>
              <a:rPr lang="tr-TR" dirty="0"/>
              <a:t>ikisi </a:t>
            </a:r>
            <a:r>
              <a:rPr lang="tr-TR" dirty="0" smtClean="0"/>
              <a:t>TRP-V</a:t>
            </a:r>
            <a:r>
              <a:rPr lang="tr-TR" baseline="-25000" dirty="0" smtClean="0"/>
              <a:t>1</a:t>
            </a:r>
            <a:r>
              <a:rPr lang="tr-TR" dirty="0" smtClean="0"/>
              <a:t> ve TRP-A</a:t>
            </a:r>
            <a:r>
              <a:rPr lang="tr-TR" baseline="-25000" dirty="0" smtClean="0"/>
              <a:t>1</a:t>
            </a:r>
            <a:r>
              <a:rPr lang="tr-TR" dirty="0" smtClean="0"/>
              <a:t>’dir</a:t>
            </a:r>
            <a:r>
              <a:rPr lang="tr-TR" baseline="30000" dirty="0" smtClean="0"/>
              <a:t>2</a:t>
            </a:r>
            <a:r>
              <a:rPr lang="tr-TR" dirty="0" smtClean="0"/>
              <a:t>. </a:t>
            </a:r>
          </a:p>
          <a:p>
            <a:r>
              <a:rPr lang="tr-TR" dirty="0" smtClean="0"/>
              <a:t>Acı kırmızı biberin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Oleoresin </a:t>
            </a:r>
            <a:r>
              <a:rPr lang="tr-T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capsicum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OC</a:t>
            </a:r>
            <a:r>
              <a:rPr lang="tr-TR" dirty="0"/>
              <a:t>) ana maddesi olan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kapsaisin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TRP-V</a:t>
            </a:r>
            <a:r>
              <a:rPr lang="tr-TR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ve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TRP-A</a:t>
            </a:r>
            <a:r>
              <a:rPr lang="tr-TR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reseptörlerinin agonisti</a:t>
            </a:r>
            <a:r>
              <a:rPr lang="tr-TR" dirty="0"/>
              <a:t>dir ve topikal uygulandığında </a:t>
            </a:r>
            <a:r>
              <a:rPr lang="tr-T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yanma ve ağrı </a:t>
            </a:r>
            <a:r>
              <a:rPr lang="tr-TR" dirty="0"/>
              <a:t>oluşturmaktadır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Göz yaşartıcı olarak kullanılan </a:t>
            </a:r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</a:t>
            </a:r>
            <a:r>
              <a:rPr lang="tr-TR" dirty="0" smtClean="0"/>
              <a:t> gibi diğer ajanların da etkilerini benzer şekilde TRP-A</a:t>
            </a:r>
            <a:r>
              <a:rPr lang="tr-TR" baseline="-25000" dirty="0" smtClean="0"/>
              <a:t>1</a:t>
            </a:r>
            <a:r>
              <a:rPr lang="tr-TR" dirty="0" smtClean="0"/>
              <a:t> reseptörleri üzerinden göstermektedir</a:t>
            </a:r>
            <a:r>
              <a:rPr lang="tr-TR" baseline="30000" dirty="0" smtClean="0"/>
              <a:t>3</a:t>
            </a:r>
            <a:r>
              <a:rPr lang="tr-TR" dirty="0" smtClean="0"/>
              <a:t>.</a:t>
            </a:r>
          </a:p>
        </p:txBody>
      </p:sp>
      <p:pic>
        <p:nvPicPr>
          <p:cNvPr id="1026" name="Picture 2" descr="Herb Extracts-capsicum oleoresin; oleoresin capskum; paprika oleoresin; paprica ex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78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5877272"/>
            <a:ext cx="88569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r-TR" sz="1100" dirty="0" err="1" smtClean="0"/>
              <a:t>Vriens</a:t>
            </a:r>
            <a:r>
              <a:rPr lang="tr-TR" sz="1100" dirty="0" smtClean="0"/>
              <a:t>, J; </a:t>
            </a:r>
            <a:r>
              <a:rPr lang="tr-TR" sz="1100" dirty="0" err="1" smtClean="0"/>
              <a:t>Nilius</a:t>
            </a:r>
            <a:r>
              <a:rPr lang="tr-TR" sz="1100" dirty="0" smtClean="0"/>
              <a:t>, B; </a:t>
            </a:r>
            <a:r>
              <a:rPr lang="tr-TR" sz="1100" dirty="0" err="1" smtClean="0"/>
              <a:t>Voets</a:t>
            </a:r>
            <a:r>
              <a:rPr lang="tr-TR" sz="1100" dirty="0" smtClean="0"/>
              <a:t>, T (2014). "</a:t>
            </a:r>
            <a:r>
              <a:rPr lang="tr-TR" sz="1100" dirty="0" err="1" smtClean="0"/>
              <a:t>Peripheral</a:t>
            </a:r>
            <a:r>
              <a:rPr lang="tr-TR" sz="1100" dirty="0" smtClean="0"/>
              <a:t> </a:t>
            </a:r>
            <a:r>
              <a:rPr lang="tr-TR" sz="1100" dirty="0" err="1" smtClean="0"/>
              <a:t>thermosensation</a:t>
            </a:r>
            <a:r>
              <a:rPr lang="tr-TR" sz="1100" dirty="0" smtClean="0"/>
              <a:t> in </a:t>
            </a:r>
            <a:r>
              <a:rPr lang="tr-TR" sz="1100" dirty="0" err="1" smtClean="0"/>
              <a:t>mammals</a:t>
            </a:r>
            <a:r>
              <a:rPr lang="tr-TR" sz="1100" dirty="0" smtClean="0"/>
              <a:t>". Nature </a:t>
            </a:r>
            <a:r>
              <a:rPr lang="tr-TR" sz="1100" dirty="0" err="1" smtClean="0"/>
              <a:t>Reviews</a:t>
            </a:r>
            <a:r>
              <a:rPr lang="tr-TR" sz="1100" dirty="0" smtClean="0"/>
              <a:t> </a:t>
            </a:r>
            <a:r>
              <a:rPr lang="tr-TR" sz="1100" dirty="0" err="1" smtClean="0"/>
              <a:t>Neuroscience</a:t>
            </a:r>
            <a:r>
              <a:rPr lang="tr-TR" sz="1100" dirty="0" smtClean="0"/>
              <a:t> 15 (9): 573–89. doi:10.1038/nrn3784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Islam MS, ed. (January 2011). Transient Receptor Potential Channels. Advances in Experimental Medicine and Biology 704. Berlin: Springer. p. 700. ISBN 978-94-007-0264-6.</a:t>
            </a:r>
            <a:endParaRPr lang="tr-TR" sz="1100" dirty="0" smtClean="0"/>
          </a:p>
          <a:p>
            <a:pPr marL="228600" indent="-228600">
              <a:buFont typeface="+mj-lt"/>
              <a:buAutoNum type="arabicPeriod"/>
            </a:pPr>
            <a:r>
              <a:rPr lang="tr-TR" sz="1100" dirty="0" err="1" smtClean="0"/>
              <a:t>Brône</a:t>
            </a:r>
            <a:r>
              <a:rPr lang="tr-TR" sz="1100" dirty="0" smtClean="0"/>
              <a:t> B1, </a:t>
            </a:r>
            <a:r>
              <a:rPr lang="tr-TR" sz="1100" dirty="0" err="1" smtClean="0"/>
              <a:t>Peeters</a:t>
            </a:r>
            <a:r>
              <a:rPr lang="tr-TR" sz="1100" dirty="0" smtClean="0"/>
              <a:t> PJ, </a:t>
            </a:r>
            <a:r>
              <a:rPr lang="tr-TR" sz="1100" dirty="0" err="1" smtClean="0"/>
              <a:t>Marrannes</a:t>
            </a:r>
            <a:r>
              <a:rPr lang="tr-TR" sz="1100" dirty="0" smtClean="0"/>
              <a:t> R, </a:t>
            </a:r>
            <a:r>
              <a:rPr lang="tr-TR" sz="1100" dirty="0" err="1" smtClean="0"/>
              <a:t>Mercken</a:t>
            </a:r>
            <a:r>
              <a:rPr lang="tr-TR" sz="1100" dirty="0" smtClean="0"/>
              <a:t> M, </a:t>
            </a:r>
            <a:r>
              <a:rPr lang="tr-TR" sz="1100" dirty="0" err="1" smtClean="0"/>
              <a:t>Nuydens</a:t>
            </a:r>
            <a:r>
              <a:rPr lang="tr-TR" sz="1100" dirty="0" smtClean="0"/>
              <a:t> R, </a:t>
            </a:r>
            <a:r>
              <a:rPr lang="tr-TR" sz="1100" dirty="0" err="1" smtClean="0"/>
              <a:t>Meert</a:t>
            </a:r>
            <a:r>
              <a:rPr lang="tr-TR" sz="1100" dirty="0" smtClean="0"/>
              <a:t> T, </a:t>
            </a:r>
            <a:r>
              <a:rPr lang="tr-TR" sz="1100" dirty="0" err="1" smtClean="0"/>
              <a:t>Gijsen</a:t>
            </a:r>
            <a:r>
              <a:rPr lang="tr-TR" sz="1100" dirty="0" smtClean="0"/>
              <a:t> HJ. </a:t>
            </a:r>
            <a:r>
              <a:rPr lang="tr-TR" sz="1100" dirty="0" err="1" smtClean="0"/>
              <a:t>Tear</a:t>
            </a:r>
            <a:r>
              <a:rPr lang="tr-TR" sz="1100" dirty="0" smtClean="0"/>
              <a:t> </a:t>
            </a:r>
            <a:r>
              <a:rPr lang="tr-TR" sz="1100" dirty="0" err="1" smtClean="0"/>
              <a:t>gasses</a:t>
            </a:r>
            <a:r>
              <a:rPr lang="tr-TR" sz="1100" dirty="0" smtClean="0"/>
              <a:t> CN, CR, </a:t>
            </a:r>
            <a:r>
              <a:rPr lang="tr-TR" sz="1100" dirty="0" err="1" smtClean="0"/>
              <a:t>and</a:t>
            </a:r>
            <a:r>
              <a:rPr lang="tr-TR" sz="1100" dirty="0" smtClean="0"/>
              <a:t> CS </a:t>
            </a:r>
            <a:r>
              <a:rPr lang="tr-TR" sz="1100" dirty="0" err="1" smtClean="0"/>
              <a:t>are</a:t>
            </a:r>
            <a:r>
              <a:rPr lang="tr-TR" sz="1100" dirty="0" smtClean="0"/>
              <a:t> </a:t>
            </a:r>
            <a:r>
              <a:rPr lang="tr-TR" sz="1100" dirty="0" err="1" smtClean="0"/>
              <a:t>potent</a:t>
            </a:r>
            <a:r>
              <a:rPr lang="tr-TR" sz="1100" dirty="0" smtClean="0"/>
              <a:t> </a:t>
            </a:r>
            <a:r>
              <a:rPr lang="tr-TR" sz="1100" dirty="0" err="1" smtClean="0"/>
              <a:t>activators</a:t>
            </a:r>
            <a:r>
              <a:rPr lang="tr-TR" sz="1100" dirty="0" smtClean="0"/>
              <a:t> of </a:t>
            </a:r>
            <a:r>
              <a:rPr lang="tr-TR" sz="1100" dirty="0" err="1" smtClean="0"/>
              <a:t>the</a:t>
            </a:r>
            <a:r>
              <a:rPr lang="tr-TR" sz="1100" dirty="0" smtClean="0"/>
              <a:t> </a:t>
            </a:r>
            <a:r>
              <a:rPr lang="tr-TR" sz="1100" dirty="0" err="1" smtClean="0"/>
              <a:t>human</a:t>
            </a:r>
            <a:r>
              <a:rPr lang="tr-TR" sz="1100" dirty="0" smtClean="0"/>
              <a:t> TRPA1 </a:t>
            </a:r>
            <a:r>
              <a:rPr lang="tr-TR" sz="1100" dirty="0" err="1" smtClean="0"/>
              <a:t>receptor</a:t>
            </a:r>
            <a:r>
              <a:rPr lang="tr-TR" sz="1100" dirty="0" smtClean="0"/>
              <a:t>. </a:t>
            </a:r>
            <a:r>
              <a:rPr lang="tr-TR" sz="1100" dirty="0" err="1" smtClean="0"/>
              <a:t>Toxicol</a:t>
            </a:r>
            <a:r>
              <a:rPr lang="tr-TR" sz="1100" dirty="0" smtClean="0"/>
              <a:t> </a:t>
            </a:r>
            <a:r>
              <a:rPr lang="tr-TR" sz="1100" dirty="0" err="1" smtClean="0"/>
              <a:t>Appl</a:t>
            </a:r>
            <a:r>
              <a:rPr lang="tr-TR" sz="1100" dirty="0" smtClean="0"/>
              <a:t> </a:t>
            </a:r>
            <a:r>
              <a:rPr lang="tr-TR" sz="1100" dirty="0" err="1" smtClean="0"/>
              <a:t>Pharmacol</a:t>
            </a:r>
            <a:r>
              <a:rPr lang="tr-TR" sz="1100" dirty="0" smtClean="0"/>
              <a:t>. 2008 </a:t>
            </a:r>
            <a:r>
              <a:rPr lang="tr-TR" sz="1100" dirty="0" err="1" smtClean="0"/>
              <a:t>Sep</a:t>
            </a:r>
            <a:r>
              <a:rPr lang="tr-TR" sz="1100" dirty="0" smtClean="0"/>
              <a:t> 1;231(2):150-6. </a:t>
            </a:r>
            <a:r>
              <a:rPr lang="tr-TR" sz="1100" dirty="0" err="1" smtClean="0"/>
              <a:t>doi</a:t>
            </a:r>
            <a:r>
              <a:rPr lang="tr-TR" sz="1100" dirty="0" smtClean="0"/>
              <a:t>: 10.1016/j.taap.2008.04.005. </a:t>
            </a:r>
            <a:r>
              <a:rPr lang="tr-TR" sz="1100" dirty="0" err="1" smtClean="0"/>
              <a:t>Epub</a:t>
            </a:r>
            <a:r>
              <a:rPr lang="tr-TR" sz="1100" dirty="0" smtClean="0"/>
              <a:t> 2008 </a:t>
            </a:r>
            <a:r>
              <a:rPr lang="tr-TR" sz="1100" dirty="0" err="1" smtClean="0"/>
              <a:t>Apr</a:t>
            </a:r>
            <a:r>
              <a:rPr lang="tr-TR" sz="1100" dirty="0" smtClean="0"/>
              <a:t> 20.</a:t>
            </a:r>
          </a:p>
        </p:txBody>
      </p:sp>
    </p:spTree>
    <p:extLst>
      <p:ext uri="{BB962C8B-B14F-4D97-AF65-F5344CB8AC3E}">
        <p14:creationId xmlns:p14="http://schemas.microsoft.com/office/powerpoint/2010/main" xmlns="" val="37729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TRPA1 Reseptörü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056064"/>
            <a:ext cx="7128792" cy="5789682"/>
          </a:xfrm>
          <a:ln>
            <a:solidFill>
              <a:srgbClr val="FF0000"/>
            </a:solidFill>
          </a:ln>
        </p:spPr>
      </p:pic>
      <p:sp>
        <p:nvSpPr>
          <p:cNvPr id="5" name="Dikdörtgen 4"/>
          <p:cNvSpPr/>
          <p:nvPr/>
        </p:nvSpPr>
        <p:spPr>
          <a:xfrm>
            <a:off x="1547664" y="3429000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923928" y="5023831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914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5873"/>
            <a:ext cx="3131840" cy="204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386916"/>
            <a:ext cx="8229600" cy="1143000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Hipotez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81947"/>
          </a:xfrm>
        </p:spPr>
        <p:txBody>
          <a:bodyPr>
            <a:normAutofit/>
          </a:bodyPr>
          <a:lstStyle/>
          <a:p>
            <a:r>
              <a:rPr lang="tr-TR" dirty="0" smtClean="0"/>
              <a:t>Tarçında </a:t>
            </a:r>
            <a:r>
              <a:rPr lang="tr-TR" dirty="0"/>
              <a:t>bulunan </a:t>
            </a:r>
            <a:r>
              <a:rPr lang="tr-TR" dirty="0" err="1"/>
              <a:t>sinnamaldehit</a:t>
            </a:r>
            <a:r>
              <a:rPr lang="tr-TR" dirty="0"/>
              <a:t> </a:t>
            </a:r>
            <a:r>
              <a:rPr lang="tr-TR" dirty="0" smtClean="0"/>
              <a:t>adlı madde de TRP-A</a:t>
            </a:r>
            <a:r>
              <a:rPr lang="tr-TR" baseline="-25000" dirty="0" smtClean="0"/>
              <a:t>1</a:t>
            </a:r>
            <a:r>
              <a:rPr lang="tr-TR" dirty="0" smtClean="0"/>
              <a:t> </a:t>
            </a:r>
            <a:r>
              <a:rPr lang="tr-TR" dirty="0"/>
              <a:t>reseptörünün </a:t>
            </a:r>
            <a:r>
              <a:rPr lang="tr-TR" dirty="0" err="1"/>
              <a:t>agonistidir</a:t>
            </a:r>
            <a:r>
              <a:rPr lang="tr-TR" dirty="0"/>
              <a:t> ve yanma ile sıcaktan kaynaklanan acıya karşı duyarlığı </a:t>
            </a:r>
            <a:r>
              <a:rPr lang="tr-TR" dirty="0" smtClean="0"/>
              <a:t>artırmaktadır*.</a:t>
            </a:r>
          </a:p>
          <a:p>
            <a:r>
              <a:rPr lang="tr-TR" dirty="0" smtClean="0"/>
              <a:t>Bu çalışmada sinnamaldehit ön-uygulamasının </a:t>
            </a:r>
            <a:r>
              <a:rPr lang="tr-TR" dirty="0"/>
              <a:t>TRP-A</a:t>
            </a:r>
            <a:r>
              <a:rPr lang="tr-TR" baseline="-25000" dirty="0"/>
              <a:t>1</a:t>
            </a:r>
            <a:r>
              <a:rPr lang="tr-TR" dirty="0"/>
              <a:t> </a:t>
            </a:r>
            <a:r>
              <a:rPr lang="tr-TR" dirty="0" smtClean="0"/>
              <a:t>reseptörünü işgal ederek kapsaisinin bu reseptörler aracılığıyla oluşan etkilerini değiştirmesi (azaltması) amaçlanmıştır.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79512" y="623731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tr-TR" sz="1100" dirty="0" err="1" smtClean="0"/>
              <a:t>Jordt</a:t>
            </a:r>
            <a:r>
              <a:rPr lang="tr-TR" sz="1100" dirty="0" smtClean="0"/>
              <a:t> SE, </a:t>
            </a:r>
            <a:r>
              <a:rPr lang="tr-TR" sz="1100" dirty="0" err="1" smtClean="0"/>
              <a:t>Bautista</a:t>
            </a:r>
            <a:r>
              <a:rPr lang="tr-TR" sz="1100" dirty="0" smtClean="0"/>
              <a:t> DM, </a:t>
            </a:r>
            <a:r>
              <a:rPr lang="tr-TR" sz="1100" dirty="0" err="1" smtClean="0"/>
              <a:t>Chuang</a:t>
            </a:r>
            <a:r>
              <a:rPr lang="tr-TR" sz="1100" dirty="0" smtClean="0"/>
              <a:t> HH, </a:t>
            </a:r>
            <a:r>
              <a:rPr lang="tr-TR" sz="1100" dirty="0" err="1" smtClean="0"/>
              <a:t>McKemy</a:t>
            </a:r>
            <a:r>
              <a:rPr lang="tr-TR" sz="1100" dirty="0" smtClean="0"/>
              <a:t> DD, </a:t>
            </a:r>
            <a:r>
              <a:rPr lang="tr-TR" sz="1100" dirty="0" err="1" smtClean="0"/>
              <a:t>Zygmunt</a:t>
            </a:r>
            <a:r>
              <a:rPr lang="tr-TR" sz="1100" dirty="0" smtClean="0"/>
              <a:t> PM, </a:t>
            </a:r>
            <a:r>
              <a:rPr lang="tr-TR" sz="1100" dirty="0" err="1" smtClean="0"/>
              <a:t>Hogestatt</a:t>
            </a:r>
            <a:r>
              <a:rPr lang="tr-TR" sz="1100" dirty="0" smtClean="0"/>
              <a:t> ED, </a:t>
            </a:r>
            <a:r>
              <a:rPr lang="tr-TR" sz="1100" dirty="0" err="1" smtClean="0"/>
              <a:t>Meng</a:t>
            </a:r>
            <a:r>
              <a:rPr lang="tr-TR" sz="1100" dirty="0" smtClean="0"/>
              <a:t> ID, Julius D. </a:t>
            </a:r>
            <a:r>
              <a:rPr lang="tr-TR" sz="1100" dirty="0" err="1" smtClean="0"/>
              <a:t>Mustard</a:t>
            </a:r>
            <a:r>
              <a:rPr lang="tr-TR" sz="1100" dirty="0" smtClean="0"/>
              <a:t> </a:t>
            </a:r>
            <a:r>
              <a:rPr lang="tr-TR" sz="1100" dirty="0" err="1" smtClean="0"/>
              <a:t>oils</a:t>
            </a:r>
            <a:r>
              <a:rPr lang="tr-TR" sz="1100" dirty="0" smtClean="0"/>
              <a:t> </a:t>
            </a:r>
            <a:r>
              <a:rPr lang="tr-TR" sz="1100" dirty="0" err="1" smtClean="0"/>
              <a:t>and</a:t>
            </a:r>
            <a:r>
              <a:rPr lang="tr-TR" sz="1100" dirty="0" smtClean="0"/>
              <a:t> </a:t>
            </a:r>
            <a:r>
              <a:rPr lang="tr-TR" sz="1100" dirty="0" err="1" smtClean="0"/>
              <a:t>cannabinoids</a:t>
            </a:r>
            <a:r>
              <a:rPr lang="tr-TR" sz="1100" dirty="0" smtClean="0"/>
              <a:t> </a:t>
            </a:r>
            <a:r>
              <a:rPr lang="tr-TR" sz="1100" dirty="0" err="1" smtClean="0"/>
              <a:t>excite</a:t>
            </a:r>
            <a:r>
              <a:rPr lang="tr-TR" sz="1100" dirty="0" smtClean="0"/>
              <a:t> </a:t>
            </a:r>
            <a:r>
              <a:rPr lang="tr-TR" sz="1100" dirty="0" err="1" smtClean="0"/>
              <a:t>sensory</a:t>
            </a:r>
            <a:r>
              <a:rPr lang="tr-TR" sz="1100" dirty="0" smtClean="0"/>
              <a:t> </a:t>
            </a:r>
            <a:r>
              <a:rPr lang="tr-TR" sz="1100" dirty="0" err="1" smtClean="0"/>
              <a:t>nerve</a:t>
            </a:r>
            <a:r>
              <a:rPr lang="tr-TR" sz="1100" dirty="0" smtClean="0"/>
              <a:t> </a:t>
            </a:r>
            <a:r>
              <a:rPr lang="tr-TR" sz="1100" dirty="0" err="1" smtClean="0"/>
              <a:t>fibres</a:t>
            </a:r>
            <a:r>
              <a:rPr lang="tr-TR" sz="1100" dirty="0" smtClean="0"/>
              <a:t> </a:t>
            </a:r>
            <a:r>
              <a:rPr lang="tr-TR" sz="1100" dirty="0" err="1" smtClean="0"/>
              <a:t>through</a:t>
            </a:r>
            <a:r>
              <a:rPr lang="tr-TR" sz="1100" dirty="0" smtClean="0"/>
              <a:t> </a:t>
            </a:r>
            <a:r>
              <a:rPr lang="tr-TR" sz="1100" dirty="0" err="1" smtClean="0"/>
              <a:t>the</a:t>
            </a:r>
            <a:r>
              <a:rPr lang="tr-TR" sz="1100" dirty="0" smtClean="0"/>
              <a:t> TRP </a:t>
            </a:r>
            <a:r>
              <a:rPr lang="tr-TR" sz="1100" dirty="0" err="1" smtClean="0"/>
              <a:t>channel</a:t>
            </a:r>
            <a:r>
              <a:rPr lang="tr-TR" sz="1100" dirty="0" smtClean="0"/>
              <a:t> ANKTM1. Nature 427: 260–265, 2004.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xmlns="" val="25252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3818"/>
            <a:ext cx="8229600" cy="1012974"/>
          </a:xfrm>
        </p:spPr>
        <p:txBody>
          <a:bodyPr>
            <a:norm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32048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Biber gazına maruz kalan kişiler 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antiasit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süt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sirke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limon</a:t>
            </a:r>
            <a:r>
              <a:rPr lang="tr-TR" dirty="0" smtClean="0"/>
              <a:t> gibi maddeleri uygulayarak </a:t>
            </a:r>
            <a:r>
              <a:rPr lang="tr-TR" dirty="0" err="1" smtClean="0"/>
              <a:t>kapsaisinin</a:t>
            </a:r>
            <a:r>
              <a:rPr lang="tr-TR" dirty="0" smtClean="0"/>
              <a:t> oluşturduğu yanma ve ağrı hissini azaltmaya çalıştıkları bilinmektedir.</a:t>
            </a:r>
          </a:p>
          <a:p>
            <a:r>
              <a:rPr lang="tr-TR" dirty="0" smtClean="0"/>
              <a:t>Ancak bu maddelerin biber gazının etkilerini azaltmaları konusunda bilimsel veri bulunmamaktadır.</a:t>
            </a:r>
          </a:p>
          <a:p>
            <a:r>
              <a:rPr lang="tr-TR" dirty="0" smtClean="0"/>
              <a:t>Yaygın olarak kullanılan bir </a:t>
            </a:r>
            <a:r>
              <a:rPr lang="tr-TR" dirty="0" err="1" smtClean="0"/>
              <a:t>veritabanında</a:t>
            </a:r>
            <a:r>
              <a:rPr lang="tr-TR" dirty="0" smtClean="0"/>
              <a:t> (</a:t>
            </a:r>
            <a:r>
              <a:rPr lang="tr-TR" dirty="0" err="1" smtClean="0"/>
              <a:t>Micromedex</a:t>
            </a:r>
            <a:r>
              <a:rPr lang="en-US" dirty="0" smtClean="0"/>
              <a:t>®</a:t>
            </a:r>
            <a:r>
              <a:rPr lang="tr-TR" dirty="0" smtClean="0"/>
              <a:t>) </a:t>
            </a:r>
            <a:r>
              <a:rPr lang="tr-TR" dirty="0" err="1" smtClean="0"/>
              <a:t>kapsaisinin</a:t>
            </a:r>
            <a:r>
              <a:rPr lang="tr-TR" dirty="0" smtClean="0"/>
              <a:t> etkilerini azaltmak için </a:t>
            </a:r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magnezyum-</a:t>
            </a:r>
            <a:r>
              <a:rPr lang="tr-T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aluminyum</a:t>
            </a:r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hidroksit ve </a:t>
            </a:r>
            <a:r>
              <a:rPr lang="tr-T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simetikon</a:t>
            </a:r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kombinasyonunun </a:t>
            </a:r>
            <a:r>
              <a:rPr lang="tr-TR" dirty="0" smtClean="0"/>
              <a:t>yanmayı azalttığı için kullanılabileceği belirtilmişse de veritabanı bu bilgi için bilimsel kanıt bulunmadığını da bildirmektedir*.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23528" y="6381328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Micromedex® 1.0 (Healthcare Series), (electronic version). </a:t>
            </a:r>
            <a:r>
              <a:rPr lang="en-US" sz="1100" dirty="0" err="1" smtClean="0"/>
              <a:t>Truven</a:t>
            </a:r>
            <a:r>
              <a:rPr lang="en-US" sz="1100" dirty="0" smtClean="0"/>
              <a:t> Health Analytics, Greenwood Village, Colorado, USA. Available at: http://www.micromedexsolutions.com/ (cited: </a:t>
            </a:r>
            <a:r>
              <a:rPr lang="tr-TR" sz="1100" dirty="0" err="1" smtClean="0"/>
              <a:t>January</a:t>
            </a:r>
            <a:r>
              <a:rPr lang="en-US" sz="1100" dirty="0" smtClean="0"/>
              <a:t>/</a:t>
            </a:r>
            <a:r>
              <a:rPr lang="tr-TR" sz="1100" dirty="0" smtClean="0"/>
              <a:t>8</a:t>
            </a:r>
            <a:r>
              <a:rPr lang="en-US" sz="1100" dirty="0" smtClean="0"/>
              <a:t>/</a:t>
            </a:r>
            <a:r>
              <a:rPr lang="tr-TR" sz="1100" dirty="0" smtClean="0"/>
              <a:t>2015</a:t>
            </a:r>
            <a:r>
              <a:rPr lang="en-US" sz="1100" dirty="0" smtClean="0"/>
              <a:t>).</a:t>
            </a:r>
            <a:endParaRPr lang="tr-TR" sz="1100" dirty="0"/>
          </a:p>
        </p:txBody>
      </p:sp>
      <p:pic>
        <p:nvPicPr>
          <p:cNvPr id="2054" name="Picture 6" descr="solusy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19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.listelist.com/listeliststatic/2014/03/talcidman-biber-ga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59832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8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tr-TR" dirty="0" smtClean="0"/>
              <a:t>Gereç ve Maddeler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071389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3x3 cm genişliğinde ve 5 mm kalınlığında metal plaka</a:t>
            </a:r>
          </a:p>
          <a:p>
            <a:r>
              <a:rPr lang="tr-TR" dirty="0" smtClean="0"/>
              <a:t>Üzerinde 3x3 </a:t>
            </a:r>
            <a:r>
              <a:rPr lang="tr-TR" dirty="0" err="1" smtClean="0"/>
              <a:t>cm’lik</a:t>
            </a:r>
            <a:r>
              <a:rPr lang="tr-TR" dirty="0" smtClean="0"/>
              <a:t> </a:t>
            </a:r>
            <a:r>
              <a:rPr lang="tr-TR" dirty="0" smtClean="0"/>
              <a:t>2 </a:t>
            </a:r>
            <a:r>
              <a:rPr lang="tr-TR" dirty="0" smtClean="0"/>
              <a:t>adet kare şeklinde delik olan kalın ve şeffaf muşamba (</a:t>
            </a:r>
            <a:r>
              <a:rPr lang="tr-TR" i="1" dirty="0" smtClean="0">
                <a:solidFill>
                  <a:schemeClr val="bg1">
                    <a:lumMod val="50000"/>
                  </a:schemeClr>
                </a:solidFill>
              </a:rPr>
              <a:t>uygulanan maddelerin diğer bölgelere yayılmasını önlemek için</a:t>
            </a:r>
            <a:r>
              <a:rPr lang="tr-TR" dirty="0" smtClean="0"/>
              <a:t>)</a:t>
            </a:r>
          </a:p>
          <a:p>
            <a:r>
              <a:rPr lang="tr-TR" dirty="0" smtClean="0"/>
              <a:t>Piyasadan temin edilmiş olan: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Biber Gazı  </a:t>
            </a:r>
            <a:r>
              <a:rPr lang="tr-TR" dirty="0" smtClean="0"/>
              <a:t>(OC sprey - NATO</a:t>
            </a:r>
            <a:r>
              <a:rPr lang="tr-TR" baseline="30000" dirty="0" smtClean="0">
                <a:sym typeface="Symbol"/>
              </a:rPr>
              <a:t></a:t>
            </a:r>
            <a:r>
              <a:rPr lang="tr-TR" dirty="0" smtClean="0"/>
              <a:t>) 		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Süt</a:t>
            </a:r>
            <a:r>
              <a:rPr lang="tr-TR" dirty="0" smtClean="0"/>
              <a:t> (tam yağlı UHT - </a:t>
            </a:r>
            <a:r>
              <a:rPr lang="tr-TR" dirty="0" err="1" smtClean="0"/>
              <a:t>Sütaş</a:t>
            </a:r>
            <a:r>
              <a:rPr lang="tr-TR" baseline="30000" dirty="0" smtClean="0">
                <a:sym typeface="Symbol"/>
              </a:rPr>
              <a:t></a:t>
            </a:r>
            <a:r>
              <a:rPr lang="tr-TR" dirty="0" smtClean="0"/>
              <a:t>)	-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Sirke</a:t>
            </a:r>
            <a:r>
              <a:rPr lang="tr-TR" dirty="0" smtClean="0"/>
              <a:t> (üzüm - </a:t>
            </a:r>
            <a:r>
              <a:rPr lang="tr-TR" dirty="0" err="1" smtClean="0"/>
              <a:t>Nevbağ</a:t>
            </a:r>
            <a:r>
              <a:rPr lang="tr-TR" baseline="30000" dirty="0" smtClean="0">
                <a:sym typeface="Symbol"/>
              </a:rPr>
              <a:t> 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Limon</a:t>
            </a:r>
            <a:r>
              <a:rPr lang="tr-TR" dirty="0" smtClean="0"/>
              <a:t> (semt pazarı)		-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Tarçın yağı </a:t>
            </a:r>
            <a:r>
              <a:rPr lang="tr-TR" dirty="0" smtClean="0"/>
              <a:t>(</a:t>
            </a:r>
            <a:r>
              <a:rPr lang="tr-TR" dirty="0" err="1" smtClean="0"/>
              <a:t>Bosphorus</a:t>
            </a:r>
            <a:r>
              <a:rPr lang="tr-TR" baseline="30000" dirty="0" smtClean="0">
                <a:sym typeface="Symbol"/>
              </a:rPr>
              <a:t>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Magnezyum alüminyum hidroksit </a:t>
            </a:r>
            <a:r>
              <a:rPr lang="tr-TR" dirty="0" smtClean="0"/>
              <a:t>(</a:t>
            </a:r>
            <a:r>
              <a:rPr lang="tr-TR" dirty="0" err="1" smtClean="0"/>
              <a:t>Talcid</a:t>
            </a:r>
            <a:r>
              <a:rPr lang="tr-TR" baseline="30000" dirty="0" smtClean="0">
                <a:sym typeface="Symbol"/>
              </a:rPr>
              <a:t>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Picture 4" descr="http://www.ulusalkanal.com.tr/images/haberler/biber_gazi_hayvanlari_oldurdu_h11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2959"/>
            <a:ext cx="2987824" cy="19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0" y="-2959"/>
            <a:ext cx="1389511" cy="2207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443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1209</Words>
  <Application>Microsoft Office PowerPoint</Application>
  <PresentationFormat>Ekran Gösterisi (4:3)</PresentationFormat>
  <Paragraphs>113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BİBER GAZININ AĞRI ÜZERİNDEKİ ETKİSİNİN SİNNAMALDEHİT, HİDROTALSİT, SİRKE, SÜT VE LİMON SUYU İLE DEĞİŞTİRİLMESİ</vt:lpstr>
      <vt:lpstr>Slayt 2</vt:lpstr>
      <vt:lpstr>Slayt 3</vt:lpstr>
      <vt:lpstr>AMAÇ</vt:lpstr>
      <vt:lpstr>Genel Bilgiler</vt:lpstr>
      <vt:lpstr>TRPA1 Reseptörü</vt:lpstr>
      <vt:lpstr>Hipotez</vt:lpstr>
      <vt:lpstr>Hipotez</vt:lpstr>
      <vt:lpstr>Gereç ve Maddeler</vt:lpstr>
      <vt:lpstr>Yöntem</vt:lpstr>
      <vt:lpstr>Slayt 11</vt:lpstr>
      <vt:lpstr>Slayt 12</vt:lpstr>
      <vt:lpstr>Yöntem</vt:lpstr>
      <vt:lpstr>Slayt 14</vt:lpstr>
      <vt:lpstr>Verilerin Analizi</vt:lpstr>
      <vt:lpstr>Bulgular</vt:lpstr>
      <vt:lpstr>55oC Sıcaklığa Dayanma Süreleri</vt:lpstr>
      <vt:lpstr>55oC Sıcaklıkta VAS skorları</vt:lpstr>
      <vt:lpstr>OC uygulamasının ardından süt  uygulanan bölgede 55oC dayanma süreleri</vt:lpstr>
      <vt:lpstr>OC uygulamasının ardından süt uygulanan bölgede 55oC VAS skorları</vt:lpstr>
      <vt:lpstr>OC uygulamasının ardından Talcid uygulanan bölgede 55oC dayanma süreleri</vt:lpstr>
      <vt:lpstr>OC uygulamasının ardından Talcid uygulanan bölgede 55oC VAS skorları</vt:lpstr>
      <vt:lpstr>OC uygulamasının ardından sirke uygulanan bölgede 55oC dayanma süreleri</vt:lpstr>
      <vt:lpstr>OC uygulamasının ardından sirke uygulanan bölgede 55oC VAS skorları</vt:lpstr>
      <vt:lpstr>OC uygulamasının ardından limon uygulanan bölgede 55oC dayanma süreleri</vt:lpstr>
      <vt:lpstr>OC uygulamasının ardından limon uygulanan bölgede 55oC VAS skorları</vt:lpstr>
      <vt:lpstr>Kişisel Yargı ve Gözlemler</vt:lpstr>
      <vt:lpstr>Kişisel Yargı ve Gözlemler</vt:lpstr>
      <vt:lpstr>Tartışma</vt:lpstr>
      <vt:lpstr>Tartışma</vt:lpstr>
      <vt:lpstr>Tartışma</vt:lpstr>
      <vt:lpstr>Kısıtlılıklar</vt:lpstr>
      <vt:lpstr>Teşekkür</vt:lpstr>
      <vt:lpstr>Slayt 34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BİBER GAZI UYGULANAN BİREYLERDE VAS AĞRI SKORU VE 55o C ISI UYGULAMASINA DAYANMA SÜRELERİ ÜZERİNDE SİNNAMALDEHİT, HİDROTALSİT, SİRKE, SÜT VE LİMON SUYUNUN ETKİLERİ</dc:title>
  <dc:creator>MARMARA_FGH</dc:creator>
  <cp:lastModifiedBy>AK</cp:lastModifiedBy>
  <cp:revision>56</cp:revision>
  <dcterms:created xsi:type="dcterms:W3CDTF">2015-01-08T12:55:50Z</dcterms:created>
  <dcterms:modified xsi:type="dcterms:W3CDTF">2015-01-10T12:33:39Z</dcterms:modified>
</cp:coreProperties>
</file>