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18"/>
  </p:notesMasterIdLst>
  <p:sldIdLst>
    <p:sldId id="256" r:id="rId2"/>
    <p:sldId id="259" r:id="rId3"/>
    <p:sldId id="258" r:id="rId4"/>
    <p:sldId id="260" r:id="rId5"/>
    <p:sldId id="261" r:id="rId6"/>
    <p:sldId id="262" r:id="rId7"/>
    <p:sldId id="263" r:id="rId8"/>
    <p:sldId id="264" r:id="rId9"/>
    <p:sldId id="265" r:id="rId10"/>
    <p:sldId id="266" r:id="rId11"/>
    <p:sldId id="271" r:id="rId12"/>
    <p:sldId id="268" r:id="rId13"/>
    <p:sldId id="269" r:id="rId14"/>
    <p:sldId id="272" r:id="rId15"/>
    <p:sldId id="270" r:id="rId16"/>
    <p:sldId id="273"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8" autoAdjust="0"/>
    <p:restoredTop sz="94677" autoAdjust="0"/>
  </p:normalViewPr>
  <p:slideViewPr>
    <p:cSldViewPr snapToGrid="0" snapToObjects="1">
      <p:cViewPr>
        <p:scale>
          <a:sx n="94" d="100"/>
          <a:sy n="94" d="100"/>
        </p:scale>
        <p:origin x="-88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0" d="100"/>
          <a:sy n="70" d="100"/>
        </p:scale>
        <p:origin x="-2648"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832BDD-F85F-46B9-B51F-55688441B667}"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tr-TR"/>
        </a:p>
      </dgm:t>
    </dgm:pt>
    <dgm:pt modelId="{734C8B32-EF9B-4188-B57F-2E65B2F6CA3B}">
      <dgm:prSet phldrT="[Metin]"/>
      <dgm:spPr/>
      <dgm:t>
        <a:bodyPr/>
        <a:lstStyle/>
        <a:p>
          <a:r>
            <a:rPr lang="tr-TR" dirty="0" smtClean="0"/>
            <a:t>İç İşleri Bakanlığı</a:t>
          </a:r>
          <a:endParaRPr lang="tr-TR" dirty="0"/>
        </a:p>
      </dgm:t>
    </dgm:pt>
    <dgm:pt modelId="{E30A9B15-CE18-4227-889A-8CD5383DC7DE}" type="parTrans" cxnId="{D2311C7E-A9DC-4ADA-9E5E-D80A5D68F2F1}">
      <dgm:prSet/>
      <dgm:spPr/>
      <dgm:t>
        <a:bodyPr/>
        <a:lstStyle/>
        <a:p>
          <a:endParaRPr lang="tr-TR"/>
        </a:p>
      </dgm:t>
    </dgm:pt>
    <dgm:pt modelId="{C4B0CED7-100A-4EC2-96A5-BB94453CC200}" type="sibTrans" cxnId="{D2311C7E-A9DC-4ADA-9E5E-D80A5D68F2F1}">
      <dgm:prSet/>
      <dgm:spPr/>
      <dgm:t>
        <a:bodyPr/>
        <a:lstStyle/>
        <a:p>
          <a:endParaRPr lang="tr-TR"/>
        </a:p>
      </dgm:t>
    </dgm:pt>
    <dgm:pt modelId="{030C190E-EDDE-476F-B03C-EABD6CC56978}">
      <dgm:prSet phldrT="[Metin]"/>
      <dgm:spPr/>
      <dgm:t>
        <a:bodyPr/>
        <a:lstStyle/>
        <a:p>
          <a:r>
            <a:rPr lang="tr-TR" dirty="0" smtClean="0"/>
            <a:t>Üretici firma</a:t>
          </a:r>
          <a:endParaRPr lang="tr-TR" dirty="0"/>
        </a:p>
      </dgm:t>
    </dgm:pt>
    <dgm:pt modelId="{1726BC56-9DCF-4696-9948-719AA240A2D8}" type="parTrans" cxnId="{9681C72D-B003-45E7-8B8D-58F3417C0E7A}">
      <dgm:prSet/>
      <dgm:spPr/>
      <dgm:t>
        <a:bodyPr/>
        <a:lstStyle/>
        <a:p>
          <a:endParaRPr lang="tr-TR"/>
        </a:p>
      </dgm:t>
    </dgm:pt>
    <dgm:pt modelId="{EA9A25AC-552D-4BDA-9732-565B8735C4C1}" type="sibTrans" cxnId="{9681C72D-B003-45E7-8B8D-58F3417C0E7A}">
      <dgm:prSet/>
      <dgm:spPr/>
      <dgm:t>
        <a:bodyPr/>
        <a:lstStyle/>
        <a:p>
          <a:endParaRPr lang="tr-TR"/>
        </a:p>
      </dgm:t>
    </dgm:pt>
    <dgm:pt modelId="{242EDB3D-D0C7-4EEC-B46B-86315942C387}">
      <dgm:prSet phldrT="[Metin]"/>
      <dgm:spPr/>
      <dgm:t>
        <a:bodyPr/>
        <a:lstStyle/>
        <a:p>
          <a:r>
            <a:rPr lang="tr-TR" dirty="0" smtClean="0"/>
            <a:t>ABD’nin yetkilendirdiği firma</a:t>
          </a:r>
          <a:endParaRPr lang="tr-TR" dirty="0"/>
        </a:p>
      </dgm:t>
    </dgm:pt>
    <dgm:pt modelId="{7BCB78E7-DC30-4917-80F7-8E2C19EFFA6D}" type="parTrans" cxnId="{FA98E817-249D-47BA-BEA7-8FB8417FB4FF}">
      <dgm:prSet/>
      <dgm:spPr/>
      <dgm:t>
        <a:bodyPr/>
        <a:lstStyle/>
        <a:p>
          <a:endParaRPr lang="tr-TR"/>
        </a:p>
      </dgm:t>
    </dgm:pt>
    <dgm:pt modelId="{1245C397-B3EB-417D-8030-EA6ADF27BF90}" type="sibTrans" cxnId="{FA98E817-249D-47BA-BEA7-8FB8417FB4FF}">
      <dgm:prSet/>
      <dgm:spPr/>
      <dgm:t>
        <a:bodyPr/>
        <a:lstStyle/>
        <a:p>
          <a:endParaRPr lang="tr-TR"/>
        </a:p>
      </dgm:t>
    </dgm:pt>
    <dgm:pt modelId="{5F070006-3F49-4871-8E58-CC09A16D8FF2}">
      <dgm:prSet phldrT="[Metin]"/>
      <dgm:spPr/>
      <dgm:t>
        <a:bodyPr/>
        <a:lstStyle/>
        <a:p>
          <a:r>
            <a:rPr lang="tr-TR" dirty="0" smtClean="0"/>
            <a:t>Kanada’nın yetkilendirdiği Firma</a:t>
          </a:r>
          <a:endParaRPr lang="tr-TR" dirty="0"/>
        </a:p>
      </dgm:t>
    </dgm:pt>
    <dgm:pt modelId="{DFCC039D-E6FE-4582-A581-82249B2A4B27}" type="parTrans" cxnId="{AB5BC367-57C2-4A1E-991D-D25FEE34FFC7}">
      <dgm:prSet/>
      <dgm:spPr/>
      <dgm:t>
        <a:bodyPr/>
        <a:lstStyle/>
        <a:p>
          <a:endParaRPr lang="tr-TR"/>
        </a:p>
      </dgm:t>
    </dgm:pt>
    <dgm:pt modelId="{44328F36-CCDC-4CD3-AD8E-39927AEA0D86}" type="sibTrans" cxnId="{AB5BC367-57C2-4A1E-991D-D25FEE34FFC7}">
      <dgm:prSet/>
      <dgm:spPr/>
      <dgm:t>
        <a:bodyPr/>
        <a:lstStyle/>
        <a:p>
          <a:endParaRPr lang="tr-TR"/>
        </a:p>
      </dgm:t>
    </dgm:pt>
    <dgm:pt modelId="{AB20C800-0BFA-40D1-85AB-EE32B00A191A}">
      <dgm:prSet phldrT="[Metin]"/>
      <dgm:spPr/>
      <dgm:t>
        <a:bodyPr/>
        <a:lstStyle/>
        <a:p>
          <a:r>
            <a:rPr lang="tr-TR" dirty="0" smtClean="0"/>
            <a:t>İthal eden firma</a:t>
          </a:r>
          <a:endParaRPr lang="tr-TR" dirty="0"/>
        </a:p>
      </dgm:t>
    </dgm:pt>
    <dgm:pt modelId="{4F5639CB-97CB-4491-8793-12A343F845D7}" type="parTrans" cxnId="{6A70383C-8907-47EE-97E4-375E48D3B84C}">
      <dgm:prSet/>
      <dgm:spPr/>
      <dgm:t>
        <a:bodyPr/>
        <a:lstStyle/>
        <a:p>
          <a:endParaRPr lang="tr-TR"/>
        </a:p>
      </dgm:t>
    </dgm:pt>
    <dgm:pt modelId="{75256836-7EDD-4479-B46F-267B1129E8A8}" type="sibTrans" cxnId="{6A70383C-8907-47EE-97E4-375E48D3B84C}">
      <dgm:prSet/>
      <dgm:spPr/>
      <dgm:t>
        <a:bodyPr/>
        <a:lstStyle/>
        <a:p>
          <a:endParaRPr lang="tr-TR"/>
        </a:p>
      </dgm:t>
    </dgm:pt>
    <dgm:pt modelId="{D19A1CD8-C2A0-4EAE-94F2-9510D7AF91E6}">
      <dgm:prSet phldrT="[Metin]"/>
      <dgm:spPr/>
      <dgm:t>
        <a:bodyPr/>
        <a:lstStyle/>
        <a:p>
          <a:r>
            <a:rPr lang="tr-TR" dirty="0" smtClean="0"/>
            <a:t>G. Kore Hükümetinin yetkilendirdiği firma </a:t>
          </a:r>
          <a:endParaRPr lang="tr-TR" dirty="0"/>
        </a:p>
      </dgm:t>
    </dgm:pt>
    <dgm:pt modelId="{9D833FB3-E535-4334-8820-ACB5E711F40B}" type="parTrans" cxnId="{D425CD8F-71EA-41E1-A4B6-626B8FD572B7}">
      <dgm:prSet/>
      <dgm:spPr/>
      <dgm:t>
        <a:bodyPr/>
        <a:lstStyle/>
        <a:p>
          <a:endParaRPr lang="tr-TR"/>
        </a:p>
      </dgm:t>
    </dgm:pt>
    <dgm:pt modelId="{9C7D0D47-35F7-428E-BA57-3E53E3B71F5D}" type="sibTrans" cxnId="{D425CD8F-71EA-41E1-A4B6-626B8FD572B7}">
      <dgm:prSet/>
      <dgm:spPr/>
      <dgm:t>
        <a:bodyPr/>
        <a:lstStyle/>
        <a:p>
          <a:endParaRPr lang="tr-TR"/>
        </a:p>
      </dgm:t>
    </dgm:pt>
    <dgm:pt modelId="{269FD63D-5ACD-4F55-A185-9CD242C16822}" type="pres">
      <dgm:prSet presAssocID="{CD832BDD-F85F-46B9-B51F-55688441B667}" presName="diagram" presStyleCnt="0">
        <dgm:presLayoutVars>
          <dgm:chPref val="1"/>
          <dgm:dir/>
          <dgm:animOne val="branch"/>
          <dgm:animLvl val="lvl"/>
          <dgm:resizeHandles val="exact"/>
        </dgm:presLayoutVars>
      </dgm:prSet>
      <dgm:spPr/>
    </dgm:pt>
    <dgm:pt modelId="{ADEEB5B2-F5FC-4423-A684-84C9F544373F}" type="pres">
      <dgm:prSet presAssocID="{734C8B32-EF9B-4188-B57F-2E65B2F6CA3B}" presName="root1" presStyleCnt="0"/>
      <dgm:spPr/>
    </dgm:pt>
    <dgm:pt modelId="{7A436E07-5D43-4F89-BA1D-B50A429D71B6}" type="pres">
      <dgm:prSet presAssocID="{734C8B32-EF9B-4188-B57F-2E65B2F6CA3B}" presName="LevelOneTextNode" presStyleLbl="node0" presStyleIdx="0" presStyleCnt="1">
        <dgm:presLayoutVars>
          <dgm:chPref val="3"/>
        </dgm:presLayoutVars>
      </dgm:prSet>
      <dgm:spPr/>
      <dgm:t>
        <a:bodyPr/>
        <a:lstStyle/>
        <a:p>
          <a:endParaRPr lang="tr-TR"/>
        </a:p>
      </dgm:t>
    </dgm:pt>
    <dgm:pt modelId="{452C96BC-801C-4734-91AD-2E3D0274A27C}" type="pres">
      <dgm:prSet presAssocID="{734C8B32-EF9B-4188-B57F-2E65B2F6CA3B}" presName="level2hierChild" presStyleCnt="0"/>
      <dgm:spPr/>
    </dgm:pt>
    <dgm:pt modelId="{60FFA72A-9BAA-41B3-BA5A-7748E46A08FA}" type="pres">
      <dgm:prSet presAssocID="{1726BC56-9DCF-4696-9948-719AA240A2D8}" presName="conn2-1" presStyleLbl="parChTrans1D2" presStyleIdx="0" presStyleCnt="2"/>
      <dgm:spPr/>
    </dgm:pt>
    <dgm:pt modelId="{EEAB4333-81F3-437D-B72A-03A38E44C06E}" type="pres">
      <dgm:prSet presAssocID="{1726BC56-9DCF-4696-9948-719AA240A2D8}" presName="connTx" presStyleLbl="parChTrans1D2" presStyleIdx="0" presStyleCnt="2"/>
      <dgm:spPr/>
    </dgm:pt>
    <dgm:pt modelId="{A70BA802-80D5-430E-BD1B-C3CC0EF1627A}" type="pres">
      <dgm:prSet presAssocID="{030C190E-EDDE-476F-B03C-EABD6CC56978}" presName="root2" presStyleCnt="0"/>
      <dgm:spPr/>
    </dgm:pt>
    <dgm:pt modelId="{534AAAA2-1990-4B2A-92D8-804D7459FB23}" type="pres">
      <dgm:prSet presAssocID="{030C190E-EDDE-476F-B03C-EABD6CC56978}" presName="LevelTwoTextNode" presStyleLbl="node2" presStyleIdx="0" presStyleCnt="2">
        <dgm:presLayoutVars>
          <dgm:chPref val="3"/>
        </dgm:presLayoutVars>
      </dgm:prSet>
      <dgm:spPr/>
    </dgm:pt>
    <dgm:pt modelId="{7F0DBFBE-FC31-4861-87B3-A8EF97146FCB}" type="pres">
      <dgm:prSet presAssocID="{030C190E-EDDE-476F-B03C-EABD6CC56978}" presName="level3hierChild" presStyleCnt="0"/>
      <dgm:spPr/>
    </dgm:pt>
    <dgm:pt modelId="{E9A814A3-203B-4537-A079-D99DF867F73F}" type="pres">
      <dgm:prSet presAssocID="{7BCB78E7-DC30-4917-80F7-8E2C19EFFA6D}" presName="conn2-1" presStyleLbl="parChTrans1D3" presStyleIdx="0" presStyleCnt="3"/>
      <dgm:spPr/>
    </dgm:pt>
    <dgm:pt modelId="{6452D26E-66CD-4180-836E-B39D94621C28}" type="pres">
      <dgm:prSet presAssocID="{7BCB78E7-DC30-4917-80F7-8E2C19EFFA6D}" presName="connTx" presStyleLbl="parChTrans1D3" presStyleIdx="0" presStyleCnt="3"/>
      <dgm:spPr/>
    </dgm:pt>
    <dgm:pt modelId="{C0EA624F-3E16-45EB-8BE3-95D7FC2F7C19}" type="pres">
      <dgm:prSet presAssocID="{242EDB3D-D0C7-4EEC-B46B-86315942C387}" presName="root2" presStyleCnt="0"/>
      <dgm:spPr/>
    </dgm:pt>
    <dgm:pt modelId="{BC02FF5A-46BD-4626-884C-0B38D7BB684F}" type="pres">
      <dgm:prSet presAssocID="{242EDB3D-D0C7-4EEC-B46B-86315942C387}" presName="LevelTwoTextNode" presStyleLbl="node3" presStyleIdx="0" presStyleCnt="3">
        <dgm:presLayoutVars>
          <dgm:chPref val="3"/>
        </dgm:presLayoutVars>
      </dgm:prSet>
      <dgm:spPr/>
      <dgm:t>
        <a:bodyPr/>
        <a:lstStyle/>
        <a:p>
          <a:endParaRPr lang="tr-TR"/>
        </a:p>
      </dgm:t>
    </dgm:pt>
    <dgm:pt modelId="{3475C2FF-C366-4C99-AEAF-0E9162773EFF}" type="pres">
      <dgm:prSet presAssocID="{242EDB3D-D0C7-4EEC-B46B-86315942C387}" presName="level3hierChild" presStyleCnt="0"/>
      <dgm:spPr/>
    </dgm:pt>
    <dgm:pt modelId="{C23688B7-7D84-4AB4-A7E8-748A4D7D872B}" type="pres">
      <dgm:prSet presAssocID="{DFCC039D-E6FE-4582-A581-82249B2A4B27}" presName="conn2-1" presStyleLbl="parChTrans1D3" presStyleIdx="1" presStyleCnt="3"/>
      <dgm:spPr/>
    </dgm:pt>
    <dgm:pt modelId="{7F198FC2-1274-4D74-8A70-86953D976614}" type="pres">
      <dgm:prSet presAssocID="{DFCC039D-E6FE-4582-A581-82249B2A4B27}" presName="connTx" presStyleLbl="parChTrans1D3" presStyleIdx="1" presStyleCnt="3"/>
      <dgm:spPr/>
    </dgm:pt>
    <dgm:pt modelId="{7CBACB73-D892-4E9F-B61D-3E48BCC59BAA}" type="pres">
      <dgm:prSet presAssocID="{5F070006-3F49-4871-8E58-CC09A16D8FF2}" presName="root2" presStyleCnt="0"/>
      <dgm:spPr/>
    </dgm:pt>
    <dgm:pt modelId="{17A615C1-87F3-4ACE-8242-044AAFE948B3}" type="pres">
      <dgm:prSet presAssocID="{5F070006-3F49-4871-8E58-CC09A16D8FF2}" presName="LevelTwoTextNode" presStyleLbl="node3" presStyleIdx="1" presStyleCnt="3">
        <dgm:presLayoutVars>
          <dgm:chPref val="3"/>
        </dgm:presLayoutVars>
      </dgm:prSet>
      <dgm:spPr/>
      <dgm:t>
        <a:bodyPr/>
        <a:lstStyle/>
        <a:p>
          <a:endParaRPr lang="tr-TR"/>
        </a:p>
      </dgm:t>
    </dgm:pt>
    <dgm:pt modelId="{FEBF3D88-78CA-4FDE-B413-29FFD8100829}" type="pres">
      <dgm:prSet presAssocID="{5F070006-3F49-4871-8E58-CC09A16D8FF2}" presName="level3hierChild" presStyleCnt="0"/>
      <dgm:spPr/>
    </dgm:pt>
    <dgm:pt modelId="{A50DB720-BF29-4C8B-AE83-21BA8358B938}" type="pres">
      <dgm:prSet presAssocID="{4F5639CB-97CB-4491-8793-12A343F845D7}" presName="conn2-1" presStyleLbl="parChTrans1D2" presStyleIdx="1" presStyleCnt="2"/>
      <dgm:spPr/>
    </dgm:pt>
    <dgm:pt modelId="{EFCD3FAD-4C4E-4ABE-A0C7-E153BF80B2A9}" type="pres">
      <dgm:prSet presAssocID="{4F5639CB-97CB-4491-8793-12A343F845D7}" presName="connTx" presStyleLbl="parChTrans1D2" presStyleIdx="1" presStyleCnt="2"/>
      <dgm:spPr/>
    </dgm:pt>
    <dgm:pt modelId="{C1B447F4-09F6-4358-9AF5-D386507C550C}" type="pres">
      <dgm:prSet presAssocID="{AB20C800-0BFA-40D1-85AB-EE32B00A191A}" presName="root2" presStyleCnt="0"/>
      <dgm:spPr/>
    </dgm:pt>
    <dgm:pt modelId="{B9784D78-E767-4513-8A1F-24970ABB5A73}" type="pres">
      <dgm:prSet presAssocID="{AB20C800-0BFA-40D1-85AB-EE32B00A191A}" presName="LevelTwoTextNode" presStyleLbl="node2" presStyleIdx="1" presStyleCnt="2">
        <dgm:presLayoutVars>
          <dgm:chPref val="3"/>
        </dgm:presLayoutVars>
      </dgm:prSet>
      <dgm:spPr/>
      <dgm:t>
        <a:bodyPr/>
        <a:lstStyle/>
        <a:p>
          <a:endParaRPr lang="tr-TR"/>
        </a:p>
      </dgm:t>
    </dgm:pt>
    <dgm:pt modelId="{C551383F-5A55-45C7-BFE0-86BE14EDE059}" type="pres">
      <dgm:prSet presAssocID="{AB20C800-0BFA-40D1-85AB-EE32B00A191A}" presName="level3hierChild" presStyleCnt="0"/>
      <dgm:spPr/>
    </dgm:pt>
    <dgm:pt modelId="{9B73F87C-6DA0-4884-A101-9CCB72F24458}" type="pres">
      <dgm:prSet presAssocID="{9D833FB3-E535-4334-8820-ACB5E711F40B}" presName="conn2-1" presStyleLbl="parChTrans1D3" presStyleIdx="2" presStyleCnt="3"/>
      <dgm:spPr/>
    </dgm:pt>
    <dgm:pt modelId="{3CC88393-BEC2-48BD-A371-7FB1DA578C54}" type="pres">
      <dgm:prSet presAssocID="{9D833FB3-E535-4334-8820-ACB5E711F40B}" presName="connTx" presStyleLbl="parChTrans1D3" presStyleIdx="2" presStyleCnt="3"/>
      <dgm:spPr/>
    </dgm:pt>
    <dgm:pt modelId="{E4F6068F-9B1C-4000-B318-956899AB0173}" type="pres">
      <dgm:prSet presAssocID="{D19A1CD8-C2A0-4EAE-94F2-9510D7AF91E6}" presName="root2" presStyleCnt="0"/>
      <dgm:spPr/>
    </dgm:pt>
    <dgm:pt modelId="{68320A58-0914-4A65-B369-900512896DC4}" type="pres">
      <dgm:prSet presAssocID="{D19A1CD8-C2A0-4EAE-94F2-9510D7AF91E6}" presName="LevelTwoTextNode" presStyleLbl="node3" presStyleIdx="2" presStyleCnt="3">
        <dgm:presLayoutVars>
          <dgm:chPref val="3"/>
        </dgm:presLayoutVars>
      </dgm:prSet>
      <dgm:spPr/>
      <dgm:t>
        <a:bodyPr/>
        <a:lstStyle/>
        <a:p>
          <a:endParaRPr lang="tr-TR"/>
        </a:p>
      </dgm:t>
    </dgm:pt>
    <dgm:pt modelId="{34B08AEE-1B3E-454B-81AA-C72FDB453BB1}" type="pres">
      <dgm:prSet presAssocID="{D19A1CD8-C2A0-4EAE-94F2-9510D7AF91E6}" presName="level3hierChild" presStyleCnt="0"/>
      <dgm:spPr/>
    </dgm:pt>
  </dgm:ptLst>
  <dgm:cxnLst>
    <dgm:cxn modelId="{71F56FDE-4A6A-4EFF-A053-65A47D01043E}" type="presOf" srcId="{4F5639CB-97CB-4491-8793-12A343F845D7}" destId="{A50DB720-BF29-4C8B-AE83-21BA8358B938}" srcOrd="0" destOrd="0" presId="urn:microsoft.com/office/officeart/2005/8/layout/hierarchy2"/>
    <dgm:cxn modelId="{465A9082-2CDF-491F-B5CF-27B068ADA7EE}" type="presOf" srcId="{1726BC56-9DCF-4696-9948-719AA240A2D8}" destId="{60FFA72A-9BAA-41B3-BA5A-7748E46A08FA}" srcOrd="0" destOrd="0" presId="urn:microsoft.com/office/officeart/2005/8/layout/hierarchy2"/>
    <dgm:cxn modelId="{9F9A3F6B-4BB1-4833-86F0-7B3F2EFC3F63}" type="presOf" srcId="{AB20C800-0BFA-40D1-85AB-EE32B00A191A}" destId="{B9784D78-E767-4513-8A1F-24970ABB5A73}" srcOrd="0" destOrd="0" presId="urn:microsoft.com/office/officeart/2005/8/layout/hierarchy2"/>
    <dgm:cxn modelId="{4820CA27-79E8-45F4-BC62-B37C2B9F6B85}" type="presOf" srcId="{CD832BDD-F85F-46B9-B51F-55688441B667}" destId="{269FD63D-5ACD-4F55-A185-9CD242C16822}" srcOrd="0" destOrd="0" presId="urn:microsoft.com/office/officeart/2005/8/layout/hierarchy2"/>
    <dgm:cxn modelId="{6A70383C-8907-47EE-97E4-375E48D3B84C}" srcId="{734C8B32-EF9B-4188-B57F-2E65B2F6CA3B}" destId="{AB20C800-0BFA-40D1-85AB-EE32B00A191A}" srcOrd="1" destOrd="0" parTransId="{4F5639CB-97CB-4491-8793-12A343F845D7}" sibTransId="{75256836-7EDD-4479-B46F-267B1129E8A8}"/>
    <dgm:cxn modelId="{AB5BC367-57C2-4A1E-991D-D25FEE34FFC7}" srcId="{030C190E-EDDE-476F-B03C-EABD6CC56978}" destId="{5F070006-3F49-4871-8E58-CC09A16D8FF2}" srcOrd="1" destOrd="0" parTransId="{DFCC039D-E6FE-4582-A581-82249B2A4B27}" sibTransId="{44328F36-CCDC-4CD3-AD8E-39927AEA0D86}"/>
    <dgm:cxn modelId="{9681C72D-B003-45E7-8B8D-58F3417C0E7A}" srcId="{734C8B32-EF9B-4188-B57F-2E65B2F6CA3B}" destId="{030C190E-EDDE-476F-B03C-EABD6CC56978}" srcOrd="0" destOrd="0" parTransId="{1726BC56-9DCF-4696-9948-719AA240A2D8}" sibTransId="{EA9A25AC-552D-4BDA-9732-565B8735C4C1}"/>
    <dgm:cxn modelId="{E5ED2CF4-0E34-451E-B2F2-F9E0DF25084B}" type="presOf" srcId="{5F070006-3F49-4871-8E58-CC09A16D8FF2}" destId="{17A615C1-87F3-4ACE-8242-044AAFE948B3}" srcOrd="0" destOrd="0" presId="urn:microsoft.com/office/officeart/2005/8/layout/hierarchy2"/>
    <dgm:cxn modelId="{659D72D7-100A-4A27-A19A-CC6F879662DB}" type="presOf" srcId="{7BCB78E7-DC30-4917-80F7-8E2C19EFFA6D}" destId="{E9A814A3-203B-4537-A079-D99DF867F73F}" srcOrd="0" destOrd="0" presId="urn:microsoft.com/office/officeart/2005/8/layout/hierarchy2"/>
    <dgm:cxn modelId="{9768C47E-29A0-46DA-9CB2-704CC74A94BE}" type="presOf" srcId="{734C8B32-EF9B-4188-B57F-2E65B2F6CA3B}" destId="{7A436E07-5D43-4F89-BA1D-B50A429D71B6}" srcOrd="0" destOrd="0" presId="urn:microsoft.com/office/officeart/2005/8/layout/hierarchy2"/>
    <dgm:cxn modelId="{28A52700-6370-4CE3-82AB-61CFDC5278B8}" type="presOf" srcId="{7BCB78E7-DC30-4917-80F7-8E2C19EFFA6D}" destId="{6452D26E-66CD-4180-836E-B39D94621C28}" srcOrd="1" destOrd="0" presId="urn:microsoft.com/office/officeart/2005/8/layout/hierarchy2"/>
    <dgm:cxn modelId="{3F219CD1-6F90-4C8F-827B-F00F6C8C5387}" type="presOf" srcId="{DFCC039D-E6FE-4582-A581-82249B2A4B27}" destId="{C23688B7-7D84-4AB4-A7E8-748A4D7D872B}" srcOrd="0" destOrd="0" presId="urn:microsoft.com/office/officeart/2005/8/layout/hierarchy2"/>
    <dgm:cxn modelId="{234406E4-BE59-44B9-B49E-B365D0FC3B2E}" type="presOf" srcId="{9D833FB3-E535-4334-8820-ACB5E711F40B}" destId="{9B73F87C-6DA0-4884-A101-9CCB72F24458}" srcOrd="0" destOrd="0" presId="urn:microsoft.com/office/officeart/2005/8/layout/hierarchy2"/>
    <dgm:cxn modelId="{D2311C7E-A9DC-4ADA-9E5E-D80A5D68F2F1}" srcId="{CD832BDD-F85F-46B9-B51F-55688441B667}" destId="{734C8B32-EF9B-4188-B57F-2E65B2F6CA3B}" srcOrd="0" destOrd="0" parTransId="{E30A9B15-CE18-4227-889A-8CD5383DC7DE}" sibTransId="{C4B0CED7-100A-4EC2-96A5-BB94453CC200}"/>
    <dgm:cxn modelId="{465379AC-FF4D-44EC-8B78-BC57D68B3FF7}" type="presOf" srcId="{9D833FB3-E535-4334-8820-ACB5E711F40B}" destId="{3CC88393-BEC2-48BD-A371-7FB1DA578C54}" srcOrd="1" destOrd="0" presId="urn:microsoft.com/office/officeart/2005/8/layout/hierarchy2"/>
    <dgm:cxn modelId="{FA98E817-249D-47BA-BEA7-8FB8417FB4FF}" srcId="{030C190E-EDDE-476F-B03C-EABD6CC56978}" destId="{242EDB3D-D0C7-4EEC-B46B-86315942C387}" srcOrd="0" destOrd="0" parTransId="{7BCB78E7-DC30-4917-80F7-8E2C19EFFA6D}" sibTransId="{1245C397-B3EB-417D-8030-EA6ADF27BF90}"/>
    <dgm:cxn modelId="{4DF859E4-F162-4725-A85D-2E43ABD066D3}" type="presOf" srcId="{4F5639CB-97CB-4491-8793-12A343F845D7}" destId="{EFCD3FAD-4C4E-4ABE-A0C7-E153BF80B2A9}" srcOrd="1" destOrd="0" presId="urn:microsoft.com/office/officeart/2005/8/layout/hierarchy2"/>
    <dgm:cxn modelId="{BDD567C2-9D6E-43A6-A6F8-739090E81F4A}" type="presOf" srcId="{030C190E-EDDE-476F-B03C-EABD6CC56978}" destId="{534AAAA2-1990-4B2A-92D8-804D7459FB23}" srcOrd="0" destOrd="0" presId="urn:microsoft.com/office/officeart/2005/8/layout/hierarchy2"/>
    <dgm:cxn modelId="{FF2E463F-AF94-4AC3-B78D-7722AF6B6FFB}" type="presOf" srcId="{242EDB3D-D0C7-4EEC-B46B-86315942C387}" destId="{BC02FF5A-46BD-4626-884C-0B38D7BB684F}" srcOrd="0" destOrd="0" presId="urn:microsoft.com/office/officeart/2005/8/layout/hierarchy2"/>
    <dgm:cxn modelId="{F8A694BB-1CA6-405D-B5DB-575EA19163EA}" type="presOf" srcId="{D19A1CD8-C2A0-4EAE-94F2-9510D7AF91E6}" destId="{68320A58-0914-4A65-B369-900512896DC4}" srcOrd="0" destOrd="0" presId="urn:microsoft.com/office/officeart/2005/8/layout/hierarchy2"/>
    <dgm:cxn modelId="{4CB635D6-3153-450E-AB4F-B7495CCBECE0}" type="presOf" srcId="{DFCC039D-E6FE-4582-A581-82249B2A4B27}" destId="{7F198FC2-1274-4D74-8A70-86953D976614}" srcOrd="1" destOrd="0" presId="urn:microsoft.com/office/officeart/2005/8/layout/hierarchy2"/>
    <dgm:cxn modelId="{D425CD8F-71EA-41E1-A4B6-626B8FD572B7}" srcId="{AB20C800-0BFA-40D1-85AB-EE32B00A191A}" destId="{D19A1CD8-C2A0-4EAE-94F2-9510D7AF91E6}" srcOrd="0" destOrd="0" parTransId="{9D833FB3-E535-4334-8820-ACB5E711F40B}" sibTransId="{9C7D0D47-35F7-428E-BA57-3E53E3B71F5D}"/>
    <dgm:cxn modelId="{6CF49435-8839-4FBA-9E3A-1D64D3432F1B}" type="presOf" srcId="{1726BC56-9DCF-4696-9948-719AA240A2D8}" destId="{EEAB4333-81F3-437D-B72A-03A38E44C06E}" srcOrd="1" destOrd="0" presId="urn:microsoft.com/office/officeart/2005/8/layout/hierarchy2"/>
    <dgm:cxn modelId="{2C610389-CCAE-4323-BD96-3A8A9F767807}" type="presParOf" srcId="{269FD63D-5ACD-4F55-A185-9CD242C16822}" destId="{ADEEB5B2-F5FC-4423-A684-84C9F544373F}" srcOrd="0" destOrd="0" presId="urn:microsoft.com/office/officeart/2005/8/layout/hierarchy2"/>
    <dgm:cxn modelId="{CED15975-BD77-4B61-A8F6-E3BB2C148E2E}" type="presParOf" srcId="{ADEEB5B2-F5FC-4423-A684-84C9F544373F}" destId="{7A436E07-5D43-4F89-BA1D-B50A429D71B6}" srcOrd="0" destOrd="0" presId="urn:microsoft.com/office/officeart/2005/8/layout/hierarchy2"/>
    <dgm:cxn modelId="{C1E5D3C9-85EF-4ADD-9B49-2CAAB643EF4F}" type="presParOf" srcId="{ADEEB5B2-F5FC-4423-A684-84C9F544373F}" destId="{452C96BC-801C-4734-91AD-2E3D0274A27C}" srcOrd="1" destOrd="0" presId="urn:microsoft.com/office/officeart/2005/8/layout/hierarchy2"/>
    <dgm:cxn modelId="{79D89382-72B2-4C77-95C6-1C1F36910B76}" type="presParOf" srcId="{452C96BC-801C-4734-91AD-2E3D0274A27C}" destId="{60FFA72A-9BAA-41B3-BA5A-7748E46A08FA}" srcOrd="0" destOrd="0" presId="urn:microsoft.com/office/officeart/2005/8/layout/hierarchy2"/>
    <dgm:cxn modelId="{D6C3EF40-6187-4CBA-BA15-1D1FAADA5C9B}" type="presParOf" srcId="{60FFA72A-9BAA-41B3-BA5A-7748E46A08FA}" destId="{EEAB4333-81F3-437D-B72A-03A38E44C06E}" srcOrd="0" destOrd="0" presId="urn:microsoft.com/office/officeart/2005/8/layout/hierarchy2"/>
    <dgm:cxn modelId="{DA77117E-7D8B-4B3D-BFA2-2240A87ECDB4}" type="presParOf" srcId="{452C96BC-801C-4734-91AD-2E3D0274A27C}" destId="{A70BA802-80D5-430E-BD1B-C3CC0EF1627A}" srcOrd="1" destOrd="0" presId="urn:microsoft.com/office/officeart/2005/8/layout/hierarchy2"/>
    <dgm:cxn modelId="{86170647-F85F-4803-B1F9-C46C209B29B5}" type="presParOf" srcId="{A70BA802-80D5-430E-BD1B-C3CC0EF1627A}" destId="{534AAAA2-1990-4B2A-92D8-804D7459FB23}" srcOrd="0" destOrd="0" presId="urn:microsoft.com/office/officeart/2005/8/layout/hierarchy2"/>
    <dgm:cxn modelId="{DCC59279-406F-4AA6-9C5E-853687E3BD42}" type="presParOf" srcId="{A70BA802-80D5-430E-BD1B-C3CC0EF1627A}" destId="{7F0DBFBE-FC31-4861-87B3-A8EF97146FCB}" srcOrd="1" destOrd="0" presId="urn:microsoft.com/office/officeart/2005/8/layout/hierarchy2"/>
    <dgm:cxn modelId="{32E6A45E-5AC4-4645-AFB9-0527205CDCF8}" type="presParOf" srcId="{7F0DBFBE-FC31-4861-87B3-A8EF97146FCB}" destId="{E9A814A3-203B-4537-A079-D99DF867F73F}" srcOrd="0" destOrd="0" presId="urn:microsoft.com/office/officeart/2005/8/layout/hierarchy2"/>
    <dgm:cxn modelId="{7C8FBA96-E3A7-4420-AEAE-620586AB3900}" type="presParOf" srcId="{E9A814A3-203B-4537-A079-D99DF867F73F}" destId="{6452D26E-66CD-4180-836E-B39D94621C28}" srcOrd="0" destOrd="0" presId="urn:microsoft.com/office/officeart/2005/8/layout/hierarchy2"/>
    <dgm:cxn modelId="{9DC2FEF2-F976-44B2-BA82-0660200DC612}" type="presParOf" srcId="{7F0DBFBE-FC31-4861-87B3-A8EF97146FCB}" destId="{C0EA624F-3E16-45EB-8BE3-95D7FC2F7C19}" srcOrd="1" destOrd="0" presId="urn:microsoft.com/office/officeart/2005/8/layout/hierarchy2"/>
    <dgm:cxn modelId="{482ECF49-B3C8-427C-8377-399B49C50344}" type="presParOf" srcId="{C0EA624F-3E16-45EB-8BE3-95D7FC2F7C19}" destId="{BC02FF5A-46BD-4626-884C-0B38D7BB684F}" srcOrd="0" destOrd="0" presId="urn:microsoft.com/office/officeart/2005/8/layout/hierarchy2"/>
    <dgm:cxn modelId="{B422D6BE-5EE1-4247-AD98-3AA9ADA6B384}" type="presParOf" srcId="{C0EA624F-3E16-45EB-8BE3-95D7FC2F7C19}" destId="{3475C2FF-C366-4C99-AEAF-0E9162773EFF}" srcOrd="1" destOrd="0" presId="urn:microsoft.com/office/officeart/2005/8/layout/hierarchy2"/>
    <dgm:cxn modelId="{0A0D86C4-6D86-475A-997B-50BC9329DC9E}" type="presParOf" srcId="{7F0DBFBE-FC31-4861-87B3-A8EF97146FCB}" destId="{C23688B7-7D84-4AB4-A7E8-748A4D7D872B}" srcOrd="2" destOrd="0" presId="urn:microsoft.com/office/officeart/2005/8/layout/hierarchy2"/>
    <dgm:cxn modelId="{58D866C3-0721-450B-9173-3EDA5B63E327}" type="presParOf" srcId="{C23688B7-7D84-4AB4-A7E8-748A4D7D872B}" destId="{7F198FC2-1274-4D74-8A70-86953D976614}" srcOrd="0" destOrd="0" presId="urn:microsoft.com/office/officeart/2005/8/layout/hierarchy2"/>
    <dgm:cxn modelId="{CC710BB0-B5A8-4110-8868-905FEB1396CB}" type="presParOf" srcId="{7F0DBFBE-FC31-4861-87B3-A8EF97146FCB}" destId="{7CBACB73-D892-4E9F-B61D-3E48BCC59BAA}" srcOrd="3" destOrd="0" presId="urn:microsoft.com/office/officeart/2005/8/layout/hierarchy2"/>
    <dgm:cxn modelId="{BD18A740-644C-4746-8516-D0958E0F2641}" type="presParOf" srcId="{7CBACB73-D892-4E9F-B61D-3E48BCC59BAA}" destId="{17A615C1-87F3-4ACE-8242-044AAFE948B3}" srcOrd="0" destOrd="0" presId="urn:microsoft.com/office/officeart/2005/8/layout/hierarchy2"/>
    <dgm:cxn modelId="{654CF113-A279-49C8-B38D-CCAD7E0AC08C}" type="presParOf" srcId="{7CBACB73-D892-4E9F-B61D-3E48BCC59BAA}" destId="{FEBF3D88-78CA-4FDE-B413-29FFD8100829}" srcOrd="1" destOrd="0" presId="urn:microsoft.com/office/officeart/2005/8/layout/hierarchy2"/>
    <dgm:cxn modelId="{33269053-6638-4F7B-96EE-4C0F2F541294}" type="presParOf" srcId="{452C96BC-801C-4734-91AD-2E3D0274A27C}" destId="{A50DB720-BF29-4C8B-AE83-21BA8358B938}" srcOrd="2" destOrd="0" presId="urn:microsoft.com/office/officeart/2005/8/layout/hierarchy2"/>
    <dgm:cxn modelId="{91193181-D2E5-4134-99CD-2D85BE492178}" type="presParOf" srcId="{A50DB720-BF29-4C8B-AE83-21BA8358B938}" destId="{EFCD3FAD-4C4E-4ABE-A0C7-E153BF80B2A9}" srcOrd="0" destOrd="0" presId="urn:microsoft.com/office/officeart/2005/8/layout/hierarchy2"/>
    <dgm:cxn modelId="{4C7644A9-8DBA-453B-929B-47EC28AE52ED}" type="presParOf" srcId="{452C96BC-801C-4734-91AD-2E3D0274A27C}" destId="{C1B447F4-09F6-4358-9AF5-D386507C550C}" srcOrd="3" destOrd="0" presId="urn:microsoft.com/office/officeart/2005/8/layout/hierarchy2"/>
    <dgm:cxn modelId="{53684345-861A-4170-93E7-A6E991E95ED5}" type="presParOf" srcId="{C1B447F4-09F6-4358-9AF5-D386507C550C}" destId="{B9784D78-E767-4513-8A1F-24970ABB5A73}" srcOrd="0" destOrd="0" presId="urn:microsoft.com/office/officeart/2005/8/layout/hierarchy2"/>
    <dgm:cxn modelId="{12745238-B556-43A5-BC6A-D789324B3C88}" type="presParOf" srcId="{C1B447F4-09F6-4358-9AF5-D386507C550C}" destId="{C551383F-5A55-45C7-BFE0-86BE14EDE059}" srcOrd="1" destOrd="0" presId="urn:microsoft.com/office/officeart/2005/8/layout/hierarchy2"/>
    <dgm:cxn modelId="{99F69E3C-A5F0-4F81-B17F-A6D6757621A6}" type="presParOf" srcId="{C551383F-5A55-45C7-BFE0-86BE14EDE059}" destId="{9B73F87C-6DA0-4884-A101-9CCB72F24458}" srcOrd="0" destOrd="0" presId="urn:microsoft.com/office/officeart/2005/8/layout/hierarchy2"/>
    <dgm:cxn modelId="{0D9C3CDE-34FC-4F4E-A552-9DF6118778D5}" type="presParOf" srcId="{9B73F87C-6DA0-4884-A101-9CCB72F24458}" destId="{3CC88393-BEC2-48BD-A371-7FB1DA578C54}" srcOrd="0" destOrd="0" presId="urn:microsoft.com/office/officeart/2005/8/layout/hierarchy2"/>
    <dgm:cxn modelId="{A384171E-8A8B-4A68-951B-5BE7633BF2F3}" type="presParOf" srcId="{C551383F-5A55-45C7-BFE0-86BE14EDE059}" destId="{E4F6068F-9B1C-4000-B318-956899AB0173}" srcOrd="1" destOrd="0" presId="urn:microsoft.com/office/officeart/2005/8/layout/hierarchy2"/>
    <dgm:cxn modelId="{119C18CB-D15B-4D1A-B99F-C76185609ABA}" type="presParOf" srcId="{E4F6068F-9B1C-4000-B318-956899AB0173}" destId="{68320A58-0914-4A65-B369-900512896DC4}" srcOrd="0" destOrd="0" presId="urn:microsoft.com/office/officeart/2005/8/layout/hierarchy2"/>
    <dgm:cxn modelId="{AE82DB1D-65FD-4521-AF25-EE5C53847905}" type="presParOf" srcId="{E4F6068F-9B1C-4000-B318-956899AB0173}" destId="{34B08AEE-1B3E-454B-81AA-C72FDB453BB1}"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436E07-5D43-4F89-BA1D-B50A429D71B6}">
      <dsp:nvSpPr>
        <dsp:cNvPr id="0" name=""/>
        <dsp:cNvSpPr/>
      </dsp:nvSpPr>
      <dsp:spPr>
        <a:xfrm>
          <a:off x="1055" y="2742209"/>
          <a:ext cx="1002911" cy="501455"/>
        </a:xfrm>
        <a:prstGeom prst="roundRect">
          <a:avLst>
            <a:gd name="adj" fmla="val 10000"/>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smtClean="0"/>
            <a:t>İç İşleri Bakanlığı</a:t>
          </a:r>
          <a:endParaRPr lang="tr-TR" sz="900" kern="1200" dirty="0"/>
        </a:p>
      </dsp:txBody>
      <dsp:txXfrm>
        <a:off x="15742" y="2756896"/>
        <a:ext cx="973537" cy="472081"/>
      </dsp:txXfrm>
    </dsp:sp>
    <dsp:sp modelId="{60FFA72A-9BAA-41B3-BA5A-7748E46A08FA}">
      <dsp:nvSpPr>
        <dsp:cNvPr id="0" name=""/>
        <dsp:cNvSpPr/>
      </dsp:nvSpPr>
      <dsp:spPr>
        <a:xfrm rot="18770822">
          <a:off x="909594" y="2768763"/>
          <a:ext cx="589910" cy="15842"/>
        </a:xfrm>
        <a:custGeom>
          <a:avLst/>
          <a:gdLst/>
          <a:ahLst/>
          <a:cxnLst/>
          <a:rect l="0" t="0" r="0" b="0"/>
          <a:pathLst>
            <a:path>
              <a:moveTo>
                <a:pt x="0" y="7921"/>
              </a:moveTo>
              <a:lnTo>
                <a:pt x="589910" y="7921"/>
              </a:lnTo>
            </a:path>
          </a:pathLst>
        </a:custGeom>
        <a:noFill/>
        <a:ln w="50800" cap="flat" cmpd="sng" algn="ctr">
          <a:solidFill>
            <a:schemeClr val="accent1">
              <a:shade val="60000"/>
              <a:hueOff val="0"/>
              <a:satOff val="0"/>
              <a:lumOff val="0"/>
              <a:alphaOff val="0"/>
            </a:schemeClr>
          </a:solidFill>
          <a:prstDash val="solid"/>
          <a:miter/>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1189801" y="2761936"/>
        <a:ext cx="29495" cy="29495"/>
      </dsp:txXfrm>
    </dsp:sp>
    <dsp:sp modelId="{534AAAA2-1990-4B2A-92D8-804D7459FB23}">
      <dsp:nvSpPr>
        <dsp:cNvPr id="0" name=""/>
        <dsp:cNvSpPr/>
      </dsp:nvSpPr>
      <dsp:spPr>
        <a:xfrm>
          <a:off x="1405131" y="2309704"/>
          <a:ext cx="1002911" cy="501455"/>
        </a:xfrm>
        <a:prstGeom prst="roundRect">
          <a:avLst>
            <a:gd name="adj" fmla="val 10000"/>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smtClean="0"/>
            <a:t>Üretici firma</a:t>
          </a:r>
          <a:endParaRPr lang="tr-TR" sz="900" kern="1200" dirty="0"/>
        </a:p>
      </dsp:txBody>
      <dsp:txXfrm>
        <a:off x="1419818" y="2324391"/>
        <a:ext cx="973537" cy="472081"/>
      </dsp:txXfrm>
    </dsp:sp>
    <dsp:sp modelId="{E9A814A3-203B-4537-A079-D99DF867F73F}">
      <dsp:nvSpPr>
        <dsp:cNvPr id="0" name=""/>
        <dsp:cNvSpPr/>
      </dsp:nvSpPr>
      <dsp:spPr>
        <a:xfrm rot="19457599">
          <a:off x="2361607" y="2408342"/>
          <a:ext cx="494035" cy="15842"/>
        </a:xfrm>
        <a:custGeom>
          <a:avLst/>
          <a:gdLst/>
          <a:ahLst/>
          <a:cxnLst/>
          <a:rect l="0" t="0" r="0" b="0"/>
          <a:pathLst>
            <a:path>
              <a:moveTo>
                <a:pt x="0" y="7921"/>
              </a:moveTo>
              <a:lnTo>
                <a:pt x="494035" y="7921"/>
              </a:lnTo>
            </a:path>
          </a:pathLst>
        </a:custGeom>
        <a:noFill/>
        <a:ln w="50800" cap="flat" cmpd="sng" algn="ctr">
          <a:solidFill>
            <a:schemeClr val="accent1">
              <a:shade val="80000"/>
              <a:hueOff val="0"/>
              <a:satOff val="0"/>
              <a:lumOff val="0"/>
              <a:alphaOff val="0"/>
            </a:schemeClr>
          </a:solidFill>
          <a:prstDash val="solid"/>
          <a:miter/>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2596274" y="2403912"/>
        <a:ext cx="24701" cy="24701"/>
      </dsp:txXfrm>
    </dsp:sp>
    <dsp:sp modelId="{BC02FF5A-46BD-4626-884C-0B38D7BB684F}">
      <dsp:nvSpPr>
        <dsp:cNvPr id="0" name=""/>
        <dsp:cNvSpPr/>
      </dsp:nvSpPr>
      <dsp:spPr>
        <a:xfrm>
          <a:off x="2809207" y="2021367"/>
          <a:ext cx="1002911" cy="501455"/>
        </a:xfrm>
        <a:prstGeom prst="roundRect">
          <a:avLst>
            <a:gd name="adj" fmla="val 10000"/>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smtClean="0"/>
            <a:t>ABD’nin yetkilendirdiği firma</a:t>
          </a:r>
          <a:endParaRPr lang="tr-TR" sz="900" kern="1200" dirty="0"/>
        </a:p>
      </dsp:txBody>
      <dsp:txXfrm>
        <a:off x="2823894" y="2036054"/>
        <a:ext cx="973537" cy="472081"/>
      </dsp:txXfrm>
    </dsp:sp>
    <dsp:sp modelId="{C23688B7-7D84-4AB4-A7E8-748A4D7D872B}">
      <dsp:nvSpPr>
        <dsp:cNvPr id="0" name=""/>
        <dsp:cNvSpPr/>
      </dsp:nvSpPr>
      <dsp:spPr>
        <a:xfrm rot="2142401">
          <a:off x="2361607" y="2696679"/>
          <a:ext cx="494035" cy="15842"/>
        </a:xfrm>
        <a:custGeom>
          <a:avLst/>
          <a:gdLst/>
          <a:ahLst/>
          <a:cxnLst/>
          <a:rect l="0" t="0" r="0" b="0"/>
          <a:pathLst>
            <a:path>
              <a:moveTo>
                <a:pt x="0" y="7921"/>
              </a:moveTo>
              <a:lnTo>
                <a:pt x="494035" y="7921"/>
              </a:lnTo>
            </a:path>
          </a:pathLst>
        </a:custGeom>
        <a:noFill/>
        <a:ln w="50800" cap="flat" cmpd="sng" algn="ctr">
          <a:solidFill>
            <a:schemeClr val="accent1">
              <a:shade val="80000"/>
              <a:hueOff val="0"/>
              <a:satOff val="0"/>
              <a:lumOff val="0"/>
              <a:alphaOff val="0"/>
            </a:schemeClr>
          </a:solidFill>
          <a:prstDash val="solid"/>
          <a:miter/>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2596274" y="2692249"/>
        <a:ext cx="24701" cy="24701"/>
      </dsp:txXfrm>
    </dsp:sp>
    <dsp:sp modelId="{17A615C1-87F3-4ACE-8242-044AAFE948B3}">
      <dsp:nvSpPr>
        <dsp:cNvPr id="0" name=""/>
        <dsp:cNvSpPr/>
      </dsp:nvSpPr>
      <dsp:spPr>
        <a:xfrm>
          <a:off x="2809207" y="2598041"/>
          <a:ext cx="1002911" cy="501455"/>
        </a:xfrm>
        <a:prstGeom prst="roundRect">
          <a:avLst>
            <a:gd name="adj" fmla="val 10000"/>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smtClean="0"/>
            <a:t>Kanada’nın yetkilendirdiği Firma</a:t>
          </a:r>
          <a:endParaRPr lang="tr-TR" sz="900" kern="1200" dirty="0"/>
        </a:p>
      </dsp:txBody>
      <dsp:txXfrm>
        <a:off x="2823894" y="2612728"/>
        <a:ext cx="973537" cy="472081"/>
      </dsp:txXfrm>
    </dsp:sp>
    <dsp:sp modelId="{A50DB720-BF29-4C8B-AE83-21BA8358B938}">
      <dsp:nvSpPr>
        <dsp:cNvPr id="0" name=""/>
        <dsp:cNvSpPr/>
      </dsp:nvSpPr>
      <dsp:spPr>
        <a:xfrm rot="2829178">
          <a:off x="909594" y="3201269"/>
          <a:ext cx="589910" cy="15842"/>
        </a:xfrm>
        <a:custGeom>
          <a:avLst/>
          <a:gdLst/>
          <a:ahLst/>
          <a:cxnLst/>
          <a:rect l="0" t="0" r="0" b="0"/>
          <a:pathLst>
            <a:path>
              <a:moveTo>
                <a:pt x="0" y="7921"/>
              </a:moveTo>
              <a:lnTo>
                <a:pt x="589910" y="7921"/>
              </a:lnTo>
            </a:path>
          </a:pathLst>
        </a:custGeom>
        <a:noFill/>
        <a:ln w="50800" cap="flat" cmpd="sng" algn="ctr">
          <a:solidFill>
            <a:schemeClr val="accent1">
              <a:shade val="60000"/>
              <a:hueOff val="0"/>
              <a:satOff val="0"/>
              <a:lumOff val="0"/>
              <a:alphaOff val="0"/>
            </a:schemeClr>
          </a:solidFill>
          <a:prstDash val="solid"/>
          <a:miter/>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1189801" y="3194442"/>
        <a:ext cx="29495" cy="29495"/>
      </dsp:txXfrm>
    </dsp:sp>
    <dsp:sp modelId="{B9784D78-E767-4513-8A1F-24970ABB5A73}">
      <dsp:nvSpPr>
        <dsp:cNvPr id="0" name=""/>
        <dsp:cNvSpPr/>
      </dsp:nvSpPr>
      <dsp:spPr>
        <a:xfrm>
          <a:off x="1405131" y="3174715"/>
          <a:ext cx="1002911" cy="501455"/>
        </a:xfrm>
        <a:prstGeom prst="roundRect">
          <a:avLst>
            <a:gd name="adj" fmla="val 10000"/>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smtClean="0"/>
            <a:t>İthal eden firma</a:t>
          </a:r>
          <a:endParaRPr lang="tr-TR" sz="900" kern="1200" dirty="0"/>
        </a:p>
      </dsp:txBody>
      <dsp:txXfrm>
        <a:off x="1419818" y="3189402"/>
        <a:ext cx="973537" cy="472081"/>
      </dsp:txXfrm>
    </dsp:sp>
    <dsp:sp modelId="{9B73F87C-6DA0-4884-A101-9CCB72F24458}">
      <dsp:nvSpPr>
        <dsp:cNvPr id="0" name=""/>
        <dsp:cNvSpPr/>
      </dsp:nvSpPr>
      <dsp:spPr>
        <a:xfrm>
          <a:off x="2408043" y="3417521"/>
          <a:ext cx="401164" cy="15842"/>
        </a:xfrm>
        <a:custGeom>
          <a:avLst/>
          <a:gdLst/>
          <a:ahLst/>
          <a:cxnLst/>
          <a:rect l="0" t="0" r="0" b="0"/>
          <a:pathLst>
            <a:path>
              <a:moveTo>
                <a:pt x="0" y="7921"/>
              </a:moveTo>
              <a:lnTo>
                <a:pt x="401164" y="7921"/>
              </a:lnTo>
            </a:path>
          </a:pathLst>
        </a:custGeom>
        <a:noFill/>
        <a:ln w="50800" cap="flat" cmpd="sng" algn="ctr">
          <a:solidFill>
            <a:schemeClr val="accent1">
              <a:shade val="80000"/>
              <a:hueOff val="0"/>
              <a:satOff val="0"/>
              <a:lumOff val="0"/>
              <a:alphaOff val="0"/>
            </a:schemeClr>
          </a:solidFill>
          <a:prstDash val="solid"/>
          <a:miter/>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2598596" y="3415413"/>
        <a:ext cx="20058" cy="20058"/>
      </dsp:txXfrm>
    </dsp:sp>
    <dsp:sp modelId="{68320A58-0914-4A65-B369-900512896DC4}">
      <dsp:nvSpPr>
        <dsp:cNvPr id="0" name=""/>
        <dsp:cNvSpPr/>
      </dsp:nvSpPr>
      <dsp:spPr>
        <a:xfrm>
          <a:off x="2809207" y="3174715"/>
          <a:ext cx="1002911" cy="501455"/>
        </a:xfrm>
        <a:prstGeom prst="roundRect">
          <a:avLst>
            <a:gd name="adj" fmla="val 10000"/>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smtClean="0"/>
            <a:t>G. Kore Hükümetinin yetkilendirdiği firma </a:t>
          </a:r>
          <a:endParaRPr lang="tr-TR" sz="900" kern="1200" dirty="0"/>
        </a:p>
      </dsp:txBody>
      <dsp:txXfrm>
        <a:off x="2823894" y="3189402"/>
        <a:ext cx="973537" cy="47208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062FE7-C96D-F547-85AF-8A0BC132D45D}" type="datetimeFigureOut">
              <a:rPr lang="en-US" smtClean="0"/>
              <a:pPr/>
              <a:t>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783054-BB2E-A34E-976C-B0902F7B23E6}" type="slidenum">
              <a:rPr lang="en-US" smtClean="0"/>
              <a:pPr/>
              <a:t>‹#›</a:t>
            </a:fld>
            <a:endParaRPr lang="en-US"/>
          </a:p>
        </p:txBody>
      </p:sp>
    </p:spTree>
    <p:extLst>
      <p:ext uri="{BB962C8B-B14F-4D97-AF65-F5344CB8AC3E}">
        <p14:creationId xmlns:p14="http://schemas.microsoft.com/office/powerpoint/2010/main" val="38615261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Müezzinoğlu</a:t>
            </a:r>
            <a:r>
              <a:rPr lang="en-US" dirty="0" smtClean="0"/>
              <a:t>: </a:t>
            </a:r>
            <a:r>
              <a:rPr lang="en-US" dirty="0" err="1" smtClean="0"/>
              <a:t>dünya</a:t>
            </a:r>
            <a:r>
              <a:rPr lang="en-US" baseline="0" dirty="0" smtClean="0"/>
              <a:t> </a:t>
            </a:r>
            <a:r>
              <a:rPr lang="en-US" baseline="0" dirty="0" err="1" smtClean="0"/>
              <a:t>sağlık</a:t>
            </a:r>
            <a:r>
              <a:rPr lang="en-US" baseline="0" dirty="0" smtClean="0"/>
              <a:t> </a:t>
            </a:r>
            <a:r>
              <a:rPr lang="en-US" baseline="0" dirty="0" err="1" smtClean="0"/>
              <a:t>örgütü-kimyasal</a:t>
            </a:r>
            <a:r>
              <a:rPr lang="en-US" baseline="0" dirty="0" smtClean="0"/>
              <a:t> </a:t>
            </a:r>
            <a:r>
              <a:rPr lang="en-US" baseline="0" dirty="0" err="1" smtClean="0"/>
              <a:t>sila</a:t>
            </a:r>
            <a:r>
              <a:rPr lang="en-US" baseline="0" dirty="0" smtClean="0"/>
              <a:t> </a:t>
            </a:r>
            <a:r>
              <a:rPr lang="en-US" baseline="0" dirty="0" err="1" smtClean="0"/>
              <a:t>sözleşmesi-ab</a:t>
            </a:r>
            <a:r>
              <a:rPr lang="en-US" baseline="0" dirty="0" smtClean="0"/>
              <a:t> </a:t>
            </a:r>
            <a:r>
              <a:rPr lang="en-US" baseline="0" dirty="0" err="1" smtClean="0"/>
              <a:t>avrupa</a:t>
            </a:r>
            <a:r>
              <a:rPr lang="en-US" baseline="0" dirty="0" smtClean="0"/>
              <a:t> </a:t>
            </a:r>
            <a:r>
              <a:rPr lang="en-US" baseline="0" dirty="0" err="1" smtClean="0"/>
              <a:t>kimyasallar</a:t>
            </a:r>
            <a:r>
              <a:rPr lang="en-US" baseline="0" dirty="0" smtClean="0"/>
              <a:t> </a:t>
            </a:r>
            <a:r>
              <a:rPr lang="en-US" baseline="0" dirty="0" err="1" smtClean="0"/>
              <a:t>ajansı</a:t>
            </a:r>
            <a:endParaRPr lang="en-US" dirty="0"/>
          </a:p>
        </p:txBody>
      </p:sp>
      <p:sp>
        <p:nvSpPr>
          <p:cNvPr id="4" name="Slide Number Placeholder 3"/>
          <p:cNvSpPr>
            <a:spLocks noGrp="1"/>
          </p:cNvSpPr>
          <p:nvPr>
            <p:ph type="sldNum" sz="quarter" idx="10"/>
          </p:nvPr>
        </p:nvSpPr>
        <p:spPr/>
        <p:txBody>
          <a:bodyPr/>
          <a:lstStyle/>
          <a:p>
            <a:fld id="{7A783054-BB2E-A34E-976C-B0902F7B23E6}"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tr-TR"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7BB68442-AEE0-954A-B936-BA4954FB3540}" type="datetimeFigureOut">
              <a:rPr lang="en-US" smtClean="0"/>
              <a:pPr/>
              <a:t>1/8/2015</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Blank.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tr-TR"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Click icon to add picture</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tr-TR" smtClean="0"/>
              <a:t>Click to edit Master text styles</a:t>
            </a:r>
          </a:p>
        </p:txBody>
      </p:sp>
      <p:sp>
        <p:nvSpPr>
          <p:cNvPr id="5" name="Date Placeholder 4"/>
          <p:cNvSpPr>
            <a:spLocks noGrp="1"/>
          </p:cNvSpPr>
          <p:nvPr>
            <p:ph type="dt" sz="half" idx="10"/>
          </p:nvPr>
        </p:nvSpPr>
        <p:spPr/>
        <p:txBody>
          <a:bodyPr/>
          <a:lstStyle/>
          <a:p>
            <a:fld id="{7BB68442-AEE0-954A-B936-BA4954FB3540}" type="datetimeFigureOut">
              <a:rPr lang="en-US" smtClean="0"/>
              <a:pPr/>
              <a:t>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154505-C76F-734C-ACE9-5CBA57B8171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4267200" y="0"/>
            <a:ext cx="4876800" cy="6858000"/>
            <a:chOff x="4267200" y="0"/>
            <a:chExt cx="4876800" cy="6858000"/>
          </a:xfrm>
        </p:grpSpPr>
        <p:pic>
          <p:nvPicPr>
            <p:cNvPr id="10" name="Picture 9"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1" name="Picture 10"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tr-TR"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Click icon to add picture</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tr-TR" smtClean="0"/>
              <a:t>Click to edit Master text styles</a:t>
            </a:r>
          </a:p>
        </p:txBody>
      </p:sp>
      <p:sp>
        <p:nvSpPr>
          <p:cNvPr id="5" name="Date Placeholder 4"/>
          <p:cNvSpPr>
            <a:spLocks noGrp="1"/>
          </p:cNvSpPr>
          <p:nvPr>
            <p:ph type="dt" sz="half" idx="10"/>
          </p:nvPr>
        </p:nvSpPr>
        <p:spPr/>
        <p:txBody>
          <a:bodyPr/>
          <a:lstStyle/>
          <a:p>
            <a:fld id="{7BB68442-AEE0-954A-B936-BA4954FB3540}" type="datetimeFigureOut">
              <a:rPr lang="en-US" smtClean="0"/>
              <a:pPr/>
              <a:t>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154505-C76F-734C-ACE9-5CBA57B8171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tr-TR"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a:p>
        </p:txBody>
      </p:sp>
      <p:sp>
        <p:nvSpPr>
          <p:cNvPr id="4" name="Date Placeholder 3"/>
          <p:cNvSpPr>
            <a:spLocks noGrp="1"/>
          </p:cNvSpPr>
          <p:nvPr>
            <p:ph type="dt" sz="half" idx="10"/>
          </p:nvPr>
        </p:nvSpPr>
        <p:spPr/>
        <p:txBody>
          <a:bodyPr/>
          <a:lstStyle/>
          <a:p>
            <a:fld id="{7BB68442-AEE0-954A-B936-BA4954FB3540}" type="datetimeFigureOut">
              <a:rPr lang="en-US" smtClean="0"/>
              <a:pPr/>
              <a:t>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154505-C76F-734C-ACE9-5CBA57B81718}"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7696200" cy="6858000"/>
            <a:chOff x="0" y="0"/>
            <a:chExt cx="7696200" cy="6858000"/>
          </a:xfrm>
        </p:grpSpPr>
        <p:pic>
          <p:nvPicPr>
            <p:cNvPr id="8" name="Picture 7" descr="Overlay-Blank.jpg"/>
            <p:cNvPicPr>
              <a:picLocks noChangeAspect="1"/>
            </p:cNvPicPr>
            <p:nvPr userDrawn="1"/>
          </p:nvPicPr>
          <p:blipFill>
            <a:blip r:embed="rId2"/>
            <a:srcRect l="1471" r="16862"/>
            <a:stretch>
              <a:fillRect/>
            </a:stretch>
          </p:blipFill>
          <p:spPr>
            <a:xfrm>
              <a:off x="0" y="0"/>
              <a:ext cx="7467600"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7428309" y="0"/>
              <a:ext cx="267891" cy="6858000"/>
            </a:xfrm>
            <a:prstGeom prst="rect">
              <a:avLst/>
            </a:prstGeom>
          </p:spPr>
        </p:pic>
      </p:grpSp>
      <p:sp>
        <p:nvSpPr>
          <p:cNvPr id="2" name="Vertical Title 1"/>
          <p:cNvSpPr>
            <a:spLocks noGrp="1"/>
          </p:cNvSpPr>
          <p:nvPr>
            <p:ph type="title" orient="vert"/>
          </p:nvPr>
        </p:nvSpPr>
        <p:spPr>
          <a:xfrm>
            <a:off x="7620000" y="381001"/>
            <a:ext cx="1447800" cy="5697538"/>
          </a:xfrm>
        </p:spPr>
        <p:txBody>
          <a:bodyPr vert="eaVert"/>
          <a:lstStyle/>
          <a:p>
            <a:r>
              <a:rPr lang="tr-TR" smtClean="0"/>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a:p>
        </p:txBody>
      </p:sp>
      <p:sp>
        <p:nvSpPr>
          <p:cNvPr id="4" name="Date Placeholder 3"/>
          <p:cNvSpPr>
            <a:spLocks noGrp="1"/>
          </p:cNvSpPr>
          <p:nvPr>
            <p:ph type="dt" sz="half" idx="10"/>
          </p:nvPr>
        </p:nvSpPr>
        <p:spPr/>
        <p:txBody>
          <a:bodyPr/>
          <a:lstStyle/>
          <a:p>
            <a:fld id="{7BB68442-AEE0-954A-B936-BA4954FB3540}" type="datetimeFigureOut">
              <a:rPr lang="en-US" smtClean="0"/>
              <a:pPr/>
              <a:t>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154505-C76F-734C-ACE9-5CBA57B8171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tr-TR" smtClean="0"/>
              <a:t>Click to edit Master title style</a:t>
            </a:r>
            <a:endParaRPr/>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a:p>
        </p:txBody>
      </p:sp>
      <p:sp>
        <p:nvSpPr>
          <p:cNvPr id="4" name="Date Placeholder 3"/>
          <p:cNvSpPr>
            <a:spLocks noGrp="1"/>
          </p:cNvSpPr>
          <p:nvPr>
            <p:ph type="dt" sz="half" idx="10"/>
          </p:nvPr>
        </p:nvSpPr>
        <p:spPr/>
        <p:txBody>
          <a:bodyPr/>
          <a:lstStyle/>
          <a:p>
            <a:fld id="{7BB68442-AEE0-954A-B936-BA4954FB3540}" type="datetimeFigureOut">
              <a:rPr lang="en-US" smtClean="0"/>
              <a:pPr/>
              <a:t>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154505-C76F-734C-ACE9-5CBA57B8171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tr-TR"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7BB68442-AEE0-954A-B936-BA4954FB3540}" type="datetimeFigureOut">
              <a:rPr lang="en-US" smtClean="0"/>
              <a:pPr/>
              <a:t>1/8/2015</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vert="horz" lIns="91440" tIns="45720" rIns="91440" bIns="45720"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r>
              <a:rPr lang="tr-TR" smtClean="0"/>
              <a:t>Click icon to add picture</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854200" y="1851212"/>
            <a:ext cx="5446714" cy="1730375"/>
          </a:xfrm>
        </p:spPr>
        <p:txBody>
          <a:bodyPr anchor="b" anchorCtr="0"/>
          <a:lstStyle>
            <a:lvl1pPr algn="ctr">
              <a:lnSpc>
                <a:spcPts val="6800"/>
              </a:lnSpc>
              <a:defRPr sz="6500" b="0" cap="none" baseline="0">
                <a:latin typeface="+mj-lt"/>
              </a:defRPr>
            </a:lvl1pPr>
          </a:lstStyle>
          <a:p>
            <a:r>
              <a:rPr lang="tr-TR" smtClean="0"/>
              <a:t>Click to edit Master title style</a:t>
            </a:r>
            <a:endParaRPr/>
          </a:p>
        </p:txBody>
      </p:sp>
      <p:sp>
        <p:nvSpPr>
          <p:cNvPr id="3" name="Text Placeholder 2"/>
          <p:cNvSpPr>
            <a:spLocks noGrp="1"/>
          </p:cNvSpPr>
          <p:nvPr>
            <p:ph type="body" idx="1"/>
          </p:nvPr>
        </p:nvSpPr>
        <p:spPr>
          <a:xfrm>
            <a:off x="1854200" y="3576918"/>
            <a:ext cx="5446714" cy="829982"/>
          </a:xfrm>
        </p:spPr>
        <p:txBody>
          <a:bodyPr anchor="t" anchorCtr="0">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p>
            <a:fld id="{28BAE1B1-4009-4E09-B519-BAC59EC8A6E0}" type="datetimeFigureOut">
              <a:rPr lang="en-US"/>
              <a:pPr/>
              <a:t>1/8/2015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797EE3FD-0A41-48FF-9850-002E446D12C3}" type="slidenum">
              <a:rPr/>
              <a:pPr/>
              <a:t>‹#›</a:t>
            </a:fld>
            <a:endParaRPr/>
          </a:p>
        </p:txBody>
      </p:sp>
      <p:grpSp>
        <p:nvGrpSpPr>
          <p:cNvPr id="7" name="Group 9"/>
          <p:cNvGrpSpPr/>
          <p:nvPr/>
        </p:nvGrpSpPr>
        <p:grpSpPr>
          <a:xfrm>
            <a:off x="0" y="0"/>
            <a:ext cx="9144000" cy="1191256"/>
            <a:chOff x="0" y="0"/>
            <a:chExt cx="9144000" cy="1191256"/>
          </a:xfrm>
        </p:grpSpPr>
        <p:pic>
          <p:nvPicPr>
            <p:cNvPr id="8" name="Picture 7"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9" name="Picture 8"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grpSp>
        <p:nvGrpSpPr>
          <p:cNvPr id="10" name="Group 10"/>
          <p:cNvGrpSpPr/>
          <p:nvPr/>
        </p:nvGrpSpPr>
        <p:grpSpPr>
          <a:xfrm flipV="1">
            <a:off x="0" y="5666744"/>
            <a:ext cx="9144000" cy="1191256"/>
            <a:chOff x="0" y="0"/>
            <a:chExt cx="9144000" cy="1191256"/>
          </a:xfrm>
        </p:grpSpPr>
        <p:pic>
          <p:nvPicPr>
            <p:cNvPr id="12" name="Picture 11"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13" name="Picture 12"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pic>
        <p:nvPicPr>
          <p:cNvPr id="14" name="Picture 13" descr="HR-Color.png"/>
          <p:cNvPicPr>
            <a:picLocks noChangeAspect="1"/>
          </p:cNvPicPr>
          <p:nvPr/>
        </p:nvPicPr>
        <p:blipFill>
          <a:blip r:embed="rId4"/>
          <a:stretch>
            <a:fillRect/>
          </a:stretch>
        </p:blipFill>
        <p:spPr>
          <a:xfrm>
            <a:off x="1554480" y="3258805"/>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p:cNvGrpSpPr/>
          <p:nvPr/>
        </p:nvGrpSpPr>
        <p:grpSpPr>
          <a:xfrm>
            <a:off x="0" y="1372650"/>
            <a:ext cx="9144000" cy="5485350"/>
            <a:chOff x="0" y="1372650"/>
            <a:chExt cx="9144000" cy="5485350"/>
          </a:xfrm>
        </p:grpSpPr>
        <p:pic>
          <p:nvPicPr>
            <p:cNvPr id="9" name="Picture 8"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0" name="Picture 9"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tr-TR" smtClean="0"/>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a:p>
        </p:txBody>
      </p:sp>
      <p:sp>
        <p:nvSpPr>
          <p:cNvPr id="5" name="Date Placeholder 4"/>
          <p:cNvSpPr>
            <a:spLocks noGrp="1"/>
          </p:cNvSpPr>
          <p:nvPr>
            <p:ph type="dt" sz="half" idx="10"/>
          </p:nvPr>
        </p:nvSpPr>
        <p:spPr/>
        <p:txBody>
          <a:bodyPr/>
          <a:lstStyle/>
          <a:p>
            <a:fld id="{7BB68442-AEE0-954A-B936-BA4954FB3540}" type="datetimeFigureOut">
              <a:rPr lang="en-US" smtClean="0"/>
              <a:pPr/>
              <a:t>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154505-C76F-734C-ACE9-5CBA57B8171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372650"/>
            <a:ext cx="9144000" cy="5485350"/>
            <a:chOff x="0" y="1372650"/>
            <a:chExt cx="9144000" cy="5485350"/>
          </a:xfrm>
        </p:grpSpPr>
        <p:pic>
          <p:nvPicPr>
            <p:cNvPr id="11" name="Picture 10"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2" name="Picture 11"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lvl1pPr>
              <a:defRPr/>
            </a:lvl1pPr>
          </a:lstStyle>
          <a:p>
            <a:r>
              <a:rPr lang="tr-TR" smtClean="0"/>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a:p>
        </p:txBody>
      </p:sp>
      <p:sp>
        <p:nvSpPr>
          <p:cNvPr id="5" name="Text Placeholder 4"/>
          <p:cNvSpPr>
            <a:spLocks noGrp="1"/>
          </p:cNvSpPr>
          <p:nvPr>
            <p:ph type="body" sz="quarter" idx="3"/>
          </p:nvPr>
        </p:nvSpPr>
        <p:spPr>
          <a:xfrm>
            <a:off x="4766048"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a:p>
        </p:txBody>
      </p:sp>
      <p:sp>
        <p:nvSpPr>
          <p:cNvPr id="7" name="Date Placeholder 6"/>
          <p:cNvSpPr>
            <a:spLocks noGrp="1"/>
          </p:cNvSpPr>
          <p:nvPr>
            <p:ph type="dt" sz="half" idx="10"/>
          </p:nvPr>
        </p:nvSpPr>
        <p:spPr/>
        <p:txBody>
          <a:bodyPr/>
          <a:lstStyle/>
          <a:p>
            <a:fld id="{7BB68442-AEE0-954A-B936-BA4954FB3540}" type="datetimeFigureOut">
              <a:rPr lang="en-US" smtClean="0"/>
              <a:pPr/>
              <a:t>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154505-C76F-734C-ACE9-5CBA57B81718}" type="slidenum">
              <a:rPr lang="en-US" smtClean="0"/>
              <a:pPr/>
              <a:t>‹#›</a:t>
            </a:fld>
            <a:endParaRPr lang="en-US"/>
          </a:p>
        </p:txBody>
      </p:sp>
      <p:pic>
        <p:nvPicPr>
          <p:cNvPr id="14" name="Picture 13" descr="Overlay-HorizontalBridge.jpg"/>
          <p:cNvPicPr>
            <a:picLocks noChangeAspect="1"/>
          </p:cNvPicPr>
          <p:nvPr/>
        </p:nvPicPr>
        <p:blipFill>
          <a:blip r:embed="rId3"/>
          <a:srcRect t="23425" r="61031" b="39764"/>
          <a:stretch>
            <a:fillRect/>
          </a:stretch>
        </p:blipFill>
        <p:spPr>
          <a:xfrm>
            <a:off x="4766048" y="2460812"/>
            <a:ext cx="3563348" cy="98613"/>
          </a:xfrm>
          <a:prstGeom prst="rect">
            <a:avLst/>
          </a:prstGeom>
          <a:solidFill>
            <a:schemeClr val="bg2">
              <a:lumMod val="40000"/>
              <a:lumOff val="60000"/>
            </a:schemeClr>
          </a:solidFill>
        </p:spPr>
      </p:pic>
      <p:pic>
        <p:nvPicPr>
          <p:cNvPr id="15" name="Picture 14" descr="Overlay-HorizontalBridge.jpg"/>
          <p:cNvPicPr>
            <a:picLocks noChangeAspect="1"/>
          </p:cNvPicPr>
          <p:nvPr/>
        </p:nvPicPr>
        <p:blipFill>
          <a:blip r:embed="rId3"/>
          <a:srcRect t="23425" r="61031" b="39764"/>
          <a:stretch>
            <a:fillRect/>
          </a:stretch>
        </p:blipFill>
        <p:spPr>
          <a:xfrm>
            <a:off x="780052" y="2460812"/>
            <a:ext cx="3563348" cy="98613"/>
          </a:xfrm>
          <a:prstGeom prst="rect">
            <a:avLst/>
          </a:prstGeom>
          <a:solidFill>
            <a:schemeClr val="bg2">
              <a:lumMod val="40000"/>
              <a:lumOff val="60000"/>
            </a:schemeClr>
          </a:solid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p:cNvGrpSpPr/>
          <p:nvPr/>
        </p:nvGrpSpPr>
        <p:grpSpPr>
          <a:xfrm>
            <a:off x="0" y="1372650"/>
            <a:ext cx="9144000" cy="5485350"/>
            <a:chOff x="0" y="1372650"/>
            <a:chExt cx="9144000" cy="5485350"/>
          </a:xfrm>
        </p:grpSpPr>
        <p:pic>
          <p:nvPicPr>
            <p:cNvPr id="7" name="Picture 6"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8" name="Picture 7"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tr-TR" smtClean="0"/>
              <a:t>Click to edit Master title style</a:t>
            </a:r>
            <a:endParaRPr/>
          </a:p>
        </p:txBody>
      </p:sp>
      <p:sp>
        <p:nvSpPr>
          <p:cNvPr id="3" name="Date Placeholder 2"/>
          <p:cNvSpPr>
            <a:spLocks noGrp="1"/>
          </p:cNvSpPr>
          <p:nvPr>
            <p:ph type="dt" sz="half" idx="10"/>
          </p:nvPr>
        </p:nvSpPr>
        <p:spPr/>
        <p:txBody>
          <a:bodyPr/>
          <a:lstStyle/>
          <a:p>
            <a:fld id="{7BB68442-AEE0-954A-B936-BA4954FB3540}" type="datetimeFigureOut">
              <a:rPr lang="en-US" smtClean="0"/>
              <a:pPr/>
              <a:t>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154505-C76F-734C-ACE9-5CBA57B8171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Blank.jp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7BB68442-AEE0-954A-B936-BA4954FB3540}" type="datetimeFigureOut">
              <a:rPr lang="en-US" smtClean="0"/>
              <a:pPr/>
              <a:t>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154505-C76F-734C-ACE9-5CBA57B8171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11"/>
          <p:cNvGrpSpPr/>
          <p:nvPr/>
        </p:nvGrpSpPr>
        <p:grpSpPr>
          <a:xfrm>
            <a:off x="4267200" y="0"/>
            <a:ext cx="4876800" cy="6858000"/>
            <a:chOff x="4267200" y="0"/>
            <a:chExt cx="4876800" cy="6858000"/>
          </a:xfrm>
        </p:grpSpPr>
        <p:pic>
          <p:nvPicPr>
            <p:cNvPr id="9" name="Picture 8"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tr-TR" smtClean="0"/>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7BB68442-AEE0-954A-B936-BA4954FB3540}" type="datetimeFigureOut">
              <a:rPr lang="en-US" smtClean="0"/>
              <a:pPr/>
              <a:t>1/8/2015</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4267200" y="6356350"/>
            <a:ext cx="609600" cy="365125"/>
          </a:xfrm>
        </p:spPr>
        <p:txBody>
          <a:bodyPr/>
          <a:lstStyle>
            <a:lvl1pPr algn="ctr">
              <a:defRPr>
                <a:solidFill>
                  <a:schemeClr val="tx2">
                    <a:lumMod val="40000"/>
                    <a:lumOff val="60000"/>
                  </a:schemeClr>
                </a:solidFill>
              </a:defRPr>
            </a:lvl1pPr>
          </a:lstStyle>
          <a:p>
            <a:fld id="{F0154505-C76F-734C-ACE9-5CBA57B8171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162" y="40341"/>
            <a:ext cx="7570787" cy="1411941"/>
          </a:xfrm>
          <a:prstGeom prst="rect">
            <a:avLst/>
          </a:prstGeom>
        </p:spPr>
        <p:txBody>
          <a:bodyPr vert="horz" lIns="91440" tIns="45720" rIns="91440" bIns="45720" rtlCol="0" anchor="ctr">
            <a:noAutofit/>
          </a:bodyPr>
          <a:lstStyle/>
          <a:p>
            <a:r>
              <a:rPr lang="tr-TR" smtClean="0"/>
              <a:t>Click to edit Master title style</a:t>
            </a:r>
            <a:endParaRPr/>
          </a:p>
        </p:txBody>
      </p:sp>
      <p:sp>
        <p:nvSpPr>
          <p:cNvPr id="3" name="Text Placeholder 2"/>
          <p:cNvSpPr>
            <a:spLocks noGrp="1"/>
          </p:cNvSpPr>
          <p:nvPr>
            <p:ph type="body" idx="1"/>
          </p:nvPr>
        </p:nvSpPr>
        <p:spPr>
          <a:xfrm>
            <a:off x="792162" y="1761565"/>
            <a:ext cx="7570787" cy="4289611"/>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200" b="1">
                <a:solidFill>
                  <a:schemeClr val="tx2">
                    <a:lumMod val="40000"/>
                    <a:lumOff val="60000"/>
                  </a:schemeClr>
                </a:solidFill>
              </a:defRPr>
            </a:lvl1pPr>
          </a:lstStyle>
          <a:p>
            <a:fld id="{7BB68442-AEE0-954A-B936-BA4954FB3540}" type="datetimeFigureOut">
              <a:rPr lang="en-US" smtClean="0"/>
              <a:pPr/>
              <a:t>1/8/2015</a:t>
            </a:fld>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a:solidFill>
                  <a:schemeClr val="tx2">
                    <a:lumMod val="40000"/>
                    <a:lumOff val="60000"/>
                  </a:schemeClr>
                </a:solidFill>
              </a:defRPr>
            </a:lvl1pPr>
          </a:lstStyle>
          <a:p>
            <a:fld id="{F0154505-C76F-734C-ACE9-5CBA57B81718}" type="slidenum">
              <a:rPr lang="en-US" smtClean="0"/>
              <a:pPr/>
              <a:t>‹#›</a:t>
            </a:fld>
            <a:endParaRPr lang="en-US"/>
          </a:p>
        </p:txBody>
      </p:sp>
      <p:sp>
        <p:nvSpPr>
          <p:cNvPr id="5" name="Footer Placeholder 4"/>
          <p:cNvSpPr>
            <a:spLocks noGrp="1"/>
          </p:cNvSpPr>
          <p:nvPr>
            <p:ph type="ftr" sz="quarter" idx="3"/>
          </p:nvPr>
        </p:nvSpPr>
        <p:spPr>
          <a:xfrm>
            <a:off x="372035" y="6356350"/>
            <a:ext cx="2895600" cy="365125"/>
          </a:xfrm>
          <a:prstGeom prst="rect">
            <a:avLst/>
          </a:prstGeom>
        </p:spPr>
        <p:txBody>
          <a:bodyPr vert="horz" lIns="91440" tIns="45720" rIns="91440" bIns="45720" rtlCol="0" anchor="ctr"/>
          <a:lstStyle>
            <a:lvl1pPr algn="l">
              <a:defRPr sz="1200" b="1">
                <a:solidFill>
                  <a:schemeClr val="tx2">
                    <a:lumMod val="40000"/>
                    <a:lumOff val="60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txStyles>
    <p:titleStyle>
      <a:lvl1pPr algn="ctr" defTabSz="914400" rtl="0" eaLnBrk="1" latinLnBrk="0" hangingPunct="1">
        <a:lnSpc>
          <a:spcPts val="6000"/>
        </a:lnSpc>
        <a:spcBef>
          <a:spcPct val="0"/>
        </a:spcBef>
        <a:buNone/>
        <a:defRPr sz="5400" kern="1200">
          <a:solidFill>
            <a:schemeClr val="tx2"/>
          </a:solidFill>
          <a:latin typeface="+mn-lt"/>
          <a:ea typeface="+mj-ea"/>
          <a:cs typeface="+mj-cs"/>
        </a:defRPr>
      </a:lvl1pPr>
    </p:titleStyle>
    <p:bodyStyle>
      <a:lvl1pPr marL="342900" indent="-342900" algn="l" defTabSz="914400" rtl="0" eaLnBrk="1" latinLnBrk="0" hangingPunct="1">
        <a:spcBef>
          <a:spcPts val="2400"/>
        </a:spcBef>
        <a:buClr>
          <a:schemeClr val="accent1">
            <a:lumMod val="60000"/>
            <a:lumOff val="40000"/>
          </a:schemeClr>
        </a:buClr>
        <a:buFont typeface="Candara" pitchFamily="34" charset="0"/>
        <a:buChar char="•"/>
        <a:defRPr sz="2800" kern="1200">
          <a:solidFill>
            <a:schemeClr val="tx2"/>
          </a:solidFill>
          <a:latin typeface="+mn-lt"/>
          <a:ea typeface="+mn-ea"/>
          <a:cs typeface="+mn-cs"/>
        </a:defRPr>
      </a:lvl1pPr>
      <a:lvl2pPr marL="685800" indent="-336550" algn="l" defTabSz="914400" rtl="0" eaLnBrk="1" latinLnBrk="0" hangingPunct="1">
        <a:spcBef>
          <a:spcPts val="600"/>
        </a:spcBef>
        <a:buClr>
          <a:schemeClr val="tx2"/>
        </a:buClr>
        <a:buFont typeface="Candara" pitchFamily="34" charset="0"/>
        <a:buChar char="•"/>
        <a:defRPr sz="2600" kern="1200">
          <a:solidFill>
            <a:schemeClr val="tx2"/>
          </a:solidFill>
          <a:latin typeface="+mn-lt"/>
          <a:ea typeface="+mn-ea"/>
          <a:cs typeface="+mn-cs"/>
        </a:defRPr>
      </a:lvl2pPr>
      <a:lvl3pPr marL="1035050" indent="-349250" algn="l" defTabSz="914400" rtl="0" eaLnBrk="1" latinLnBrk="0" hangingPunct="1">
        <a:spcBef>
          <a:spcPts val="600"/>
        </a:spcBef>
        <a:buClr>
          <a:schemeClr val="accent1">
            <a:lumMod val="60000"/>
            <a:lumOff val="40000"/>
          </a:schemeClr>
        </a:buClr>
        <a:buFont typeface="Candara" pitchFamily="34" charset="0"/>
        <a:buChar char="•"/>
        <a:defRPr sz="2400" kern="1200">
          <a:solidFill>
            <a:schemeClr val="tx2"/>
          </a:solidFill>
          <a:latin typeface="+mn-lt"/>
          <a:ea typeface="+mn-ea"/>
          <a:cs typeface="+mn-cs"/>
        </a:defRPr>
      </a:lvl3pPr>
      <a:lvl4pPr marL="1371600" indent="-336550" algn="l" defTabSz="914400" rtl="0" eaLnBrk="1" latinLnBrk="0" hangingPunct="1">
        <a:spcBef>
          <a:spcPts val="600"/>
        </a:spcBef>
        <a:buClr>
          <a:schemeClr val="tx2"/>
        </a:buClr>
        <a:buFont typeface="Candara" pitchFamily="34" charset="0"/>
        <a:buChar char="•"/>
        <a:defRPr sz="2200" kern="1200">
          <a:solidFill>
            <a:schemeClr val="tx2"/>
          </a:solidFill>
          <a:latin typeface="+mn-lt"/>
          <a:ea typeface="+mn-ea"/>
          <a:cs typeface="+mn-cs"/>
        </a:defRPr>
      </a:lvl4pPr>
      <a:lvl5pPr marL="1720850" indent="-349250" algn="l" defTabSz="914400" rtl="0" eaLnBrk="1" latinLnBrk="0" hangingPunct="1">
        <a:spcBef>
          <a:spcPts val="600"/>
        </a:spcBef>
        <a:buClr>
          <a:schemeClr val="accent1">
            <a:lumMod val="60000"/>
            <a:lumOff val="40000"/>
          </a:schemeClr>
        </a:buClr>
        <a:buFont typeface="Candara"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oleObject" Target="senem:Downloads:tear%20gas%20kitap-281214.doc!OLE_LINK1" TargetMode="External"/><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latin typeface="+mn-lt"/>
              </a:rPr>
              <a:t>Hukukun</a:t>
            </a:r>
            <a:r>
              <a:rPr lang="en-US" dirty="0" smtClean="0">
                <a:latin typeface="+mn-lt"/>
              </a:rPr>
              <a:t> ‘</a:t>
            </a:r>
            <a:r>
              <a:rPr lang="en-US" dirty="0" err="1" smtClean="0">
                <a:latin typeface="+mn-lt"/>
              </a:rPr>
              <a:t>gaz</a:t>
            </a:r>
            <a:r>
              <a:rPr lang="en-US" dirty="0" smtClean="0">
                <a:latin typeface="+mn-lt"/>
              </a:rPr>
              <a:t>’ </a:t>
            </a:r>
            <a:r>
              <a:rPr lang="en-US" dirty="0" err="1" smtClean="0">
                <a:latin typeface="+mn-lt"/>
              </a:rPr>
              <a:t>Noktası</a:t>
            </a:r>
            <a:endParaRPr lang="en-US" dirty="0">
              <a:latin typeface="+mn-lt"/>
            </a:endParaRPr>
          </a:p>
        </p:txBody>
      </p:sp>
      <p:sp>
        <p:nvSpPr>
          <p:cNvPr id="3" name="Subtitle 2"/>
          <p:cNvSpPr>
            <a:spLocks noGrp="1"/>
          </p:cNvSpPr>
          <p:nvPr>
            <p:ph type="subTitle" idx="1"/>
          </p:nvPr>
        </p:nvSpPr>
        <p:spPr/>
        <p:txBody>
          <a:bodyPr>
            <a:normAutofit/>
          </a:bodyPr>
          <a:lstStyle/>
          <a:p>
            <a:pPr algn="r"/>
            <a:r>
              <a:rPr lang="en-US" dirty="0" smtClean="0"/>
              <a:t>10 </a:t>
            </a:r>
            <a:r>
              <a:rPr lang="tr-TR" dirty="0" smtClean="0"/>
              <a:t>Ocak</a:t>
            </a:r>
            <a:r>
              <a:rPr lang="en-US" dirty="0" smtClean="0"/>
              <a:t> </a:t>
            </a:r>
            <a:r>
              <a:rPr lang="en-US" dirty="0" smtClean="0"/>
              <a:t>2015</a:t>
            </a:r>
            <a:endParaRPr lang="en-US" dirty="0"/>
          </a:p>
        </p:txBody>
      </p:sp>
      <p:pic>
        <p:nvPicPr>
          <p:cNvPr id="11" name="Picture Placeholder 10" descr="dikmen27haziran2.jpg"/>
          <p:cNvPicPr>
            <a:picLocks noGrp="1" noChangeAspect="1"/>
          </p:cNvPicPr>
          <p:nvPr>
            <p:ph type="pic" sz="quarter" idx="12"/>
          </p:nvPr>
        </p:nvPicPr>
        <p:blipFill>
          <a:blip r:embed="rId2"/>
          <a:srcRect t="-24688" b="-24688"/>
          <a:stretch>
            <a:fillRect/>
          </a:stretch>
        </p:blipFill>
        <p:spPr>
          <a:xfrm>
            <a:off x="2181412" y="0"/>
            <a:ext cx="5119501" cy="3635666"/>
          </a:xfrm>
        </p:spPr>
      </p:pic>
      <p:pic>
        <p:nvPicPr>
          <p:cNvPr id="1863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00" y="5204011"/>
            <a:ext cx="848360" cy="848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İŞKENCE YASAĞI</a:t>
            </a:r>
            <a:br>
              <a:rPr lang="en-US" dirty="0" smtClean="0"/>
            </a:br>
            <a:r>
              <a:rPr lang="en-US" dirty="0" smtClean="0"/>
              <a:t>3.madde</a:t>
            </a:r>
            <a:endParaRPr lang="en-US" dirty="0"/>
          </a:p>
        </p:txBody>
      </p:sp>
      <p:sp>
        <p:nvSpPr>
          <p:cNvPr id="7" name="Content Placeholder 6"/>
          <p:cNvSpPr>
            <a:spLocks noGrp="1"/>
          </p:cNvSpPr>
          <p:nvPr>
            <p:ph idx="1"/>
          </p:nvPr>
        </p:nvSpPr>
        <p:spPr/>
        <p:txBody>
          <a:bodyPr>
            <a:normAutofit/>
          </a:bodyPr>
          <a:lstStyle/>
          <a:p>
            <a:pPr>
              <a:buNone/>
            </a:pPr>
            <a:r>
              <a:rPr lang="tr-TR" b="1" dirty="0" smtClean="0"/>
              <a:t>gazın kullanımının etkileri</a:t>
            </a:r>
          </a:p>
          <a:p>
            <a:pPr>
              <a:buNone/>
            </a:pPr>
            <a:r>
              <a:rPr lang="tr-TR" b="1" dirty="0" smtClean="0"/>
              <a:t>potansiyel sağlık riskleri</a:t>
            </a:r>
          </a:p>
          <a:p>
            <a:pPr>
              <a:buNone/>
            </a:pPr>
            <a:r>
              <a:rPr lang="tr-TR" b="1" dirty="0" smtClean="0"/>
              <a:t>kişinin göz yaşartıcı gaza maruz kaldığı koşullar</a:t>
            </a:r>
          </a:p>
          <a:p>
            <a:pPr>
              <a:buNone/>
            </a:pPr>
            <a:r>
              <a:rPr lang="tr-TR" b="1" dirty="0" smtClean="0"/>
              <a:t>yaralanmanın meydana geldiği koşullar</a:t>
            </a:r>
          </a:p>
          <a:p>
            <a:pPr>
              <a:buNone/>
            </a:pPr>
            <a:r>
              <a:rPr lang="tr-TR" b="1" dirty="0" smtClean="0"/>
              <a:t>oluşan yaranın ciddiyeti</a:t>
            </a:r>
            <a:endParaRPr lang="en-US" dirty="0" smtClean="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400" b="1" dirty="0">
                <a:solidFill>
                  <a:srgbClr val="2F1F58"/>
                </a:solidFill>
              </a:rPr>
              <a:t>Biber gazı kullanılmasının  işkence yasağı ihlali oluşturabileceği ilke olarak  kabul edilir</a:t>
            </a:r>
            <a:endParaRPr lang="tr-TR" dirty="0"/>
          </a:p>
        </p:txBody>
      </p:sp>
      <p:sp>
        <p:nvSpPr>
          <p:cNvPr id="3" name="İçerik Yer Tutucusu 2"/>
          <p:cNvSpPr>
            <a:spLocks noGrp="1"/>
          </p:cNvSpPr>
          <p:nvPr>
            <p:ph idx="1"/>
          </p:nvPr>
        </p:nvSpPr>
        <p:spPr/>
        <p:txBody>
          <a:bodyPr>
            <a:normAutofit lnSpcReduction="10000"/>
          </a:bodyPr>
          <a:lstStyle/>
          <a:p>
            <a:pPr marL="0" lvl="0" indent="0" defTabSz="457200">
              <a:spcBef>
                <a:spcPts val="0"/>
              </a:spcBef>
              <a:buClrTx/>
              <a:buNone/>
            </a:pPr>
            <a:r>
              <a:rPr lang="tr-TR" sz="1800" b="1" dirty="0">
                <a:solidFill>
                  <a:prstClr val="black"/>
                </a:solidFill>
              </a:rPr>
              <a:t>solunum sorunları, bulantı, kusma, göğüs ağrısı, gözlerde ve deride rahatsızlıklara yol açabilecektir...</a:t>
            </a:r>
            <a:br>
              <a:rPr lang="tr-TR" sz="1800" b="1" dirty="0">
                <a:solidFill>
                  <a:prstClr val="black"/>
                </a:solidFill>
              </a:rPr>
            </a:br>
            <a:r>
              <a:rPr lang="tr-TR" sz="1800" dirty="0">
                <a:solidFill>
                  <a:prstClr val="black"/>
                </a:solidFill>
              </a:rPr>
              <a:t/>
            </a:r>
            <a:br>
              <a:rPr lang="tr-TR" sz="1800" dirty="0">
                <a:solidFill>
                  <a:prstClr val="black"/>
                </a:solidFill>
              </a:rPr>
            </a:br>
            <a:r>
              <a:rPr lang="tr-TR" sz="1800" b="1" dirty="0">
                <a:solidFill>
                  <a:prstClr val="black"/>
                </a:solidFill>
              </a:rPr>
              <a:t>açıkça gaz sıkma eyleminin, bu gazın ortaya çıkardığı etkiler ve potansiyel sağlık risklerini dikkate alarak, başvurucuda yoğun fiziksel ve ruhsal acıya yol açtığı ve başvurucuyu küçük düşürecek ve alçaltacak korku, elem ve aşağılanma duygularına neden olduğu...</a:t>
            </a:r>
            <a:br>
              <a:rPr lang="tr-TR" sz="1800" b="1" dirty="0">
                <a:solidFill>
                  <a:prstClr val="black"/>
                </a:solidFill>
              </a:rPr>
            </a:br>
            <a:r>
              <a:rPr lang="tr-TR" sz="1800" b="1" dirty="0">
                <a:solidFill>
                  <a:prstClr val="black"/>
                </a:solidFill>
              </a:rPr>
              <a:t/>
            </a:r>
            <a:br>
              <a:rPr lang="tr-TR" sz="1800" b="1" dirty="0">
                <a:solidFill>
                  <a:prstClr val="black"/>
                </a:solidFill>
              </a:rPr>
            </a:br>
            <a:r>
              <a:rPr lang="tr-TR" sz="1800" b="1" dirty="0">
                <a:solidFill>
                  <a:prstClr val="black"/>
                </a:solidFill>
              </a:rPr>
              <a:t>barışçıl niteliği polis müdahalesi nedeniyle sona eren, polisler tarafından tekmelenen ve biber gazına maruz kalan başvurucuların, 3. madde anlamında hem esastan kötü muamele hem de etkin soruşturma yürütülmemesi yönünden işkence yasağının ihlal edildiğine karar verilmiştir </a:t>
            </a:r>
            <a:br>
              <a:rPr lang="tr-TR" sz="1800" b="1" dirty="0">
                <a:solidFill>
                  <a:prstClr val="black"/>
                </a:solidFill>
              </a:rPr>
            </a:br>
            <a:r>
              <a:rPr lang="tr-TR" sz="1800" b="1" dirty="0">
                <a:solidFill>
                  <a:prstClr val="black"/>
                </a:solidFill>
              </a:rPr>
              <a:t/>
            </a:r>
            <a:br>
              <a:rPr lang="tr-TR" sz="1800" b="1" dirty="0">
                <a:solidFill>
                  <a:prstClr val="black"/>
                </a:solidFill>
              </a:rPr>
            </a:br>
            <a:r>
              <a:rPr lang="tr-TR" sz="1800" b="1" dirty="0">
                <a:solidFill>
                  <a:prstClr val="black"/>
                </a:solidFill>
              </a:rPr>
              <a:t>barışçıl nitelikte olmayan, yasaya uygun olarak düzenlenmeyen gösteride, polisin müdahalesinin her hâlükârda amaçla uygun ve orantılı olması gerektiği bu anlamda olmak üzere gaz kapsülünün göstericileri hedef alarak fırlatılması işkence yasağı kapsamındadır...</a:t>
            </a:r>
            <a:r>
              <a:rPr lang="tr-TR" sz="1800" dirty="0">
                <a:solidFill>
                  <a:prstClr val="black"/>
                </a:solidFill>
              </a:rPr>
              <a:t> </a:t>
            </a:r>
            <a:endParaRPr lang="en-US" sz="1800" dirty="0">
              <a:solidFill>
                <a:prstClr val="black"/>
              </a:solidFill>
            </a:endParaRPr>
          </a:p>
          <a:p>
            <a:endParaRPr lang="tr-TR" dirty="0"/>
          </a:p>
        </p:txBody>
      </p:sp>
    </p:spTree>
    <p:extLst>
      <p:ext uri="{BB962C8B-B14F-4D97-AF65-F5344CB8AC3E}">
        <p14:creationId xmlns:p14="http://schemas.microsoft.com/office/powerpoint/2010/main" val="32095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4" descr="carousel-stop.jpg"/>
          <p:cNvPicPr>
            <a:picLocks noChangeAspect="1"/>
          </p:cNvPicPr>
          <p:nvPr/>
        </p:nvPicPr>
        <p:blipFill>
          <a:blip r:embed="rId2"/>
          <a:stretch>
            <a:fillRect/>
          </a:stretch>
        </p:blipFill>
        <p:spPr>
          <a:xfrm>
            <a:off x="437950" y="0"/>
            <a:ext cx="8254118" cy="1452282"/>
          </a:xfrm>
          <a:prstGeom prst="rect">
            <a:avLst/>
          </a:prstGeom>
        </p:spPr>
      </p:pic>
      <p:pic>
        <p:nvPicPr>
          <p:cNvPr id="9" name="Content Placeholder 8" descr="_72160937_4d402858-20a6-4f43-9e61-4bb5345d91ce.jpg"/>
          <p:cNvPicPr>
            <a:picLocks noGrp="1" noChangeAspect="1"/>
          </p:cNvPicPr>
          <p:nvPr>
            <p:ph sz="half" idx="2"/>
          </p:nvPr>
        </p:nvPicPr>
        <p:blipFill>
          <a:blip r:embed="rId3"/>
          <a:srcRect t="-57292" b="-57292"/>
          <a:stretch>
            <a:fillRect/>
          </a:stretch>
        </p:blipFill>
        <p:spPr>
          <a:xfrm>
            <a:off x="4766534" y="2981315"/>
            <a:ext cx="3566160" cy="4303713"/>
          </a:xfrm>
        </p:spPr>
      </p:pic>
      <p:sp>
        <p:nvSpPr>
          <p:cNvPr id="10" name="Rectangle 9"/>
          <p:cNvSpPr/>
          <p:nvPr/>
        </p:nvSpPr>
        <p:spPr>
          <a:xfrm>
            <a:off x="4572000" y="1751911"/>
            <a:ext cx="4572000" cy="2031325"/>
          </a:xfrm>
          <a:prstGeom prst="rect">
            <a:avLst/>
          </a:prstGeom>
        </p:spPr>
        <p:txBody>
          <a:bodyPr>
            <a:spAutoFit/>
          </a:bodyPr>
          <a:lstStyle/>
          <a:p>
            <a:r>
              <a:rPr lang="en-US" i="1" dirty="0" err="1" smtClean="0"/>
              <a:t>Güney</a:t>
            </a:r>
            <a:r>
              <a:rPr lang="en-US" i="1" dirty="0" smtClean="0"/>
              <a:t> </a:t>
            </a:r>
            <a:r>
              <a:rPr lang="en-US" i="1" dirty="0" err="1" smtClean="0"/>
              <a:t>Kore</a:t>
            </a:r>
            <a:r>
              <a:rPr lang="en-US" i="1" dirty="0" smtClean="0"/>
              <a:t> </a:t>
            </a:r>
            <a:r>
              <a:rPr lang="en-US" i="1" dirty="0" err="1" smtClean="0"/>
              <a:t>Savunma</a:t>
            </a:r>
            <a:r>
              <a:rPr lang="en-US" i="1" dirty="0" smtClean="0"/>
              <a:t>  </a:t>
            </a:r>
            <a:r>
              <a:rPr lang="en-US" i="1" dirty="0" err="1" smtClean="0"/>
              <a:t>Bakanlığı</a:t>
            </a:r>
            <a:r>
              <a:rPr lang="en-US" i="1" dirty="0" smtClean="0"/>
              <a:t>,  </a:t>
            </a:r>
            <a:r>
              <a:rPr lang="en-US" i="1" dirty="0" err="1" smtClean="0"/>
              <a:t>ithalat</a:t>
            </a:r>
            <a:r>
              <a:rPr lang="en-US" i="1" dirty="0" smtClean="0"/>
              <a:t> </a:t>
            </a:r>
            <a:r>
              <a:rPr lang="en-US" i="1" dirty="0" err="1" smtClean="0"/>
              <a:t>izni</a:t>
            </a:r>
            <a:r>
              <a:rPr lang="en-US" i="1" dirty="0" smtClean="0"/>
              <a:t> </a:t>
            </a:r>
            <a:r>
              <a:rPr lang="en-US" i="1" dirty="0" err="1" smtClean="0"/>
              <a:t>için</a:t>
            </a:r>
            <a:r>
              <a:rPr lang="en-US" i="1" dirty="0" smtClean="0"/>
              <a:t> </a:t>
            </a:r>
            <a:r>
              <a:rPr lang="en-US" i="1" dirty="0" err="1" smtClean="0"/>
              <a:t>yapılan</a:t>
            </a:r>
            <a:r>
              <a:rPr lang="en-US" i="1" dirty="0" smtClean="0"/>
              <a:t> </a:t>
            </a:r>
            <a:r>
              <a:rPr lang="en-US" i="1" dirty="0" err="1" smtClean="0"/>
              <a:t>başvuruları</a:t>
            </a:r>
            <a:r>
              <a:rPr lang="en-US" i="1" dirty="0" smtClean="0"/>
              <a:t> </a:t>
            </a:r>
            <a:r>
              <a:rPr lang="en-US" i="1" dirty="0" err="1" smtClean="0"/>
              <a:t>Bahreyn’de</a:t>
            </a:r>
            <a:r>
              <a:rPr lang="en-US" i="1" dirty="0" smtClean="0"/>
              <a:t> </a:t>
            </a:r>
            <a:r>
              <a:rPr lang="en-US" i="1" dirty="0" err="1" smtClean="0"/>
              <a:t>insanların</a:t>
            </a:r>
            <a:r>
              <a:rPr lang="en-US" i="1" dirty="0" smtClean="0"/>
              <a:t> </a:t>
            </a:r>
            <a:r>
              <a:rPr lang="en-US" i="1" dirty="0" err="1" smtClean="0"/>
              <a:t>göz</a:t>
            </a:r>
            <a:r>
              <a:rPr lang="en-US" i="1" dirty="0" smtClean="0"/>
              <a:t> </a:t>
            </a:r>
            <a:r>
              <a:rPr lang="en-US" i="1" dirty="0" err="1" smtClean="0"/>
              <a:t>yaşartıcı</a:t>
            </a:r>
            <a:r>
              <a:rPr lang="en-US" i="1" dirty="0" smtClean="0"/>
              <a:t> </a:t>
            </a:r>
            <a:r>
              <a:rPr lang="en-US" i="1" dirty="0" err="1" smtClean="0"/>
              <a:t>kimyasal</a:t>
            </a:r>
            <a:r>
              <a:rPr lang="en-US" i="1" dirty="0" smtClean="0"/>
              <a:t> </a:t>
            </a:r>
            <a:r>
              <a:rPr lang="en-US" i="1" dirty="0" err="1" smtClean="0"/>
              <a:t>kullanımı</a:t>
            </a:r>
            <a:r>
              <a:rPr lang="en-US" i="1" dirty="0" smtClean="0"/>
              <a:t> </a:t>
            </a:r>
            <a:r>
              <a:rPr lang="en-US" i="1" dirty="0" err="1" smtClean="0"/>
              <a:t>nedeniyle</a:t>
            </a:r>
            <a:r>
              <a:rPr lang="en-US" i="1" dirty="0" smtClean="0"/>
              <a:t> </a:t>
            </a:r>
            <a:r>
              <a:rPr lang="en-US" i="1" dirty="0" err="1" smtClean="0"/>
              <a:t>öldürüldüğü</a:t>
            </a:r>
            <a:r>
              <a:rPr lang="en-US" i="1" dirty="0" smtClean="0"/>
              <a:t> </a:t>
            </a:r>
            <a:r>
              <a:rPr lang="en-US" i="1" dirty="0" err="1" smtClean="0"/>
              <a:t>ve</a:t>
            </a:r>
            <a:r>
              <a:rPr lang="en-US" i="1" dirty="0" smtClean="0"/>
              <a:t> </a:t>
            </a:r>
            <a:r>
              <a:rPr lang="en-US" i="1" dirty="0" err="1" smtClean="0"/>
              <a:t>ağır</a:t>
            </a:r>
            <a:r>
              <a:rPr lang="en-US" i="1" dirty="0" smtClean="0"/>
              <a:t> </a:t>
            </a:r>
            <a:r>
              <a:rPr lang="en-US" i="1" dirty="0" err="1" smtClean="0"/>
              <a:t>yaralandığına</a:t>
            </a:r>
            <a:r>
              <a:rPr lang="en-US" i="1" dirty="0" smtClean="0"/>
              <a:t> </a:t>
            </a:r>
            <a:r>
              <a:rPr lang="en-US" i="1" dirty="0" err="1" smtClean="0"/>
              <a:t>dair</a:t>
            </a:r>
            <a:r>
              <a:rPr lang="en-US" i="1" dirty="0" smtClean="0"/>
              <a:t> </a:t>
            </a:r>
            <a:r>
              <a:rPr lang="en-US" i="1" dirty="0" err="1" smtClean="0"/>
              <a:t>bilgiler</a:t>
            </a:r>
            <a:r>
              <a:rPr lang="en-US" i="1" dirty="0" smtClean="0"/>
              <a:t> </a:t>
            </a:r>
            <a:r>
              <a:rPr lang="en-US" i="1" dirty="0" err="1" smtClean="0"/>
              <a:t>ve</a:t>
            </a:r>
            <a:r>
              <a:rPr lang="en-US" i="1" dirty="0" smtClean="0"/>
              <a:t> </a:t>
            </a:r>
            <a:r>
              <a:rPr lang="en-US" i="1" dirty="0" err="1" smtClean="0"/>
              <a:t>insan</a:t>
            </a:r>
            <a:r>
              <a:rPr lang="en-US" i="1" dirty="0" smtClean="0"/>
              <a:t> </a:t>
            </a:r>
            <a:r>
              <a:rPr lang="en-US" i="1" dirty="0" err="1" smtClean="0"/>
              <a:t>hakları</a:t>
            </a:r>
            <a:r>
              <a:rPr lang="en-US" i="1" dirty="0" smtClean="0"/>
              <a:t> </a:t>
            </a:r>
            <a:r>
              <a:rPr lang="en-US" i="1" dirty="0" err="1" smtClean="0"/>
              <a:t>örgütlerinin</a:t>
            </a:r>
            <a:r>
              <a:rPr lang="en-US" i="1" dirty="0" smtClean="0"/>
              <a:t> </a:t>
            </a:r>
            <a:r>
              <a:rPr lang="en-US" i="1" dirty="0" err="1" smtClean="0"/>
              <a:t>raporlamaları</a:t>
            </a:r>
            <a:r>
              <a:rPr lang="en-US" i="1" dirty="0" smtClean="0"/>
              <a:t> </a:t>
            </a:r>
            <a:r>
              <a:rPr lang="en-US" i="1" dirty="0" err="1" smtClean="0"/>
              <a:t>nedeniyle</a:t>
            </a:r>
            <a:r>
              <a:rPr lang="en-US" i="1" dirty="0" smtClean="0"/>
              <a:t> </a:t>
            </a:r>
            <a:r>
              <a:rPr lang="en-US" i="1" dirty="0" err="1" smtClean="0"/>
              <a:t>durdurmuştur</a:t>
            </a:r>
            <a:r>
              <a:rPr lang="en-US" i="1" dirty="0" smtClean="0"/>
              <a:t>. </a:t>
            </a:r>
          </a:p>
          <a:p>
            <a:pPr algn="r"/>
            <a:r>
              <a:rPr lang="en-US" dirty="0" smtClean="0"/>
              <a:t>07 </a:t>
            </a:r>
            <a:r>
              <a:rPr lang="en-US" dirty="0" err="1" smtClean="0"/>
              <a:t>Ocak</a:t>
            </a:r>
            <a:r>
              <a:rPr lang="en-US" dirty="0" smtClean="0"/>
              <a:t> 2014, BBC News</a:t>
            </a:r>
            <a:endParaRPr lang="en-US" dirty="0"/>
          </a:p>
        </p:txBody>
      </p:sp>
      <p:pic>
        <p:nvPicPr>
          <p:cNvPr id="6" name="Content Placeholder 5" descr="Untitledbah.png"/>
          <p:cNvPicPr>
            <a:picLocks noGrp="1" noChangeAspect="1"/>
          </p:cNvPicPr>
          <p:nvPr>
            <p:ph sz="half" idx="1"/>
          </p:nvPr>
        </p:nvPicPr>
        <p:blipFill>
          <a:blip r:embed="rId4"/>
          <a:srcRect t="-26337" b="-26337"/>
          <a:stretch>
            <a:fillRect/>
          </a:stretch>
        </p:blipFill>
        <p:spPr>
          <a:xfrm>
            <a:off x="792162" y="598569"/>
            <a:ext cx="3566160" cy="6686459"/>
          </a:xfrm>
          <a:effectLst>
            <a:glow rad="228600">
              <a:schemeClr val="accent1">
                <a:satMod val="175000"/>
                <a:alpha val="40000"/>
              </a:schemeClr>
            </a:glo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t>
            </a:r>
            <a:r>
              <a:rPr lang="en-US" dirty="0" err="1" smtClean="0"/>
              <a:t>Şemsiye</a:t>
            </a:r>
            <a:r>
              <a:rPr lang="en-US" dirty="0" smtClean="0"/>
              <a:t> </a:t>
            </a:r>
            <a:r>
              <a:rPr lang="en-US" dirty="0" err="1" smtClean="0"/>
              <a:t>Devrimi</a:t>
            </a:r>
            <a:r>
              <a:rPr lang="en-US" dirty="0" smtClean="0"/>
              <a:t>’</a:t>
            </a:r>
            <a:endParaRPr lang="en-US" dirty="0"/>
          </a:p>
        </p:txBody>
      </p:sp>
      <p:pic>
        <p:nvPicPr>
          <p:cNvPr id="8" name="Content Placeholder 7" descr="CHINA-3280914e.jpg"/>
          <p:cNvPicPr>
            <a:picLocks noGrp="1" noChangeAspect="1"/>
          </p:cNvPicPr>
          <p:nvPr>
            <p:ph idx="1"/>
          </p:nvPr>
        </p:nvPicPr>
        <p:blipFill>
          <a:blip r:embed="rId2"/>
          <a:srcRect t="-353" b="-353"/>
          <a:stretch>
            <a:fillRect/>
          </a:stretch>
        </p:blipFill>
        <p:spPr>
          <a:xfrm>
            <a:off x="792163" y="1761566"/>
            <a:ext cx="8025200" cy="1990444"/>
          </a:xfrm>
        </p:spPr>
      </p:pic>
      <p:sp>
        <p:nvSpPr>
          <p:cNvPr id="10" name="Rectangle 9"/>
          <p:cNvSpPr/>
          <p:nvPr/>
        </p:nvSpPr>
        <p:spPr>
          <a:xfrm>
            <a:off x="1147333" y="4365177"/>
            <a:ext cx="7670029" cy="1477328"/>
          </a:xfrm>
          <a:prstGeom prst="rect">
            <a:avLst/>
          </a:prstGeom>
        </p:spPr>
        <p:txBody>
          <a:bodyPr wrap="square">
            <a:spAutoFit/>
          </a:bodyPr>
          <a:lstStyle/>
          <a:p>
            <a:r>
              <a:rPr lang="tr-TR" dirty="0" smtClean="0"/>
              <a:t>Avam Kamarası Silah Kontrol Komitesi’nin ¨Hong Kong’a göz yaşartıcı gaz satışını gerçekleştiren Chemring Şirketinin lisansının durdurulması gerektiği konusunda nasıl bir önlem alınmasının planlandığı¨ sorusuna verilen cevap: ¨her ne kadar polisin hareketi alışılmadık olsa da polsin şok içinde olduğu anlaşıldığından şu aşamada ithalatın durdurulması düşünülmemektedir</a:t>
            </a:r>
            <a:r>
              <a:rPr lang="en-US" dirty="0" smtClean="0"/>
              <a: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l"/>
            <a:r>
              <a:rPr lang="tr-TR" sz="2800" dirty="0" smtClean="0"/>
              <a:t>- Açık ihale</a:t>
            </a:r>
            <a:br>
              <a:rPr lang="tr-TR" sz="2800" dirty="0" smtClean="0"/>
            </a:br>
            <a:r>
              <a:rPr lang="tr-TR" sz="2800" dirty="0" smtClean="0"/>
              <a:t>- Belli istekliler arasında ihale usulü</a:t>
            </a:r>
            <a:endParaRPr lang="tr-TR" sz="2800"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1935450339"/>
              </p:ext>
            </p:extLst>
          </p:nvPr>
        </p:nvGraphicFramePr>
        <p:xfrm>
          <a:off x="4886325" y="381000"/>
          <a:ext cx="3813175" cy="5697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etin Yer Tutucusu 3"/>
          <p:cNvSpPr>
            <a:spLocks noGrp="1"/>
          </p:cNvSpPr>
          <p:nvPr>
            <p:ph type="body" sz="half" idx="2"/>
          </p:nvPr>
        </p:nvSpPr>
        <p:spPr/>
        <p:txBody>
          <a:bodyPr>
            <a:normAutofit/>
          </a:bodyPr>
          <a:lstStyle/>
          <a:p>
            <a:pPr lvl="0" algn="l">
              <a:lnSpc>
                <a:spcPct val="120000"/>
              </a:lnSpc>
            </a:pPr>
            <a:r>
              <a:rPr lang="tr-TR" dirty="0"/>
              <a:t>İhale sürecindeki hukuka aykırı işlem veya eylemler nedeniyle bir hak kaybına veya zarara uğradığını veya zarara uğramasının muhtemel olduğunu iddia eden;</a:t>
            </a:r>
          </a:p>
          <a:p>
            <a:pPr algn="l">
              <a:lnSpc>
                <a:spcPct val="120000"/>
              </a:lnSpc>
            </a:pPr>
            <a:r>
              <a:rPr lang="tr-TR" b="1" dirty="0"/>
              <a:t> </a:t>
            </a:r>
            <a:r>
              <a:rPr lang="tr-TR" b="1" i="1" u="sng" dirty="0" smtClean="0"/>
              <a:t>Aday - İstekli -İstekli olabilecekler</a:t>
            </a:r>
            <a:r>
              <a:rPr lang="tr-TR" dirty="0"/>
              <a:t> </a:t>
            </a:r>
            <a:endParaRPr lang="tr-TR" dirty="0" smtClean="0"/>
          </a:p>
          <a:p>
            <a:pPr algn="l">
              <a:lnSpc>
                <a:spcPct val="120000"/>
              </a:lnSpc>
            </a:pPr>
            <a:r>
              <a:rPr lang="tr-TR" dirty="0" smtClean="0"/>
              <a:t>ŞİKAYET edebiliyor</a:t>
            </a:r>
            <a:endParaRPr lang="tr-TR" dirty="0"/>
          </a:p>
          <a:p>
            <a:endParaRPr lang="tr-TR" dirty="0"/>
          </a:p>
        </p:txBody>
      </p:sp>
    </p:spTree>
    <p:extLst>
      <p:ext uri="{BB962C8B-B14F-4D97-AF65-F5344CB8AC3E}">
        <p14:creationId xmlns:p14="http://schemas.microsoft.com/office/powerpoint/2010/main" val="38275475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dirty="0" smtClean="0"/>
              <a:t>YARGITAY </a:t>
            </a:r>
            <a:r>
              <a:rPr lang="en-US" sz="3200" b="1" dirty="0" err="1" smtClean="0"/>
              <a:t>ve</a:t>
            </a:r>
            <a:r>
              <a:rPr lang="en-US" sz="3200" b="1" dirty="0" smtClean="0"/>
              <a:t> GAZLAR</a:t>
            </a:r>
            <a:endParaRPr lang="en-US" sz="3200" b="1" dirty="0"/>
          </a:p>
        </p:txBody>
      </p:sp>
      <p:sp>
        <p:nvSpPr>
          <p:cNvPr id="5" name="Content Placeholder 4"/>
          <p:cNvSpPr>
            <a:spLocks noGrp="1"/>
          </p:cNvSpPr>
          <p:nvPr>
            <p:ph sz="half" idx="1"/>
          </p:nvPr>
        </p:nvSpPr>
        <p:spPr/>
        <p:txBody>
          <a:bodyPr>
            <a:normAutofit fontScale="85000" lnSpcReduction="20000"/>
          </a:bodyPr>
          <a:lstStyle/>
          <a:p>
            <a:pPr marL="0" indent="0">
              <a:buNone/>
            </a:pPr>
            <a:r>
              <a:rPr lang="tr-TR" b="1" dirty="0" smtClean="0"/>
              <a:t>Biber gazı,  5237 sayılıTCK'nin 6. maddesi uyarınca silah niteliğindedir </a:t>
            </a:r>
            <a:r>
              <a:rPr lang="tr-TR" sz="1600" dirty="0" smtClean="0"/>
              <a:t>(Yargıtay 3. Ceza Dairesi, E. 2011/38244, K. 2013/6627, T. 20.2.2013;Yargıtay 5. Ceza Dairesi Şubat 2014, Birben davası</a:t>
            </a:r>
            <a:r>
              <a:rPr lang="tr-TR" sz="1600" dirty="0" smtClean="0"/>
              <a:t>)</a:t>
            </a:r>
            <a:endParaRPr lang="tr-TR" sz="1600" dirty="0"/>
          </a:p>
          <a:p>
            <a:pPr marL="0" indent="0">
              <a:buNone/>
            </a:pPr>
            <a:r>
              <a:rPr lang="tr-TR" sz="1600" i="1" dirty="0"/>
              <a:t>Sanığın görevlilere yönelik cebir ve tehdit eylemi olmadığı halde etkisiz hale getirmek için doğrudan biber gazı kullanılması ve sanığın burnunun kanadığı; sanığın kanama üzerine söylediği sözlerin ne şekilde suçu oluşturacağının tartışılması gereği, </a:t>
            </a:r>
            <a:r>
              <a:rPr lang="tr-TR" sz="1600" b="1" i="1" dirty="0"/>
              <a:t>haksız tahrik hükümlerinin uygulanıp uygulanmayacağının </a:t>
            </a:r>
            <a:r>
              <a:rPr lang="tr-TR" sz="1600" i="1" dirty="0"/>
              <a:t>değerlendirilmediğinden…(</a:t>
            </a:r>
            <a:r>
              <a:rPr lang="tr-TR" sz="1600" dirty="0"/>
              <a:t>Yargıtay 4. Ceza Dairesi, E. 2010/24149, K. 2012/18904, T. 27.9.2012)</a:t>
            </a:r>
            <a:endParaRPr lang="en-US" sz="1600" dirty="0"/>
          </a:p>
          <a:p>
            <a:pPr marL="0" indent="0">
              <a:buNone/>
            </a:pPr>
            <a:endParaRPr lang="tr-TR" sz="1600" dirty="0" smtClean="0"/>
          </a:p>
        </p:txBody>
      </p:sp>
      <p:sp>
        <p:nvSpPr>
          <p:cNvPr id="6" name="Content Placeholder 5"/>
          <p:cNvSpPr>
            <a:spLocks noGrp="1"/>
          </p:cNvSpPr>
          <p:nvPr>
            <p:ph sz="half" idx="2"/>
          </p:nvPr>
        </p:nvSpPr>
        <p:spPr>
          <a:xfrm>
            <a:off x="4358322" y="1774825"/>
            <a:ext cx="3974372" cy="4303713"/>
          </a:xfrm>
        </p:spPr>
        <p:txBody>
          <a:bodyPr>
            <a:normAutofit fontScale="85000" lnSpcReduction="20000"/>
          </a:bodyPr>
          <a:lstStyle/>
          <a:p>
            <a:pPr marL="0" indent="0">
              <a:spcAft>
                <a:spcPts val="0"/>
              </a:spcAft>
              <a:buNone/>
            </a:pPr>
            <a:r>
              <a:rPr lang="tr-TR" sz="1600" i="1" dirty="0">
                <a:solidFill>
                  <a:srgbClr val="403152"/>
                </a:solidFill>
                <a:ea typeface="Calibri"/>
                <a:cs typeface="Times New Roman"/>
              </a:rPr>
              <a:t>“olay sırasında sanıkla birlikte olan tanıkların beyanlarında sanığın müştekilere yönelik araca binmeden önce tehdit, hakaret ve cebir içeren eyleminden bahsetmemeleri ve sanığın ekip otosunda müştekilerin kendisine hakaret ettiğini ve araçtan indirerek tekme ve yumrukla dövdükleri, kendisine biber gazı sıktıkları yönünde aşamalardaki savunmalarıyla adli rapor içeriğine göre de sanığın vücudunda </a:t>
            </a:r>
            <a:r>
              <a:rPr lang="tr-TR" sz="1600" i="1" dirty="0" err="1">
                <a:solidFill>
                  <a:srgbClr val="403152"/>
                </a:solidFill>
                <a:ea typeface="Calibri"/>
                <a:cs typeface="Times New Roman"/>
              </a:rPr>
              <a:t>künt</a:t>
            </a:r>
            <a:r>
              <a:rPr lang="tr-TR" sz="1600" i="1" dirty="0">
                <a:solidFill>
                  <a:srgbClr val="403152"/>
                </a:solidFill>
                <a:ea typeface="Calibri"/>
                <a:cs typeface="Times New Roman"/>
              </a:rPr>
              <a:t> cisimle meydana getirilmiş yaralanmaların tespit edilmiş olması karşısında; olayın başlangıcı ve gelişimi irdelenerek tüm bu hususlar üzerinde durulup, hangi beyan ve delile neden üstünlük tanınıp itibar edildiği gerekçeleriyle tartışılıp denetime olanak sağlayacak şekilde açıklanmadan yetersiz gerekçeyle yazılı şekilde hüküm kurulması ve </a:t>
            </a:r>
            <a:r>
              <a:rPr lang="tr-TR" sz="1600" b="1" i="1" dirty="0">
                <a:solidFill>
                  <a:srgbClr val="403152"/>
                </a:solidFill>
                <a:ea typeface="Calibri"/>
                <a:cs typeface="Times New Roman"/>
              </a:rPr>
              <a:t>olayda kolluk güçlerinin görev ve yetki sınırlarını aşacak şekilde orantısız güç kullanıp kullanmadıkları değerlendirilerek, sanık lehine her iki suç yönünden de haksız tahrik hükümlerinin uygulanıp uygulanmayacağının tartışılması gerektiğinin </a:t>
            </a:r>
            <a:r>
              <a:rPr lang="tr-TR" sz="1600" i="1" dirty="0">
                <a:solidFill>
                  <a:srgbClr val="403152"/>
                </a:solidFill>
                <a:ea typeface="Calibri"/>
                <a:cs typeface="Times New Roman"/>
              </a:rPr>
              <a:t>gözetilmemesi </a:t>
            </a:r>
            <a:r>
              <a:rPr lang="tr-TR" sz="1600" i="1" dirty="0" smtClean="0">
                <a:solidFill>
                  <a:srgbClr val="403152"/>
                </a:solidFill>
                <a:ea typeface="Calibri"/>
                <a:cs typeface="Times New Roman"/>
              </a:rPr>
              <a:t>… ” </a:t>
            </a:r>
            <a:r>
              <a:rPr lang="tr-TR" sz="1600" dirty="0" smtClean="0">
                <a:solidFill>
                  <a:srgbClr val="403152"/>
                </a:solidFill>
                <a:ea typeface="Calibri"/>
                <a:cs typeface="Times New Roman"/>
              </a:rPr>
              <a:t>(</a:t>
            </a:r>
            <a:r>
              <a:rPr lang="tr-TR" sz="1600" dirty="0">
                <a:solidFill>
                  <a:srgbClr val="403152"/>
                </a:solidFill>
                <a:ea typeface="Calibri"/>
                <a:cs typeface="Times New Roman"/>
              </a:rPr>
              <a:t>Yargıtay 5. Ceza Dairesi, E. 2012/12701, K. 2013/8320, T. 9.9.2013)</a:t>
            </a:r>
            <a:endParaRPr lang="tr-TR" sz="1600" dirty="0">
              <a:ea typeface="Calibri"/>
              <a:cs typeface="Times New Roman"/>
            </a:endParaRPr>
          </a:p>
          <a:p>
            <a:pPr marL="0" indent="0">
              <a:buNone/>
            </a:pPr>
            <a:endParaRPr lang="en-US" sz="1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854200" y="3693645"/>
            <a:ext cx="5446713" cy="1924835"/>
          </a:xfrm>
        </p:spPr>
        <p:txBody>
          <a:bodyPr/>
          <a:lstStyle/>
          <a:p>
            <a:pPr algn="r">
              <a:lnSpc>
                <a:spcPct val="100000"/>
              </a:lnSpc>
            </a:pPr>
            <a:r>
              <a:rPr lang="tr-TR" sz="1600" i="1" dirty="0" smtClean="0">
                <a:latin typeface="+mn-lt"/>
              </a:rPr>
              <a:t>«gerçek şu ki devletin elindeki şiddet araçlarıyla  halkın ele geçirebildikleri  -bira şişelerinden </a:t>
            </a:r>
            <a:r>
              <a:rPr lang="tr-TR" sz="1600" i="1" dirty="0" err="1" smtClean="0">
                <a:latin typeface="+mn-lt"/>
              </a:rPr>
              <a:t>molotof</a:t>
            </a:r>
            <a:r>
              <a:rPr lang="tr-TR" sz="1600" i="1" dirty="0" smtClean="0">
                <a:latin typeface="+mn-lt"/>
              </a:rPr>
              <a:t> kokteylleri ve silahlara kadar- arasındaki uçurum (modern zamanlarda) daima öylesine muazzam olmuştur ki, teknik gelişmeler pek de farklı bir durum yaratmamıştır»</a:t>
            </a:r>
            <a:r>
              <a:rPr lang="tr-TR" sz="1600" dirty="0"/>
              <a:t> </a:t>
            </a:r>
            <a:r>
              <a:rPr lang="tr-TR" sz="1600" dirty="0" smtClean="0"/>
              <a:t/>
            </a:r>
            <a:br>
              <a:rPr lang="tr-TR" sz="1600" dirty="0" smtClean="0"/>
            </a:br>
            <a:r>
              <a:rPr lang="tr-TR" sz="1200" dirty="0" smtClean="0">
                <a:latin typeface="+mn-lt"/>
              </a:rPr>
              <a:t>h</a:t>
            </a:r>
            <a:r>
              <a:rPr lang="tr-TR" sz="1200" dirty="0">
                <a:latin typeface="+mn-lt"/>
              </a:rPr>
              <a:t>. </a:t>
            </a:r>
            <a:r>
              <a:rPr lang="tr-TR" sz="1200" dirty="0" err="1">
                <a:latin typeface="+mn-lt"/>
              </a:rPr>
              <a:t>arendt</a:t>
            </a:r>
            <a:r>
              <a:rPr lang="tr-TR" sz="1200" dirty="0">
                <a:latin typeface="+mn-lt"/>
              </a:rPr>
              <a:t>-şiddet üzerine</a:t>
            </a:r>
            <a:r>
              <a:rPr lang="tr-TR" sz="1600" dirty="0"/>
              <a:t/>
            </a:r>
            <a:br>
              <a:rPr lang="tr-TR" sz="1600" dirty="0"/>
            </a:br>
            <a:endParaRPr lang="tr-TR" sz="1600" dirty="0">
              <a:latin typeface="+mn-lt"/>
            </a:endParaRPr>
          </a:p>
        </p:txBody>
      </p:sp>
      <p:sp>
        <p:nvSpPr>
          <p:cNvPr id="3" name="Alt Başlık 2"/>
          <p:cNvSpPr>
            <a:spLocks noGrp="1"/>
          </p:cNvSpPr>
          <p:nvPr>
            <p:ph type="subTitle" idx="1"/>
          </p:nvPr>
        </p:nvSpPr>
        <p:spPr>
          <a:xfrm>
            <a:off x="1854200" y="5618480"/>
            <a:ext cx="5446713" cy="437178"/>
          </a:xfrm>
        </p:spPr>
        <p:txBody>
          <a:bodyPr/>
          <a:lstStyle/>
          <a:p>
            <a:pPr algn="r"/>
            <a:endParaRPr lang="tr-TR" dirty="0"/>
          </a:p>
        </p:txBody>
      </p:sp>
      <p:pic>
        <p:nvPicPr>
          <p:cNvPr id="5" name="Resim Yer Tutucusu 4"/>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12500" r="12500"/>
          <a:stretch>
            <a:fillRect/>
          </a:stretch>
        </p:blipFill>
        <p:spPr/>
      </p:pic>
      <p:pic>
        <p:nvPicPr>
          <p:cNvPr id="1873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8109" y="111761"/>
            <a:ext cx="999172" cy="999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20230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Kimyasallardan</a:t>
            </a:r>
            <a:r>
              <a:rPr lang="en-US" dirty="0" smtClean="0"/>
              <a:t> </a:t>
            </a:r>
            <a:r>
              <a:rPr lang="en-US" dirty="0" err="1" smtClean="0"/>
              <a:t>üretilmiş</a:t>
            </a:r>
            <a:r>
              <a:rPr lang="en-US" dirty="0" smtClean="0"/>
              <a:t> </a:t>
            </a:r>
            <a:r>
              <a:rPr lang="en-US" dirty="0" err="1" smtClean="0"/>
              <a:t>ajanlar</a:t>
            </a:r>
            <a:r>
              <a:rPr lang="en-US" dirty="0" smtClean="0"/>
              <a:t> YASAK </a:t>
            </a:r>
            <a:r>
              <a:rPr lang="en-US" dirty="0" err="1" smtClean="0"/>
              <a:t>mıdır</a:t>
            </a:r>
            <a:r>
              <a:rPr lang="en-US" dirty="0" smtClean="0"/>
              <a:t>?</a:t>
            </a:r>
            <a:endParaRPr lang="en-US" dirty="0"/>
          </a:p>
        </p:txBody>
      </p:sp>
      <p:pic>
        <p:nvPicPr>
          <p:cNvPr id="8" name="Content Placeholder 7" descr="24554994.jpg"/>
          <p:cNvPicPr>
            <a:picLocks noGrp="1" noChangeAspect="1"/>
          </p:cNvPicPr>
          <p:nvPr>
            <p:ph idx="1"/>
          </p:nvPr>
        </p:nvPicPr>
        <p:blipFill>
          <a:blip r:embed="rId3"/>
          <a:srcRect t="-82341" b="-82341"/>
          <a:stretch>
            <a:fillRect/>
          </a:stretch>
        </p:blipFill>
        <p:spPr>
          <a:xfrm>
            <a:off x="4885859" y="381001"/>
            <a:ext cx="3813174" cy="6476999"/>
          </a:xfrm>
        </p:spPr>
      </p:pic>
      <p:sp>
        <p:nvSpPr>
          <p:cNvPr id="7" name="Text Placeholder 6"/>
          <p:cNvSpPr>
            <a:spLocks noGrp="1"/>
          </p:cNvSpPr>
          <p:nvPr>
            <p:ph type="body" sz="half" idx="2"/>
          </p:nvPr>
        </p:nvSpPr>
        <p:spPr>
          <a:xfrm>
            <a:off x="381000" y="2209800"/>
            <a:ext cx="3612776" cy="4140875"/>
          </a:xfrm>
        </p:spPr>
        <p:txBody>
          <a:bodyPr>
            <a:normAutofit fontScale="92500"/>
          </a:bodyPr>
          <a:lstStyle/>
          <a:p>
            <a:pPr algn="l"/>
            <a:r>
              <a:rPr lang="en-US" sz="2400" i="1" dirty="0" err="1" smtClean="0"/>
              <a:t>Gözyaşartıcı</a:t>
            </a:r>
            <a:r>
              <a:rPr lang="en-US" sz="2400" i="1" dirty="0" smtClean="0"/>
              <a:t> OC </a:t>
            </a:r>
            <a:r>
              <a:rPr lang="en-US" sz="2400" i="1" dirty="0" err="1" smtClean="0"/>
              <a:t>gazı</a:t>
            </a:r>
            <a:r>
              <a:rPr lang="en-US" sz="2400" i="1" dirty="0" smtClean="0"/>
              <a:t> </a:t>
            </a:r>
            <a:r>
              <a:rPr lang="en-US" sz="2400" i="1" dirty="0" err="1" smtClean="0"/>
              <a:t>tamamen</a:t>
            </a:r>
            <a:r>
              <a:rPr lang="en-US" sz="2400" i="1" dirty="0" smtClean="0"/>
              <a:t> </a:t>
            </a:r>
            <a:r>
              <a:rPr lang="en-US" sz="2400" i="1" dirty="0" err="1" smtClean="0"/>
              <a:t>bitkisel</a:t>
            </a:r>
            <a:r>
              <a:rPr lang="en-US" sz="2400" i="1" dirty="0" smtClean="0"/>
              <a:t> </a:t>
            </a:r>
            <a:r>
              <a:rPr lang="en-US" sz="2400" i="1" dirty="0" err="1" smtClean="0"/>
              <a:t>bir</a:t>
            </a:r>
            <a:r>
              <a:rPr lang="en-US" sz="2400" i="1" dirty="0" smtClean="0"/>
              <a:t> </a:t>
            </a:r>
            <a:r>
              <a:rPr lang="en-US" sz="2400" i="1" dirty="0" err="1" smtClean="0"/>
              <a:t>ürün</a:t>
            </a:r>
            <a:r>
              <a:rPr lang="en-US" sz="2400" i="1" dirty="0" smtClean="0"/>
              <a:t> </a:t>
            </a:r>
            <a:r>
              <a:rPr lang="en-US" sz="2400" i="1" dirty="0" err="1" smtClean="0"/>
              <a:t>olup</a:t>
            </a:r>
            <a:r>
              <a:rPr lang="en-US" sz="2400" i="1" dirty="0" smtClean="0"/>
              <a:t> </a:t>
            </a:r>
            <a:r>
              <a:rPr lang="en-US" sz="2400" i="1" dirty="0" err="1" smtClean="0"/>
              <a:t>insan</a:t>
            </a:r>
            <a:r>
              <a:rPr lang="en-US" sz="2400" i="1" dirty="0" smtClean="0"/>
              <a:t> </a:t>
            </a:r>
            <a:r>
              <a:rPr lang="en-US" sz="2400" i="1" dirty="0" err="1" smtClean="0"/>
              <a:t>sağlığı</a:t>
            </a:r>
            <a:r>
              <a:rPr lang="en-US" sz="2400" i="1" dirty="0" smtClean="0"/>
              <a:t> </a:t>
            </a:r>
            <a:r>
              <a:rPr lang="en-US" sz="2400" i="1" dirty="0" err="1" smtClean="0"/>
              <a:t>üzerinde</a:t>
            </a:r>
            <a:r>
              <a:rPr lang="en-US" sz="2400" i="1" dirty="0" smtClean="0"/>
              <a:t> </a:t>
            </a:r>
            <a:r>
              <a:rPr lang="en-US" sz="2400" i="1" dirty="0" err="1" smtClean="0"/>
              <a:t>etkisinin</a:t>
            </a:r>
            <a:r>
              <a:rPr lang="en-US" sz="2400" i="1" dirty="0" smtClean="0"/>
              <a:t> </a:t>
            </a:r>
            <a:r>
              <a:rPr lang="en-US" sz="2400" i="1" dirty="0" err="1" smtClean="0"/>
              <a:t>kalıcı</a:t>
            </a:r>
            <a:r>
              <a:rPr lang="en-US" sz="2400" i="1" dirty="0" smtClean="0"/>
              <a:t> </a:t>
            </a:r>
            <a:r>
              <a:rPr lang="en-US" sz="2400" i="1" dirty="0" err="1" smtClean="0"/>
              <a:t>olmadığı</a:t>
            </a:r>
            <a:r>
              <a:rPr lang="en-US" sz="2400" i="1" dirty="0" smtClean="0"/>
              <a:t>…CS </a:t>
            </a:r>
            <a:r>
              <a:rPr lang="en-US" sz="2400" i="1" dirty="0" err="1" smtClean="0"/>
              <a:t>gazı</a:t>
            </a:r>
            <a:r>
              <a:rPr lang="en-US" sz="2400" i="1" dirty="0" smtClean="0"/>
              <a:t> </a:t>
            </a:r>
            <a:r>
              <a:rPr lang="en-US" sz="2400" i="1" dirty="0" err="1" smtClean="0"/>
              <a:t>ise</a:t>
            </a:r>
            <a:r>
              <a:rPr lang="en-US" sz="2400" i="1" dirty="0" smtClean="0"/>
              <a:t> </a:t>
            </a:r>
            <a:r>
              <a:rPr lang="en-US" sz="2400" i="1" dirty="0" err="1" smtClean="0"/>
              <a:t>üretici</a:t>
            </a:r>
            <a:r>
              <a:rPr lang="en-US" sz="2400" i="1" dirty="0" smtClean="0"/>
              <a:t> firma </a:t>
            </a:r>
            <a:r>
              <a:rPr lang="en-US" sz="2400" i="1" dirty="0" err="1" smtClean="0"/>
              <a:t>tarafından</a:t>
            </a:r>
            <a:r>
              <a:rPr lang="en-US" sz="2400" i="1" dirty="0" smtClean="0"/>
              <a:t> </a:t>
            </a:r>
            <a:r>
              <a:rPr lang="en-US" sz="2400" i="1" dirty="0" err="1" smtClean="0"/>
              <a:t>verilen</a:t>
            </a:r>
            <a:r>
              <a:rPr lang="en-US" sz="2400" i="1" dirty="0" smtClean="0"/>
              <a:t> ‘</a:t>
            </a:r>
            <a:r>
              <a:rPr lang="en-US" sz="2400" i="1" dirty="0" err="1" smtClean="0"/>
              <a:t>uygun</a:t>
            </a:r>
            <a:r>
              <a:rPr lang="en-US" sz="2400" i="1" dirty="0" smtClean="0"/>
              <a:t> </a:t>
            </a:r>
            <a:r>
              <a:rPr lang="en-US" sz="2400" i="1" dirty="0" err="1" smtClean="0"/>
              <a:t>eğitim</a:t>
            </a:r>
            <a:r>
              <a:rPr lang="en-US" sz="2400" i="1" dirty="0" smtClean="0"/>
              <a:t> </a:t>
            </a:r>
            <a:r>
              <a:rPr lang="en-US" sz="2400" i="1" dirty="0" err="1" smtClean="0"/>
              <a:t>almış</a:t>
            </a:r>
            <a:r>
              <a:rPr lang="en-US" sz="2400" i="1" dirty="0" smtClean="0"/>
              <a:t> </a:t>
            </a:r>
            <a:r>
              <a:rPr lang="en-US" sz="2400" i="1" dirty="0" err="1" smtClean="0"/>
              <a:t>personel</a:t>
            </a:r>
            <a:r>
              <a:rPr lang="en-US" sz="2400" i="1" dirty="0" smtClean="0"/>
              <a:t> </a:t>
            </a:r>
            <a:r>
              <a:rPr lang="en-US" sz="2400" i="1" dirty="0" err="1" smtClean="0"/>
              <a:t>tarafından</a:t>
            </a:r>
            <a:r>
              <a:rPr lang="en-US" sz="2400" i="1" dirty="0" smtClean="0"/>
              <a:t> </a:t>
            </a:r>
            <a:r>
              <a:rPr lang="en-US" sz="2400" i="1" dirty="0" err="1" smtClean="0"/>
              <a:t>kullanıldığında</a:t>
            </a:r>
            <a:r>
              <a:rPr lang="en-US" sz="2400" i="1" dirty="0" smtClean="0"/>
              <a:t> </a:t>
            </a:r>
            <a:r>
              <a:rPr lang="en-US" sz="2400" i="1" dirty="0" err="1" smtClean="0"/>
              <a:t>insan</a:t>
            </a:r>
            <a:r>
              <a:rPr lang="en-US" sz="2400" i="1" dirty="0" smtClean="0"/>
              <a:t> </a:t>
            </a:r>
            <a:r>
              <a:rPr lang="en-US" sz="2400" i="1" dirty="0" err="1" smtClean="0"/>
              <a:t>sağlığına</a:t>
            </a:r>
            <a:r>
              <a:rPr lang="en-US" sz="2400" i="1" dirty="0" smtClean="0"/>
              <a:t> </a:t>
            </a:r>
            <a:r>
              <a:rPr lang="en-US" sz="2400" i="1" dirty="0" err="1" smtClean="0"/>
              <a:t>zararlı</a:t>
            </a:r>
            <a:r>
              <a:rPr lang="en-US" sz="2400" i="1" dirty="0" smtClean="0"/>
              <a:t> </a:t>
            </a:r>
            <a:r>
              <a:rPr lang="en-US" sz="2400" i="1" dirty="0" err="1" smtClean="0"/>
              <a:t>olmadığına</a:t>
            </a:r>
            <a:r>
              <a:rPr lang="en-US" sz="2400" i="1" dirty="0" smtClean="0"/>
              <a:t>’ </a:t>
            </a:r>
            <a:r>
              <a:rPr lang="en-US" sz="2400" i="1" dirty="0" err="1" smtClean="0"/>
              <a:t>dair</a:t>
            </a:r>
            <a:r>
              <a:rPr lang="en-US" sz="2400" i="1" dirty="0" smtClean="0"/>
              <a:t> </a:t>
            </a:r>
            <a:r>
              <a:rPr lang="en-US" sz="2400" i="1" dirty="0" err="1" smtClean="0"/>
              <a:t>kalite</a:t>
            </a:r>
            <a:r>
              <a:rPr lang="en-US" sz="2400" i="1" dirty="0" smtClean="0"/>
              <a:t> </a:t>
            </a:r>
            <a:r>
              <a:rPr lang="en-US" sz="2400" i="1" dirty="0" err="1" smtClean="0"/>
              <a:t>belgesi</a:t>
            </a:r>
            <a:r>
              <a:rPr lang="en-US" sz="2400" i="1" dirty="0" smtClean="0"/>
              <a:t> </a:t>
            </a:r>
            <a:r>
              <a:rPr lang="en-US" sz="2400" i="1" dirty="0" err="1" smtClean="0"/>
              <a:t>ile</a:t>
            </a:r>
            <a:r>
              <a:rPr lang="en-US" sz="2400" i="1" dirty="0" smtClean="0"/>
              <a:t> </a:t>
            </a:r>
            <a:r>
              <a:rPr lang="en-US" sz="2400" i="1" dirty="0" err="1" smtClean="0"/>
              <a:t>kullanılmaktadır</a:t>
            </a:r>
            <a:r>
              <a:rPr lang="en-US" sz="2400" i="1" dirty="0" smtClean="0"/>
              <a:t>…</a:t>
            </a:r>
          </a:p>
          <a:p>
            <a:pPr algn="l"/>
            <a:r>
              <a:rPr lang="en-US" dirty="0" smtClean="0"/>
              <a:t>15 </a:t>
            </a:r>
            <a:r>
              <a:rPr lang="en-US" dirty="0" err="1" smtClean="0"/>
              <a:t>Mayıs</a:t>
            </a:r>
            <a:r>
              <a:rPr lang="en-US" dirty="0" smtClean="0"/>
              <a:t> 2012- 24 </a:t>
            </a:r>
            <a:r>
              <a:rPr lang="en-US" dirty="0" err="1" smtClean="0"/>
              <a:t>Mayıs</a:t>
            </a:r>
            <a:r>
              <a:rPr lang="en-US" dirty="0" smtClean="0"/>
              <a:t> 2014</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5346" name="Object 2"/>
          <p:cNvGraphicFramePr>
            <a:graphicFrameLocks noChangeAspect="1"/>
          </p:cNvGraphicFramePr>
          <p:nvPr/>
        </p:nvGraphicFramePr>
        <p:xfrm>
          <a:off x="277367" y="209593"/>
          <a:ext cx="8583791" cy="6557636"/>
        </p:xfrm>
        <a:graphic>
          <a:graphicData uri="http://schemas.openxmlformats.org/presentationml/2006/ole">
            <mc:AlternateContent xmlns:mc="http://schemas.openxmlformats.org/markup-compatibility/2006">
              <mc:Choice xmlns:v="urn:schemas-microsoft-com:vml" Requires="v">
                <p:oleObj spid="_x0000_s185348" name="Document" r:id="rId3" imgW="5803900" imgH="4965700" progId="Word.Document.12">
                  <p:link updateAutomatic="1"/>
                </p:oleObj>
              </mc:Choice>
              <mc:Fallback>
                <p:oleObj name="Document" r:id="rId3" imgW="5803900" imgH="4965700" progId="Word.Document.12">
                  <p:link updateAutomatic="1"/>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367" y="209593"/>
                        <a:ext cx="8583791" cy="6557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p:cNvSpPr>
            <a:spLocks noGrp="1"/>
          </p:cNvSpPr>
          <p:nvPr>
            <p:ph type="title"/>
          </p:nvPr>
        </p:nvSpPr>
        <p:spPr/>
        <p:txBody>
          <a:bodyPr/>
          <a:lstStyle/>
          <a:p>
            <a:endParaRPr lang="en-US"/>
          </a:p>
        </p:txBody>
      </p:sp>
      <p:pic>
        <p:nvPicPr>
          <p:cNvPr id="36" name="Picture Placeholder 35" descr="Unknownbm.jpg"/>
          <p:cNvPicPr>
            <a:picLocks noGrp="1" noChangeAspect="1"/>
          </p:cNvPicPr>
          <p:nvPr>
            <p:ph type="pic" idx="1"/>
          </p:nvPr>
        </p:nvPicPr>
        <p:blipFill>
          <a:blip r:embed="rId2"/>
          <a:srcRect t="-24709" b="-24709"/>
          <a:stretch>
            <a:fillRect/>
          </a:stretch>
        </p:blipFill>
        <p:spPr>
          <a:xfrm>
            <a:off x="180975" y="381000"/>
            <a:ext cx="3813175" cy="5404555"/>
          </a:xfrm>
          <a:prstGeom prst="rect">
            <a:avLst/>
          </a:prstGeom>
          <a:ln>
            <a:noFill/>
          </a:ln>
          <a:effectLst>
            <a:softEdge rad="112500"/>
          </a:effectLst>
        </p:spPr>
      </p:pic>
      <p:sp>
        <p:nvSpPr>
          <p:cNvPr id="34" name="Text Placeholder 33"/>
          <p:cNvSpPr>
            <a:spLocks noGrp="1"/>
          </p:cNvSpPr>
          <p:nvPr>
            <p:ph type="body" sz="half" idx="2"/>
          </p:nvPr>
        </p:nvSpPr>
        <p:spPr>
          <a:xfrm>
            <a:off x="4500428" y="381000"/>
            <a:ext cx="4262572" cy="5697538"/>
          </a:xfrm>
        </p:spPr>
        <p:txBody>
          <a:bodyPr>
            <a:normAutofit fontScale="92500" lnSpcReduction="10000"/>
          </a:bodyPr>
          <a:lstStyle/>
          <a:p>
            <a:pPr algn="just"/>
            <a:r>
              <a:rPr lang="tr-TR" sz="2000" dirty="0" smtClean="0"/>
              <a:t>kimyasal silahların </a:t>
            </a:r>
            <a:r>
              <a:rPr lang="tr-TR" sz="2000" b="1" dirty="0" smtClean="0"/>
              <a:t>geliştirilmesini, üretimini, stoklanmasını ve kullanımını</a:t>
            </a:r>
            <a:r>
              <a:rPr lang="tr-TR" sz="2000" dirty="0" smtClean="0"/>
              <a:t> yasaklar</a:t>
            </a:r>
            <a:endParaRPr lang="en-US" sz="2000" dirty="0" smtClean="0"/>
          </a:p>
          <a:p>
            <a:pPr algn="just"/>
            <a:r>
              <a:rPr lang="tr-TR" sz="2000" dirty="0" smtClean="0"/>
              <a:t>zehirli kimyasal madde; </a:t>
            </a:r>
          </a:p>
          <a:p>
            <a:pPr algn="just"/>
            <a:r>
              <a:rPr lang="tr-TR" sz="2000" dirty="0" smtClean="0"/>
              <a:t>“insanlar ve hayvanlarda</a:t>
            </a:r>
            <a:r>
              <a:rPr lang="tr-TR" sz="2000" b="1" dirty="0" smtClean="0"/>
              <a:t> ölüme, daimi hasara ya da geçici olarak etkisiz hale gelmelerine neden olacak herhangi bir kimyasal madde” </a:t>
            </a:r>
            <a:r>
              <a:rPr lang="tr-TR" sz="2000" dirty="0" smtClean="0"/>
              <a:t>olarak tanımlamaktadır. </a:t>
            </a:r>
          </a:p>
          <a:p>
            <a:pPr algn="just"/>
            <a:r>
              <a:rPr lang="tr-TR" sz="2000" dirty="0" smtClean="0"/>
              <a:t>gösteri kontrol ajanları; </a:t>
            </a:r>
          </a:p>
          <a:p>
            <a:pPr algn="just"/>
            <a:r>
              <a:rPr lang="tr-TR" sz="2000" b="1" dirty="0" smtClean="0"/>
              <a:t>“maruz kaldıktan kısa bir süre sonra ortadan kaybolan, duyusal tahribat veya güçsüz kılıcı fiziksel etkileri süratle meydana getirebilen herhangi bir kimyasal madde” </a:t>
            </a:r>
            <a:r>
              <a:rPr lang="tr-TR" sz="2000" dirty="0" smtClean="0"/>
              <a:t>olarak tanımlanmaktadır. </a:t>
            </a:r>
            <a:endParaRPr lang="en-US" sz="2000" dirty="0"/>
          </a:p>
        </p:txBody>
      </p:sp>
      <p:sp>
        <p:nvSpPr>
          <p:cNvPr id="37" name="Rectangle 36"/>
          <p:cNvSpPr/>
          <p:nvPr/>
        </p:nvSpPr>
        <p:spPr>
          <a:xfrm>
            <a:off x="180975" y="4995333"/>
            <a:ext cx="3850596" cy="369332"/>
          </a:xfrm>
          <a:prstGeom prst="rect">
            <a:avLst/>
          </a:prstGeom>
        </p:spPr>
        <p:txBody>
          <a:bodyPr wrap="none">
            <a:spAutoFit/>
          </a:bodyPr>
          <a:lstStyle/>
          <a:p>
            <a:r>
              <a:rPr lang="tr-TR" b="1" dirty="0" smtClean="0"/>
              <a:t>1993 tarihli Kimyasal Silah Sözleşmesi</a:t>
            </a:r>
            <a:r>
              <a:rPr lang="tr-TR"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8000" y="40341"/>
            <a:ext cx="8085666" cy="1411941"/>
          </a:xfrm>
        </p:spPr>
        <p:txBody>
          <a:bodyPr anchor="t"/>
          <a:lstStyle/>
          <a:p>
            <a:pPr algn="l"/>
            <a:r>
              <a:rPr lang="tr-TR" sz="2400" b="1" dirty="0" smtClean="0"/>
              <a:t>¨Göz yaşartıcı kimyasal kullanımı Sözleşmeye uygundur¨ ???</a:t>
            </a:r>
            <a:r>
              <a:rPr lang="tr-TR" b="1" dirty="0" smtClean="0"/>
              <a:t/>
            </a:r>
            <a:br>
              <a:rPr lang="tr-TR" b="1" dirty="0" smtClean="0"/>
            </a:br>
            <a:endParaRPr lang="en-US" dirty="0"/>
          </a:p>
        </p:txBody>
      </p:sp>
      <p:sp>
        <p:nvSpPr>
          <p:cNvPr id="7" name="Content Placeholder 6"/>
          <p:cNvSpPr>
            <a:spLocks noGrp="1"/>
          </p:cNvSpPr>
          <p:nvPr>
            <p:ph idx="1"/>
          </p:nvPr>
        </p:nvSpPr>
        <p:spPr>
          <a:xfrm>
            <a:off x="792162" y="1761565"/>
            <a:ext cx="7570787" cy="4574324"/>
          </a:xfrm>
        </p:spPr>
        <p:txBody>
          <a:bodyPr anchor="ctr">
            <a:noAutofit/>
          </a:bodyPr>
          <a:lstStyle/>
          <a:p>
            <a:pPr>
              <a:buNone/>
            </a:pPr>
            <a:r>
              <a:rPr lang="tr-TR" sz="2000" b="1" dirty="0" smtClean="0"/>
              <a:t>   </a:t>
            </a:r>
          </a:p>
          <a:p>
            <a:pPr>
              <a:buNone/>
            </a:pPr>
            <a:endParaRPr lang="tr-TR" sz="2000" b="1" dirty="0" smtClean="0"/>
          </a:p>
          <a:p>
            <a:pPr>
              <a:buNone/>
            </a:pPr>
            <a:endParaRPr lang="tr-TR" sz="2000" b="1" dirty="0" smtClean="0"/>
          </a:p>
          <a:p>
            <a:pPr>
              <a:buNone/>
            </a:pPr>
            <a:r>
              <a:rPr lang="tr-TR" sz="2000" b="1" dirty="0" smtClean="0"/>
              <a:t> 	</a:t>
            </a:r>
            <a:r>
              <a:rPr lang="tr-TR" sz="2000" dirty="0" smtClean="0"/>
              <a:t>devletlerin ‘yasaya dayalı bir uygulamadır’diyebilme yetkisi kabul edilmektedir. </a:t>
            </a:r>
          </a:p>
          <a:p>
            <a:pPr>
              <a:buNone/>
            </a:pPr>
            <a:r>
              <a:rPr lang="tr-TR" sz="2000" b="1" dirty="0" smtClean="0"/>
              <a:t>ANCAK </a:t>
            </a:r>
          </a:p>
          <a:p>
            <a:pPr>
              <a:buNone/>
            </a:pPr>
            <a:r>
              <a:rPr lang="tr-TR" sz="2000" b="1" dirty="0" smtClean="0"/>
              <a:t>    	</a:t>
            </a:r>
            <a:r>
              <a:rPr lang="tr-TR" sz="2000" dirty="0" smtClean="0"/>
              <a:t>silahsızlanma amacıyla bağıtlanan, silahların kontrolüne ilişkin bir sözleşmedir</a:t>
            </a:r>
          </a:p>
          <a:p>
            <a:pPr>
              <a:buNone/>
            </a:pPr>
            <a:r>
              <a:rPr lang="tr-TR" sz="2000" dirty="0" smtClean="0"/>
              <a:t>  	‘kimyasal silah kullanımının etkisi nedir’ sorusunun cevabı  yorumda temel alınmalıdır</a:t>
            </a:r>
          </a:p>
          <a:p>
            <a:pPr>
              <a:buNone/>
            </a:pPr>
            <a:r>
              <a:rPr lang="tr-TR" sz="2000" dirty="0" smtClean="0"/>
              <a:t>      kimyasal silahın genel tanımı gereği, “insanlar ve hayvanlarda ölüme, daimi hasara ya da geçici olarak etkisiz hale gelmelerine neden olmak” şeklindeki yasaklamayı ihlal edemez.</a:t>
            </a:r>
          </a:p>
          <a:p>
            <a:pPr>
              <a:buNone/>
            </a:pPr>
            <a:endParaRPr lang="tr-TR" sz="2000" b="1" dirty="0" smtClean="0"/>
          </a:p>
          <a:p>
            <a:pPr>
              <a:buNone/>
            </a:pPr>
            <a:r>
              <a:rPr lang="tr-TR" sz="2000" b="1" dirty="0" smtClean="0"/>
              <a:t>	</a:t>
            </a:r>
          </a:p>
          <a:p>
            <a:pPr>
              <a:buNone/>
            </a:pPr>
            <a:endParaRPr lang="en-US" sz="2000" dirty="0"/>
          </a:p>
        </p:txBody>
      </p:sp>
      <p:sp>
        <p:nvSpPr>
          <p:cNvPr id="6" name="Rectangle 5"/>
          <p:cNvSpPr/>
          <p:nvPr/>
        </p:nvSpPr>
        <p:spPr>
          <a:xfrm>
            <a:off x="507999" y="1665110"/>
            <a:ext cx="8085667" cy="4247317"/>
          </a:xfrm>
          <a:prstGeom prst="rect">
            <a:avLst/>
          </a:prstGeom>
        </p:spPr>
        <p:txBody>
          <a:bodyPr wrap="square">
            <a:spAutoFit/>
          </a:bodyPr>
          <a:lstStyle/>
          <a:p>
            <a:r>
              <a:rPr lang="tr-TR" b="1" dirty="0" smtClean="0"/>
              <a:t> </a:t>
            </a:r>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39890"/>
            <a:ext cx="3612776" cy="1608666"/>
          </a:xfrm>
        </p:spPr>
        <p:txBody>
          <a:bodyPr/>
          <a:lstStyle/>
          <a:p>
            <a:pPr algn="l"/>
            <a:r>
              <a:rPr lang="tr-TR" sz="2000" dirty="0" smtClean="0"/>
              <a:t>“</a:t>
            </a:r>
            <a:r>
              <a:rPr lang="tr-TR" sz="2000" b="1" dirty="0" smtClean="0"/>
              <a:t>çok fazla yaralanma ve gereksiz acılara yol açan</a:t>
            </a:r>
            <a:r>
              <a:rPr lang="tr-TR" sz="2000" dirty="0" smtClean="0"/>
              <a:t>” silah, mermi, savaş malzemesi ve yöntemlerinin kullanımı yasaktır</a:t>
            </a:r>
            <a:r>
              <a:rPr lang="en-US" sz="2000" dirty="0" smtClean="0"/>
              <a:t> </a:t>
            </a:r>
            <a:endParaRPr lang="en-US" sz="2000" dirty="0"/>
          </a:p>
        </p:txBody>
      </p:sp>
      <p:pic>
        <p:nvPicPr>
          <p:cNvPr id="7" name="Content Placeholder 6" descr="Unknownbm.jpg"/>
          <p:cNvPicPr>
            <a:picLocks noGrp="1" noChangeAspect="1"/>
          </p:cNvPicPr>
          <p:nvPr>
            <p:ph idx="1"/>
          </p:nvPr>
        </p:nvPicPr>
        <p:blipFill>
          <a:blip r:embed="rId2"/>
          <a:srcRect t="-24709" b="-24709"/>
          <a:stretch>
            <a:fillRect/>
          </a:stretch>
        </p:blipFill>
        <p:spPr>
          <a:xfrm>
            <a:off x="4885859" y="-380999"/>
            <a:ext cx="3813174" cy="4600222"/>
          </a:xfrm>
        </p:spPr>
      </p:pic>
      <p:sp>
        <p:nvSpPr>
          <p:cNvPr id="6" name="Text Placeholder 5"/>
          <p:cNvSpPr>
            <a:spLocks noGrp="1"/>
          </p:cNvSpPr>
          <p:nvPr>
            <p:ph type="body" sz="half" idx="2"/>
          </p:nvPr>
        </p:nvSpPr>
        <p:spPr>
          <a:xfrm>
            <a:off x="381000" y="1848556"/>
            <a:ext cx="3612776" cy="3957158"/>
          </a:xfrm>
        </p:spPr>
        <p:txBody>
          <a:bodyPr>
            <a:normAutofit fontScale="92500"/>
          </a:bodyPr>
          <a:lstStyle/>
          <a:p>
            <a:pPr algn="l"/>
            <a:r>
              <a:rPr lang="en-US" sz="2000" dirty="0" err="1" smtClean="0"/>
              <a:t>Savaş</a:t>
            </a:r>
            <a:r>
              <a:rPr lang="en-US" sz="2000" dirty="0" smtClean="0"/>
              <a:t> </a:t>
            </a:r>
            <a:r>
              <a:rPr lang="en-US" sz="2000" dirty="0" err="1" smtClean="0"/>
              <a:t>tanklarından</a:t>
            </a:r>
            <a:r>
              <a:rPr lang="en-US" sz="2000" dirty="0" smtClean="0"/>
              <a:t> </a:t>
            </a:r>
            <a:r>
              <a:rPr lang="en-US" sz="2000" dirty="0" err="1" smtClean="0"/>
              <a:t>füzelere,düşük</a:t>
            </a:r>
            <a:r>
              <a:rPr lang="en-US" sz="2000" dirty="0" smtClean="0"/>
              <a:t> </a:t>
            </a:r>
            <a:r>
              <a:rPr lang="en-US" sz="2000" dirty="0" err="1" smtClean="0"/>
              <a:t>kalibreli</a:t>
            </a:r>
            <a:r>
              <a:rPr lang="en-US" sz="2000" dirty="0" smtClean="0"/>
              <a:t> </a:t>
            </a:r>
            <a:r>
              <a:rPr lang="en-US" sz="2000" dirty="0" err="1" smtClean="0"/>
              <a:t>silahlardan</a:t>
            </a:r>
            <a:r>
              <a:rPr lang="en-US" sz="2000" dirty="0" smtClean="0"/>
              <a:t>, </a:t>
            </a:r>
            <a:r>
              <a:rPr lang="en-US" sz="2000" dirty="0" err="1" smtClean="0"/>
              <a:t>bombatar’a</a:t>
            </a:r>
            <a:r>
              <a:rPr lang="en-US" sz="2000" dirty="0" smtClean="0"/>
              <a:t> </a:t>
            </a:r>
            <a:r>
              <a:rPr lang="en-US" sz="2000" dirty="0" err="1" smtClean="0"/>
              <a:t>tüm</a:t>
            </a:r>
            <a:r>
              <a:rPr lang="en-US" sz="2000" dirty="0" smtClean="0"/>
              <a:t> </a:t>
            </a:r>
            <a:r>
              <a:rPr lang="en-US" sz="2000" dirty="0" err="1" smtClean="0"/>
              <a:t>konvansiyonel</a:t>
            </a:r>
            <a:r>
              <a:rPr lang="en-US" sz="2000" dirty="0" smtClean="0"/>
              <a:t> </a:t>
            </a:r>
            <a:r>
              <a:rPr lang="en-US" sz="2000" dirty="0" err="1" smtClean="0"/>
              <a:t>silahların</a:t>
            </a:r>
            <a:r>
              <a:rPr lang="en-US" sz="2000" dirty="0" smtClean="0"/>
              <a:t> </a:t>
            </a:r>
            <a:r>
              <a:rPr lang="en-US" sz="2000" dirty="0" err="1" smtClean="0"/>
              <a:t>transferi</a:t>
            </a:r>
            <a:r>
              <a:rPr lang="en-US" sz="2000" dirty="0" smtClean="0"/>
              <a:t> </a:t>
            </a:r>
            <a:r>
              <a:rPr lang="en-US" sz="2000" b="1" dirty="0" smtClean="0"/>
              <a:t>BM </a:t>
            </a:r>
            <a:r>
              <a:rPr lang="en-US" sz="2000" b="1" dirty="0" err="1" smtClean="0"/>
              <a:t>Şartı,soykırım</a:t>
            </a:r>
            <a:r>
              <a:rPr lang="en-US" sz="2000" b="1" dirty="0" smtClean="0"/>
              <a:t>, </a:t>
            </a:r>
            <a:r>
              <a:rPr lang="en-US" sz="2000" b="1" dirty="0" err="1" smtClean="0"/>
              <a:t>insanlığa</a:t>
            </a:r>
            <a:r>
              <a:rPr lang="en-US" sz="2000" b="1" dirty="0" smtClean="0"/>
              <a:t> </a:t>
            </a:r>
            <a:r>
              <a:rPr lang="en-US" sz="2000" b="1" dirty="0" err="1" smtClean="0"/>
              <a:t>karşı</a:t>
            </a:r>
            <a:r>
              <a:rPr lang="en-US" sz="2000" b="1" dirty="0" smtClean="0"/>
              <a:t> </a:t>
            </a:r>
            <a:r>
              <a:rPr lang="en-US" sz="2000" b="1" dirty="0" err="1" smtClean="0"/>
              <a:t>suçlar</a:t>
            </a:r>
            <a:r>
              <a:rPr lang="en-US" sz="2000" b="1" dirty="0" smtClean="0"/>
              <a:t>, </a:t>
            </a:r>
            <a:r>
              <a:rPr lang="en-US" sz="2000" b="1" dirty="0" err="1" smtClean="0"/>
              <a:t>Cenevre</a:t>
            </a:r>
            <a:r>
              <a:rPr lang="en-US" sz="2000" b="1" dirty="0" smtClean="0"/>
              <a:t> </a:t>
            </a:r>
            <a:r>
              <a:rPr lang="en-US" sz="2000" b="1" dirty="0" err="1" smtClean="0"/>
              <a:t>Protokolleri</a:t>
            </a:r>
            <a:r>
              <a:rPr lang="en-US" sz="2000" b="1" dirty="0" smtClean="0"/>
              <a:t> </a:t>
            </a:r>
            <a:r>
              <a:rPr lang="en-US" sz="2000" b="1" dirty="0" err="1" smtClean="0"/>
              <a:t>ve</a:t>
            </a:r>
            <a:r>
              <a:rPr lang="en-US" sz="2000" b="1" dirty="0" smtClean="0"/>
              <a:t> </a:t>
            </a:r>
            <a:r>
              <a:rPr lang="en-US" sz="2000" b="1" dirty="0" err="1" smtClean="0"/>
              <a:t>diğer</a:t>
            </a:r>
            <a:r>
              <a:rPr lang="en-US" sz="2000" b="1" dirty="0" smtClean="0"/>
              <a:t> </a:t>
            </a:r>
            <a:r>
              <a:rPr lang="en-US" sz="2000" b="1" dirty="0" err="1" smtClean="0"/>
              <a:t>savaş</a:t>
            </a:r>
            <a:r>
              <a:rPr lang="en-US" sz="2000" b="1" dirty="0" smtClean="0"/>
              <a:t> </a:t>
            </a:r>
            <a:r>
              <a:rPr lang="en-US" sz="2000" b="1" dirty="0" err="1" smtClean="0"/>
              <a:t>suçlarını</a:t>
            </a:r>
            <a:r>
              <a:rPr lang="en-US" sz="2000" b="1" dirty="0" smtClean="0"/>
              <a:t> </a:t>
            </a:r>
            <a:r>
              <a:rPr lang="en-US" sz="2000" b="1" dirty="0" err="1" smtClean="0"/>
              <a:t>ihlal</a:t>
            </a:r>
            <a:r>
              <a:rPr lang="en-US" sz="2000" b="1" dirty="0" smtClean="0"/>
              <a:t> </a:t>
            </a:r>
            <a:r>
              <a:rPr lang="en-US" sz="2000" b="1" dirty="0" err="1" smtClean="0"/>
              <a:t>etmeyeceği</a:t>
            </a:r>
            <a:r>
              <a:rPr lang="en-US" sz="2000" b="1" dirty="0" smtClean="0"/>
              <a:t> </a:t>
            </a:r>
            <a:r>
              <a:rPr lang="en-US" sz="2000" b="1" dirty="0" err="1" smtClean="0"/>
              <a:t>garantisi</a:t>
            </a:r>
            <a:r>
              <a:rPr lang="en-US" sz="2000" b="1" dirty="0" smtClean="0"/>
              <a:t> </a:t>
            </a:r>
            <a:r>
              <a:rPr lang="en-US" sz="2000" b="1" dirty="0" err="1" smtClean="0"/>
              <a:t>altındadır</a:t>
            </a:r>
            <a:endParaRPr lang="en-US" sz="2000" b="1" dirty="0" smtClean="0"/>
          </a:p>
          <a:p>
            <a:pPr algn="l"/>
            <a:r>
              <a:rPr lang="en-US" sz="2000" dirty="0" err="1" smtClean="0"/>
              <a:t>İhraç</a:t>
            </a:r>
            <a:r>
              <a:rPr lang="en-US" sz="2000" dirty="0" smtClean="0"/>
              <a:t> </a:t>
            </a:r>
            <a:r>
              <a:rPr lang="en-US" sz="2000" dirty="0" err="1" smtClean="0"/>
              <a:t>eden</a:t>
            </a:r>
            <a:r>
              <a:rPr lang="en-US" sz="2000" dirty="0" smtClean="0"/>
              <a:t> </a:t>
            </a:r>
            <a:r>
              <a:rPr lang="en-US" sz="2000" dirty="0" err="1" smtClean="0"/>
              <a:t>Devlet</a:t>
            </a:r>
            <a:r>
              <a:rPr lang="en-US" sz="2000" dirty="0" smtClean="0"/>
              <a:t>, </a:t>
            </a:r>
            <a:r>
              <a:rPr lang="en-US" sz="2000" dirty="0" err="1" smtClean="0"/>
              <a:t>satın</a:t>
            </a:r>
            <a:r>
              <a:rPr lang="en-US" sz="2000" dirty="0" smtClean="0"/>
              <a:t> </a:t>
            </a:r>
            <a:r>
              <a:rPr lang="en-US" sz="2000" dirty="0" err="1" smtClean="0"/>
              <a:t>alan</a:t>
            </a:r>
            <a:r>
              <a:rPr lang="en-US" sz="2000" dirty="0" smtClean="0"/>
              <a:t> </a:t>
            </a:r>
            <a:r>
              <a:rPr lang="en-US" sz="2000" dirty="0" err="1" smtClean="0"/>
              <a:t>devlet</a:t>
            </a:r>
            <a:r>
              <a:rPr lang="en-US" sz="2000" dirty="0" smtClean="0"/>
              <a:t> </a:t>
            </a:r>
            <a:r>
              <a:rPr lang="en-US" sz="2000" b="1" dirty="0" err="1" smtClean="0"/>
              <a:t>insan</a:t>
            </a:r>
            <a:r>
              <a:rPr lang="en-US" sz="2000" b="1" dirty="0" smtClean="0"/>
              <a:t> </a:t>
            </a:r>
            <a:r>
              <a:rPr lang="en-US" sz="2000" b="1" dirty="0" err="1" smtClean="0"/>
              <a:t>hakları</a:t>
            </a:r>
            <a:r>
              <a:rPr lang="en-US" sz="2000" b="1" dirty="0" smtClean="0"/>
              <a:t> </a:t>
            </a:r>
            <a:r>
              <a:rPr lang="en-US" sz="2000" b="1" dirty="0" err="1" smtClean="0"/>
              <a:t>ve</a:t>
            </a:r>
            <a:r>
              <a:rPr lang="en-US" sz="2000" b="1" dirty="0" smtClean="0"/>
              <a:t> </a:t>
            </a:r>
            <a:r>
              <a:rPr lang="en-US" sz="2000" b="1" dirty="0" err="1" smtClean="0"/>
              <a:t>insancıl</a:t>
            </a:r>
            <a:r>
              <a:rPr lang="en-US" sz="2000" b="1" dirty="0" smtClean="0"/>
              <a:t> </a:t>
            </a:r>
            <a:r>
              <a:rPr lang="en-US" sz="2000" b="1" dirty="0" err="1" smtClean="0"/>
              <a:t>hukuk</a:t>
            </a:r>
            <a:r>
              <a:rPr lang="en-US" sz="2000" b="1" dirty="0" smtClean="0"/>
              <a:t> </a:t>
            </a:r>
            <a:r>
              <a:rPr lang="en-US" sz="2000" b="1" dirty="0" err="1" smtClean="0"/>
              <a:t>ihlali</a:t>
            </a:r>
            <a:r>
              <a:rPr lang="en-US" sz="2000" b="1" dirty="0" smtClean="0"/>
              <a:t> </a:t>
            </a:r>
            <a:r>
              <a:rPr lang="en-US" sz="2000" b="1" dirty="0" err="1" smtClean="0"/>
              <a:t>gerçekleştirecekse</a:t>
            </a:r>
            <a:r>
              <a:rPr lang="en-US" sz="2000" b="1" dirty="0" smtClean="0"/>
              <a:t> </a:t>
            </a:r>
            <a:r>
              <a:rPr lang="en-US" sz="2000" dirty="0" err="1" smtClean="0"/>
              <a:t>bu</a:t>
            </a:r>
            <a:r>
              <a:rPr lang="en-US" sz="2000" dirty="0" smtClean="0"/>
              <a:t> </a:t>
            </a:r>
            <a:r>
              <a:rPr lang="en-US" sz="2000" dirty="0" err="1" smtClean="0"/>
              <a:t>satışı</a:t>
            </a:r>
            <a:r>
              <a:rPr lang="en-US" sz="2000" dirty="0" smtClean="0"/>
              <a:t> </a:t>
            </a:r>
            <a:r>
              <a:rPr lang="en-US" sz="2000" dirty="0" err="1" smtClean="0"/>
              <a:t>yapamaz</a:t>
            </a:r>
            <a:r>
              <a:rPr lang="en-US" sz="2000" dirty="0" smtClean="0"/>
              <a:t>.</a:t>
            </a:r>
          </a:p>
          <a:p>
            <a:pPr algn="l"/>
            <a:endParaRPr lang="en-US" dirty="0" smtClean="0"/>
          </a:p>
        </p:txBody>
      </p:sp>
      <p:sp>
        <p:nvSpPr>
          <p:cNvPr id="8" name="Rectangle 7"/>
          <p:cNvSpPr/>
          <p:nvPr/>
        </p:nvSpPr>
        <p:spPr>
          <a:xfrm>
            <a:off x="4540494" y="3613666"/>
            <a:ext cx="3722781" cy="2585323"/>
          </a:xfrm>
          <a:prstGeom prst="rect">
            <a:avLst/>
          </a:prstGeom>
        </p:spPr>
        <p:txBody>
          <a:bodyPr wrap="none">
            <a:spAutoFit/>
          </a:bodyPr>
          <a:lstStyle/>
          <a:p>
            <a:r>
              <a:rPr lang="tr-TR" dirty="0" smtClean="0"/>
              <a:t>1980 tarihli </a:t>
            </a:r>
          </a:p>
          <a:p>
            <a:endParaRPr lang="tr-TR" b="1" dirty="0" smtClean="0"/>
          </a:p>
          <a:p>
            <a:r>
              <a:rPr lang="tr-TR" b="1" dirty="0" smtClean="0"/>
              <a:t>Konvansiyonel Silahlar Sözleşmesi</a:t>
            </a:r>
          </a:p>
          <a:p>
            <a:endParaRPr lang="tr-TR" b="1" dirty="0" smtClean="0"/>
          </a:p>
          <a:p>
            <a:endParaRPr lang="tr-TR" b="1" dirty="0" smtClean="0"/>
          </a:p>
          <a:p>
            <a:r>
              <a:rPr lang="tr-TR" dirty="0" smtClean="0"/>
              <a:t>24 Aralık 2014’te yürürlüğe giren</a:t>
            </a:r>
          </a:p>
          <a:p>
            <a:endParaRPr lang="tr-TR" b="1" dirty="0" smtClean="0"/>
          </a:p>
          <a:p>
            <a:r>
              <a:rPr lang="tr-TR" b="1" dirty="0" smtClean="0"/>
              <a:t>Uluslararası Silah Ticareti Anlaşması</a:t>
            </a:r>
            <a:endParaRPr lang="en-US" dirty="0" smtClean="0"/>
          </a:p>
          <a:p>
            <a:r>
              <a:rPr lang="en-US" b="1" dirty="0" smtClean="0"/>
              <a:t> </a:t>
            </a:r>
            <a:endParaRPr lang="en-US"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ECHA</a:t>
            </a:r>
            <a:r>
              <a:rPr lang="en-US" sz="2800" dirty="0" smtClean="0"/>
              <a:t/>
            </a:r>
            <a:br>
              <a:rPr lang="en-US" sz="2800" dirty="0" smtClean="0"/>
            </a:br>
            <a:r>
              <a:rPr lang="en-US" sz="2800" dirty="0" smtClean="0"/>
              <a:t>AVRUPA KİMYASALLAR AJANSI</a:t>
            </a:r>
            <a:endParaRPr lang="en-US" sz="2800" dirty="0"/>
          </a:p>
        </p:txBody>
      </p:sp>
      <p:pic>
        <p:nvPicPr>
          <p:cNvPr id="8" name="Content Placeholder 7" descr="Unknowneu.jpg"/>
          <p:cNvPicPr>
            <a:picLocks noGrp="1" noChangeAspect="1"/>
          </p:cNvPicPr>
          <p:nvPr>
            <p:ph sz="half" idx="1"/>
          </p:nvPr>
        </p:nvPicPr>
        <p:blipFill>
          <a:blip r:embed="rId2"/>
          <a:srcRect t="-50586" b="-50586"/>
          <a:stretch>
            <a:fillRect/>
          </a:stretch>
        </p:blipFill>
        <p:spPr>
          <a:xfrm>
            <a:off x="792161" y="945445"/>
            <a:ext cx="2622728" cy="3344333"/>
          </a:xfrm>
        </p:spPr>
      </p:pic>
      <p:sp>
        <p:nvSpPr>
          <p:cNvPr id="7" name="Content Placeholder 6"/>
          <p:cNvSpPr>
            <a:spLocks noGrp="1"/>
          </p:cNvSpPr>
          <p:nvPr>
            <p:ph sz="half" idx="2"/>
          </p:nvPr>
        </p:nvSpPr>
        <p:spPr>
          <a:xfrm>
            <a:off x="3189111" y="1774825"/>
            <a:ext cx="5143583" cy="4303713"/>
          </a:xfrm>
        </p:spPr>
        <p:txBody>
          <a:bodyPr>
            <a:normAutofit lnSpcReduction="10000"/>
          </a:bodyPr>
          <a:lstStyle/>
          <a:p>
            <a:pPr>
              <a:buNone/>
            </a:pPr>
            <a:r>
              <a:rPr lang="en-US" dirty="0" smtClean="0"/>
              <a:t>	</a:t>
            </a:r>
            <a:r>
              <a:rPr lang="en-US" dirty="0" err="1" smtClean="0"/>
              <a:t>REACh</a:t>
            </a:r>
            <a:r>
              <a:rPr lang="en-US" dirty="0" smtClean="0"/>
              <a:t> </a:t>
            </a:r>
            <a:r>
              <a:rPr lang="en-US" dirty="0" err="1" smtClean="0"/>
              <a:t>Tüzüğü</a:t>
            </a:r>
            <a:r>
              <a:rPr lang="en-US" dirty="0" smtClean="0"/>
              <a:t> (Registration, Evaluation, </a:t>
            </a:r>
            <a:r>
              <a:rPr lang="en-US" dirty="0" err="1" smtClean="0"/>
              <a:t>Authorisation</a:t>
            </a:r>
            <a:r>
              <a:rPr lang="en-US" dirty="0" smtClean="0"/>
              <a:t> and Restriction of Chemicals)-2007, </a:t>
            </a:r>
            <a:r>
              <a:rPr lang="en-US" dirty="0" err="1" smtClean="0"/>
              <a:t>md</a:t>
            </a:r>
            <a:r>
              <a:rPr lang="en-US" dirty="0" smtClean="0"/>
              <a:t>. 57</a:t>
            </a:r>
          </a:p>
          <a:p>
            <a:pPr>
              <a:buNone/>
            </a:pPr>
            <a:r>
              <a:rPr lang="en-US" dirty="0" smtClean="0"/>
              <a:t>	</a:t>
            </a:r>
            <a:r>
              <a:rPr lang="en-US" dirty="0" err="1" smtClean="0"/>
              <a:t>AB’nin</a:t>
            </a:r>
            <a:r>
              <a:rPr lang="en-US" dirty="0" smtClean="0"/>
              <a:t> 1272/2008 </a:t>
            </a:r>
            <a:r>
              <a:rPr lang="en-US" dirty="0" err="1" smtClean="0"/>
              <a:t>sayılı</a:t>
            </a:r>
            <a:r>
              <a:rPr lang="en-US" dirty="0" smtClean="0"/>
              <a:t> </a:t>
            </a:r>
            <a:r>
              <a:rPr lang="en-US" dirty="0" err="1" smtClean="0"/>
              <a:t>Tüzüğü</a:t>
            </a:r>
            <a:r>
              <a:rPr lang="en-US" dirty="0" smtClean="0"/>
              <a:t> </a:t>
            </a:r>
            <a:r>
              <a:rPr lang="en-US" dirty="0" err="1" smtClean="0"/>
              <a:t>gereği</a:t>
            </a:r>
            <a:r>
              <a:rPr lang="en-US" dirty="0" smtClean="0"/>
              <a:t> </a:t>
            </a:r>
            <a:r>
              <a:rPr lang="en-US" dirty="0" err="1" smtClean="0"/>
              <a:t>göz</a:t>
            </a:r>
            <a:r>
              <a:rPr lang="en-US" dirty="0" smtClean="0"/>
              <a:t> </a:t>
            </a:r>
            <a:r>
              <a:rPr lang="en-US" dirty="0" err="1" smtClean="0"/>
              <a:t>yaşartıcı</a:t>
            </a:r>
            <a:r>
              <a:rPr lang="en-US" dirty="0" smtClean="0"/>
              <a:t> </a:t>
            </a:r>
            <a:r>
              <a:rPr lang="en-US" dirty="0" err="1" smtClean="0"/>
              <a:t>kimyasalın</a:t>
            </a:r>
            <a:r>
              <a:rPr lang="en-US" dirty="0" smtClean="0"/>
              <a:t> solvent </a:t>
            </a:r>
            <a:r>
              <a:rPr lang="en-US" dirty="0" err="1" smtClean="0"/>
              <a:t>maddesi</a:t>
            </a:r>
            <a:r>
              <a:rPr lang="en-US" dirty="0" smtClean="0"/>
              <a:t> ‘</a:t>
            </a:r>
            <a:r>
              <a:rPr lang="en-US" dirty="0" err="1" smtClean="0"/>
              <a:t>crotonaldehyde</a:t>
            </a:r>
            <a:r>
              <a:rPr lang="en-US" dirty="0" smtClean="0"/>
              <a:t>’ </a:t>
            </a:r>
            <a:r>
              <a:rPr lang="en-US" dirty="0" err="1" smtClean="0"/>
              <a:t>insan</a:t>
            </a:r>
            <a:r>
              <a:rPr lang="en-US" dirty="0" smtClean="0"/>
              <a:t> </a:t>
            </a:r>
            <a:r>
              <a:rPr lang="en-US" dirty="0" err="1" smtClean="0"/>
              <a:t>sağlığı</a:t>
            </a:r>
            <a:r>
              <a:rPr lang="en-US" dirty="0" smtClean="0"/>
              <a:t> </a:t>
            </a:r>
            <a:r>
              <a:rPr lang="en-US" dirty="0" err="1" smtClean="0"/>
              <a:t>ve</a:t>
            </a:r>
            <a:r>
              <a:rPr lang="en-US" dirty="0" smtClean="0"/>
              <a:t> </a:t>
            </a:r>
            <a:r>
              <a:rPr lang="en-US" dirty="0" err="1" smtClean="0"/>
              <a:t>çevre</a:t>
            </a:r>
            <a:r>
              <a:rPr lang="en-US" dirty="0" smtClean="0"/>
              <a:t> </a:t>
            </a:r>
            <a:r>
              <a:rPr lang="en-US" dirty="0" err="1" smtClean="0"/>
              <a:t>üzerinde</a:t>
            </a:r>
            <a:r>
              <a:rPr lang="en-US" dirty="0" smtClean="0"/>
              <a:t> </a:t>
            </a:r>
            <a:r>
              <a:rPr lang="en-US" dirty="0" err="1" smtClean="0"/>
              <a:t>ciddi</a:t>
            </a:r>
            <a:r>
              <a:rPr lang="en-US" dirty="0" smtClean="0"/>
              <a:t> </a:t>
            </a:r>
            <a:r>
              <a:rPr lang="en-US" dirty="0" err="1" smtClean="0"/>
              <a:t>ve</a:t>
            </a:r>
            <a:r>
              <a:rPr lang="en-US" dirty="0" smtClean="0"/>
              <a:t> </a:t>
            </a:r>
            <a:r>
              <a:rPr lang="en-US" dirty="0" err="1" smtClean="0"/>
              <a:t>bazen</a:t>
            </a:r>
            <a:r>
              <a:rPr lang="en-US" dirty="0" smtClean="0"/>
              <a:t> </a:t>
            </a:r>
            <a:r>
              <a:rPr lang="en-US" dirty="0" err="1" smtClean="0"/>
              <a:t>geri</a:t>
            </a:r>
            <a:r>
              <a:rPr lang="en-US" dirty="0" smtClean="0"/>
              <a:t> </a:t>
            </a:r>
            <a:r>
              <a:rPr lang="en-US" dirty="0" err="1" smtClean="0"/>
              <a:t>dönülemez</a:t>
            </a:r>
            <a:r>
              <a:rPr lang="en-US" dirty="0" smtClean="0"/>
              <a:t> </a:t>
            </a:r>
            <a:r>
              <a:rPr lang="en-US" dirty="0" err="1" smtClean="0"/>
              <a:t>etki</a:t>
            </a:r>
            <a:r>
              <a:rPr lang="en-US" dirty="0" smtClean="0"/>
              <a:t> </a:t>
            </a:r>
            <a:r>
              <a:rPr lang="en-US" dirty="0" err="1" smtClean="0"/>
              <a:t>bırakabilecek</a:t>
            </a:r>
            <a:r>
              <a:rPr lang="en-US" dirty="0" smtClean="0"/>
              <a:t> </a:t>
            </a:r>
            <a:r>
              <a:rPr lang="en-US" dirty="0" err="1" smtClean="0"/>
              <a:t>niteliği</a:t>
            </a:r>
            <a:r>
              <a:rPr lang="en-US" dirty="0" smtClean="0"/>
              <a:t> </a:t>
            </a:r>
            <a:r>
              <a:rPr lang="en-US" dirty="0" err="1" smtClean="0"/>
              <a:t>gereği</a:t>
            </a:r>
            <a:r>
              <a:rPr lang="en-US" dirty="0" smtClean="0"/>
              <a:t> ‘</a:t>
            </a:r>
            <a:r>
              <a:rPr lang="en-US" dirty="0" err="1" smtClean="0"/>
              <a:t>yüksek</a:t>
            </a:r>
            <a:r>
              <a:rPr lang="en-US" dirty="0" smtClean="0"/>
              <a:t> </a:t>
            </a:r>
            <a:r>
              <a:rPr lang="en-US" dirty="0" err="1" smtClean="0"/>
              <a:t>önem</a:t>
            </a:r>
            <a:r>
              <a:rPr lang="en-US" dirty="0" smtClean="0"/>
              <a:t> </a:t>
            </a:r>
            <a:r>
              <a:rPr lang="en-US" dirty="0" err="1" smtClean="0"/>
              <a:t>arz</a:t>
            </a:r>
            <a:r>
              <a:rPr lang="en-US" dirty="0" smtClean="0"/>
              <a:t> </a:t>
            </a:r>
            <a:r>
              <a:rPr lang="en-US" dirty="0" err="1" smtClean="0"/>
              <a:t>eden</a:t>
            </a:r>
            <a:r>
              <a:rPr lang="en-US" dirty="0" smtClean="0"/>
              <a:t> </a:t>
            </a:r>
            <a:r>
              <a:rPr lang="en-US" dirty="0" err="1" smtClean="0"/>
              <a:t>maddeler</a:t>
            </a:r>
            <a:r>
              <a:rPr lang="en-US" dirty="0" smtClean="0"/>
              <a:t>’ </a:t>
            </a:r>
            <a:r>
              <a:rPr lang="en-US" dirty="0" err="1" smtClean="0"/>
              <a:t>dendir</a:t>
            </a:r>
            <a:r>
              <a:rPr lang="en-US" dirty="0" smtClean="0"/>
              <a:t>.</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4073115" y="493889"/>
            <a:ext cx="5070885" cy="5584649"/>
          </a:xfrm>
        </p:spPr>
        <p:txBody>
          <a:bodyPr>
            <a:normAutofit/>
          </a:bodyPr>
          <a:lstStyle/>
          <a:p>
            <a:pPr>
              <a:buNone/>
            </a:pPr>
            <a:r>
              <a:rPr lang="en-US" dirty="0" smtClean="0"/>
              <a:t>	</a:t>
            </a:r>
            <a:r>
              <a:rPr lang="en-US" dirty="0" err="1" smtClean="0"/>
              <a:t>İhracatı</a:t>
            </a:r>
            <a:r>
              <a:rPr lang="en-US" dirty="0" smtClean="0"/>
              <a:t> </a:t>
            </a:r>
            <a:r>
              <a:rPr lang="en-US" b="1" dirty="0" smtClean="0"/>
              <a:t>İZİN SİSTEMİNE </a:t>
            </a:r>
            <a:r>
              <a:rPr lang="en-US" dirty="0" err="1" smtClean="0"/>
              <a:t>tabi</a:t>
            </a:r>
            <a:r>
              <a:rPr lang="en-US" dirty="0" smtClean="0"/>
              <a:t> </a:t>
            </a:r>
            <a:r>
              <a:rPr lang="en-US" dirty="0" err="1" smtClean="0"/>
              <a:t>araçlar</a:t>
            </a:r>
            <a:r>
              <a:rPr lang="en-US" dirty="0" smtClean="0"/>
              <a:t>:</a:t>
            </a:r>
          </a:p>
          <a:p>
            <a:pPr>
              <a:buNone/>
            </a:pPr>
            <a:r>
              <a:rPr lang="tr-TR" dirty="0" smtClean="0"/>
              <a:t>1- 	Gösteri kontrolü ya da kişisel savunma amacıyla kişileri etkisiz hale getiren kimyasal maddeleri yayan ya da uygulayan taşınabilir araçlar</a:t>
            </a:r>
            <a:endParaRPr lang="en-US" dirty="0" smtClean="0"/>
          </a:p>
          <a:p>
            <a:pPr>
              <a:buNone/>
            </a:pPr>
            <a:r>
              <a:rPr lang="tr-TR" dirty="0" smtClean="0"/>
              <a:t>2- Pelargonik asit vanillylamide (PAVA)</a:t>
            </a:r>
            <a:endParaRPr lang="en-US" dirty="0" smtClean="0"/>
          </a:p>
          <a:p>
            <a:pPr>
              <a:buNone/>
            </a:pPr>
            <a:r>
              <a:rPr lang="tr-TR" dirty="0" smtClean="0"/>
              <a:t>3- Oleoresin capsicum (OC)</a:t>
            </a:r>
            <a:endParaRPr lang="en-US" dirty="0" smtClean="0"/>
          </a:p>
          <a:p>
            <a:pPr>
              <a:buNone/>
            </a:pPr>
            <a:endParaRPr lang="en-US" dirty="0" smtClean="0"/>
          </a:p>
          <a:p>
            <a:pPr>
              <a:buNone/>
            </a:pPr>
            <a:endParaRPr lang="en-US" dirty="0" smtClean="0"/>
          </a:p>
          <a:p>
            <a:pPr>
              <a:buNone/>
            </a:pPr>
            <a:endParaRPr lang="en-US" dirty="0"/>
          </a:p>
        </p:txBody>
      </p:sp>
      <p:pic>
        <p:nvPicPr>
          <p:cNvPr id="5" name="Content Placeholder 4" descr="Unknowneu.jpg"/>
          <p:cNvPicPr>
            <a:picLocks noGrp="1" noChangeAspect="1"/>
          </p:cNvPicPr>
          <p:nvPr>
            <p:ph sz="half" idx="4294967295"/>
          </p:nvPr>
        </p:nvPicPr>
        <p:blipFill>
          <a:blip r:embed="rId2"/>
          <a:srcRect t="-50586" b="-50586"/>
          <a:stretch>
            <a:fillRect/>
          </a:stretch>
        </p:blipFill>
        <p:spPr>
          <a:xfrm>
            <a:off x="284898" y="-610482"/>
            <a:ext cx="3398102" cy="4025900"/>
          </a:xfrm>
        </p:spPr>
      </p:pic>
      <p:sp>
        <p:nvSpPr>
          <p:cNvPr id="7" name="Rectangle 6"/>
          <p:cNvSpPr/>
          <p:nvPr/>
        </p:nvSpPr>
        <p:spPr>
          <a:xfrm>
            <a:off x="284898" y="2864557"/>
            <a:ext cx="3788217" cy="2308324"/>
          </a:xfrm>
          <a:prstGeom prst="rect">
            <a:avLst/>
          </a:prstGeom>
        </p:spPr>
        <p:txBody>
          <a:bodyPr wrap="square">
            <a:spAutoFit/>
          </a:bodyPr>
          <a:lstStyle/>
          <a:p>
            <a:r>
              <a:rPr lang="tr-TR" dirty="0" smtClean="0"/>
              <a:t>Avrupa Birliği 1236/2005 sayılı Tüzük</a:t>
            </a:r>
          </a:p>
          <a:p>
            <a:r>
              <a:rPr lang="tr-TR" dirty="0" smtClean="0"/>
              <a:t>idam cezası, </a:t>
            </a:r>
          </a:p>
          <a:p>
            <a:r>
              <a:rPr lang="tr-TR" dirty="0" smtClean="0"/>
              <a:t>işkence ve diğer zalimane,</a:t>
            </a:r>
          </a:p>
          <a:p>
            <a:r>
              <a:rPr lang="tr-TR" dirty="0" smtClean="0"/>
              <a:t>insanlık dışı ya da </a:t>
            </a:r>
          </a:p>
          <a:p>
            <a:r>
              <a:rPr lang="tr-TR" dirty="0" smtClean="0"/>
              <a:t>aşağılayıcı muamele </a:t>
            </a:r>
          </a:p>
          <a:p>
            <a:r>
              <a:rPr lang="tr-TR" dirty="0" smtClean="0"/>
              <a:t>veya cezalandırma amacıyla kullanıla-</a:t>
            </a:r>
          </a:p>
          <a:p>
            <a:r>
              <a:rPr lang="tr-TR" dirty="0" smtClean="0"/>
              <a:t>bilecek maddelerin</a:t>
            </a:r>
            <a:r>
              <a:rPr lang="en-US" dirty="0" smtClean="0"/>
              <a:t> </a:t>
            </a:r>
            <a:r>
              <a:rPr lang="en-US" dirty="0" err="1" smtClean="0"/>
              <a:t>ticaretine</a:t>
            </a:r>
            <a:r>
              <a:rPr lang="en-US" dirty="0" smtClean="0"/>
              <a:t> </a:t>
            </a:r>
            <a:r>
              <a:rPr lang="en-US" dirty="0" err="1" smtClean="0"/>
              <a:t>ilişkindir</a:t>
            </a:r>
            <a:r>
              <a:rPr lang="en-US" dirty="0" smtClean="0"/>
              <a:t>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8667"/>
            <a:ext cx="3612776" cy="762000"/>
          </a:xfrm>
        </p:spPr>
        <p:txBody>
          <a:bodyPr/>
          <a:lstStyle/>
          <a:p>
            <a:r>
              <a:rPr lang="en-US" dirty="0" smtClean="0"/>
              <a:t/>
            </a:r>
            <a:br>
              <a:rPr lang="en-US" dirty="0" smtClean="0"/>
            </a:br>
            <a:r>
              <a:rPr lang="en-US" sz="3200" dirty="0" smtClean="0"/>
              <a:t>YAŞAM HAKKI</a:t>
            </a:r>
            <a:br>
              <a:rPr lang="en-US" sz="3200" dirty="0" smtClean="0"/>
            </a:br>
            <a:r>
              <a:rPr lang="en-US" sz="3200" dirty="0" smtClean="0"/>
              <a:t>2. </a:t>
            </a:r>
            <a:r>
              <a:rPr lang="en-US" sz="3200" dirty="0" err="1" smtClean="0"/>
              <a:t>madde</a:t>
            </a:r>
            <a:endParaRPr lang="en-US" dirty="0"/>
          </a:p>
        </p:txBody>
      </p:sp>
      <p:pic>
        <p:nvPicPr>
          <p:cNvPr id="5" name="Content Placeholder 4" descr="images.jpg"/>
          <p:cNvPicPr>
            <a:picLocks noGrp="1" noChangeAspect="1"/>
          </p:cNvPicPr>
          <p:nvPr>
            <p:ph idx="1"/>
          </p:nvPr>
        </p:nvPicPr>
        <p:blipFill>
          <a:blip r:embed="rId2"/>
          <a:srcRect t="-142518" b="-142518"/>
          <a:stretch>
            <a:fillRect/>
          </a:stretch>
        </p:blipFill>
        <p:spPr>
          <a:xfrm>
            <a:off x="4885859" y="-1749776"/>
            <a:ext cx="3813174" cy="5697537"/>
          </a:xfrm>
        </p:spPr>
      </p:pic>
      <p:sp>
        <p:nvSpPr>
          <p:cNvPr id="4" name="Text Placeholder 3"/>
          <p:cNvSpPr>
            <a:spLocks noGrp="1"/>
          </p:cNvSpPr>
          <p:nvPr>
            <p:ph type="body" sz="half" idx="2"/>
          </p:nvPr>
        </p:nvSpPr>
        <p:spPr>
          <a:xfrm>
            <a:off x="381000" y="846668"/>
            <a:ext cx="3908778" cy="5588000"/>
          </a:xfrm>
        </p:spPr>
        <p:txBody>
          <a:bodyPr>
            <a:normAutofit fontScale="92500" lnSpcReduction="10000"/>
          </a:bodyPr>
          <a:lstStyle/>
          <a:p>
            <a:pPr algn="l"/>
            <a:endParaRPr lang="en-US" b="1" dirty="0" smtClean="0"/>
          </a:p>
          <a:p>
            <a:pPr algn="l"/>
            <a:r>
              <a:rPr lang="en-US" dirty="0" err="1" smtClean="0"/>
              <a:t>Diyarbakır</a:t>
            </a:r>
            <a:r>
              <a:rPr lang="en-US" dirty="0" smtClean="0"/>
              <a:t> </a:t>
            </a:r>
            <a:r>
              <a:rPr lang="en-US" dirty="0" err="1" smtClean="0"/>
              <a:t>Devlet</a:t>
            </a:r>
            <a:r>
              <a:rPr lang="en-US" dirty="0" smtClean="0"/>
              <a:t> </a:t>
            </a:r>
            <a:r>
              <a:rPr lang="en-US" dirty="0" err="1" smtClean="0"/>
              <a:t>Hastanesi</a:t>
            </a:r>
            <a:r>
              <a:rPr lang="en-US" dirty="0" smtClean="0"/>
              <a:t> </a:t>
            </a:r>
            <a:r>
              <a:rPr lang="en-US" dirty="0" err="1" smtClean="0"/>
              <a:t>tarafından</a:t>
            </a:r>
            <a:r>
              <a:rPr lang="en-US" dirty="0" smtClean="0"/>
              <a:t> </a:t>
            </a:r>
            <a:r>
              <a:rPr lang="en-US" dirty="0" err="1" smtClean="0"/>
              <a:t>tanzim</a:t>
            </a:r>
            <a:r>
              <a:rPr lang="en-US" dirty="0" smtClean="0"/>
              <a:t> </a:t>
            </a:r>
            <a:r>
              <a:rPr lang="en-US" dirty="0" err="1" smtClean="0"/>
              <a:t>edilen</a:t>
            </a:r>
            <a:r>
              <a:rPr lang="en-US" dirty="0" smtClean="0"/>
              <a:t> </a:t>
            </a:r>
            <a:r>
              <a:rPr lang="en-US" dirty="0" err="1" smtClean="0"/>
              <a:t>otopsi</a:t>
            </a:r>
            <a:r>
              <a:rPr lang="en-US" dirty="0" smtClean="0"/>
              <a:t> </a:t>
            </a:r>
            <a:r>
              <a:rPr lang="en-US" dirty="0" err="1" smtClean="0"/>
              <a:t>raporun-“yakın</a:t>
            </a:r>
            <a:r>
              <a:rPr lang="en-US" dirty="0" smtClean="0"/>
              <a:t> </a:t>
            </a:r>
            <a:r>
              <a:rPr lang="en-US" dirty="0" err="1" smtClean="0"/>
              <a:t>mesafeden</a:t>
            </a:r>
            <a:r>
              <a:rPr lang="en-US" dirty="0" smtClean="0"/>
              <a:t> </a:t>
            </a:r>
            <a:r>
              <a:rPr lang="en-US" dirty="0" err="1" smtClean="0"/>
              <a:t>ateşli</a:t>
            </a:r>
            <a:r>
              <a:rPr lang="en-US" dirty="0" smtClean="0"/>
              <a:t> </a:t>
            </a:r>
            <a:r>
              <a:rPr lang="en-US" dirty="0" err="1" smtClean="0"/>
              <a:t>silah</a:t>
            </a:r>
            <a:r>
              <a:rPr lang="en-US" dirty="0" smtClean="0"/>
              <a:t> </a:t>
            </a:r>
            <a:r>
              <a:rPr lang="en-US" dirty="0" err="1" smtClean="0"/>
              <a:t>yaralanmasına</a:t>
            </a:r>
            <a:r>
              <a:rPr lang="en-US" dirty="0" smtClean="0"/>
              <a:t> (</a:t>
            </a:r>
            <a:r>
              <a:rPr lang="en-US" dirty="0" err="1" smtClean="0"/>
              <a:t>gaz</a:t>
            </a:r>
            <a:r>
              <a:rPr lang="en-US" dirty="0" smtClean="0"/>
              <a:t> </a:t>
            </a:r>
            <a:r>
              <a:rPr lang="en-US" dirty="0" err="1" smtClean="0"/>
              <a:t>fişeği</a:t>
            </a:r>
            <a:r>
              <a:rPr lang="en-US" dirty="0" smtClean="0"/>
              <a:t>) </a:t>
            </a:r>
            <a:r>
              <a:rPr lang="en-US" dirty="0" err="1" smtClean="0"/>
              <a:t>bağlı</a:t>
            </a:r>
            <a:r>
              <a:rPr lang="en-US" dirty="0" smtClean="0"/>
              <a:t> </a:t>
            </a:r>
            <a:r>
              <a:rPr lang="en-US" dirty="0" err="1" smtClean="0"/>
              <a:t>beyin</a:t>
            </a:r>
            <a:r>
              <a:rPr lang="en-US" dirty="0" smtClean="0"/>
              <a:t> </a:t>
            </a:r>
            <a:r>
              <a:rPr lang="en-US" dirty="0" err="1" smtClean="0"/>
              <a:t>harabiyeti</a:t>
            </a:r>
            <a:r>
              <a:rPr lang="en-US" dirty="0" smtClean="0"/>
              <a:t> </a:t>
            </a:r>
          </a:p>
          <a:p>
            <a:pPr algn="l"/>
            <a:r>
              <a:rPr lang="en-US" dirty="0" err="1" smtClean="0"/>
              <a:t>kişinin</a:t>
            </a:r>
            <a:r>
              <a:rPr lang="en-US" dirty="0" smtClean="0"/>
              <a:t> </a:t>
            </a:r>
            <a:r>
              <a:rPr lang="en-US" dirty="0" err="1" smtClean="0"/>
              <a:t>ölümünü</a:t>
            </a:r>
            <a:r>
              <a:rPr lang="en-US" dirty="0" smtClean="0"/>
              <a:t> </a:t>
            </a:r>
            <a:r>
              <a:rPr lang="en-US" dirty="0" err="1" smtClean="0"/>
              <a:t>çevreleyen</a:t>
            </a:r>
            <a:r>
              <a:rPr lang="en-US" dirty="0" smtClean="0"/>
              <a:t> </a:t>
            </a:r>
            <a:r>
              <a:rPr lang="en-US" dirty="0" err="1" smtClean="0"/>
              <a:t>koşulları</a:t>
            </a:r>
            <a:r>
              <a:rPr lang="en-US" dirty="0" smtClean="0"/>
              <a:t> </a:t>
            </a:r>
            <a:r>
              <a:rPr lang="en-US" dirty="0" err="1" smtClean="0"/>
              <a:t>açıklığa</a:t>
            </a:r>
            <a:r>
              <a:rPr lang="en-US" dirty="0" smtClean="0"/>
              <a:t> </a:t>
            </a:r>
            <a:r>
              <a:rPr lang="en-US" dirty="0" err="1" smtClean="0"/>
              <a:t>kavuşturabilecek</a:t>
            </a:r>
            <a:r>
              <a:rPr lang="en-US" dirty="0" smtClean="0"/>
              <a:t> </a:t>
            </a:r>
            <a:r>
              <a:rPr lang="en-US" dirty="0" err="1" smtClean="0"/>
              <a:t>ulusal</a:t>
            </a:r>
            <a:r>
              <a:rPr lang="en-US" dirty="0" smtClean="0"/>
              <a:t> </a:t>
            </a:r>
            <a:r>
              <a:rPr lang="en-US" dirty="0" err="1" smtClean="0"/>
              <a:t>düzeyde</a:t>
            </a:r>
            <a:r>
              <a:rPr lang="en-US" dirty="0" smtClean="0"/>
              <a:t> </a:t>
            </a:r>
            <a:r>
              <a:rPr lang="en-US" dirty="0" err="1" smtClean="0"/>
              <a:t>herhangi</a:t>
            </a:r>
            <a:r>
              <a:rPr lang="en-US" dirty="0" smtClean="0"/>
              <a:t> </a:t>
            </a:r>
            <a:r>
              <a:rPr lang="en-US" dirty="0" err="1" smtClean="0"/>
              <a:t>ciddi</a:t>
            </a:r>
            <a:r>
              <a:rPr lang="en-US" dirty="0" smtClean="0"/>
              <a:t> </a:t>
            </a:r>
            <a:r>
              <a:rPr lang="en-US" dirty="0" err="1" smtClean="0"/>
              <a:t>bir</a:t>
            </a:r>
            <a:r>
              <a:rPr lang="en-US" dirty="0" smtClean="0"/>
              <a:t> </a:t>
            </a:r>
            <a:r>
              <a:rPr lang="en-US" dirty="0" err="1" smtClean="0"/>
              <a:t>soruşturmanın</a:t>
            </a:r>
            <a:r>
              <a:rPr lang="en-US" dirty="0" smtClean="0"/>
              <a:t> </a:t>
            </a:r>
            <a:r>
              <a:rPr lang="en-US" dirty="0" err="1" smtClean="0"/>
              <a:t>yürütülmediğI</a:t>
            </a:r>
            <a:endParaRPr lang="en-US" dirty="0" smtClean="0"/>
          </a:p>
          <a:p>
            <a:pPr algn="l"/>
            <a:r>
              <a:rPr lang="en-US" dirty="0" err="1" smtClean="0"/>
              <a:t>ölümcül</a:t>
            </a:r>
            <a:r>
              <a:rPr lang="en-US" dirty="0" smtClean="0"/>
              <a:t> </a:t>
            </a:r>
            <a:r>
              <a:rPr lang="en-US" dirty="0" err="1" smtClean="0"/>
              <a:t>güç</a:t>
            </a:r>
            <a:r>
              <a:rPr lang="en-US" dirty="0" smtClean="0"/>
              <a:t> </a:t>
            </a:r>
            <a:r>
              <a:rPr lang="en-US" dirty="0" err="1" smtClean="0"/>
              <a:t>kullanımına</a:t>
            </a:r>
            <a:r>
              <a:rPr lang="en-US" dirty="0" smtClean="0"/>
              <a:t> </a:t>
            </a:r>
            <a:r>
              <a:rPr lang="en-US" dirty="0" err="1" smtClean="0"/>
              <a:t>başvurmanınkesinlikle</a:t>
            </a:r>
            <a:r>
              <a:rPr lang="en-US" dirty="0" smtClean="0"/>
              <a:t> </a:t>
            </a:r>
            <a:r>
              <a:rPr lang="en-US" dirty="0" err="1" smtClean="0"/>
              <a:t>gerekli</a:t>
            </a:r>
            <a:r>
              <a:rPr lang="en-US" dirty="0" smtClean="0"/>
              <a:t> </a:t>
            </a:r>
            <a:r>
              <a:rPr lang="en-US" dirty="0" err="1" smtClean="0"/>
              <a:t>ve</a:t>
            </a:r>
            <a:r>
              <a:rPr lang="en-US" dirty="0" smtClean="0"/>
              <a:t> </a:t>
            </a:r>
            <a:r>
              <a:rPr lang="en-US" dirty="0" err="1" smtClean="0"/>
              <a:t>orantılı</a:t>
            </a:r>
            <a:r>
              <a:rPr lang="en-US" dirty="0" smtClean="0"/>
              <a:t> </a:t>
            </a:r>
            <a:r>
              <a:rPr lang="en-US" dirty="0" err="1" smtClean="0"/>
              <a:t>bir</a:t>
            </a:r>
            <a:r>
              <a:rPr lang="en-US" dirty="0" smtClean="0"/>
              <a:t> </a:t>
            </a:r>
            <a:r>
              <a:rPr lang="en-US" dirty="0" err="1" smtClean="0"/>
              <a:t>müdahale</a:t>
            </a:r>
            <a:r>
              <a:rPr lang="en-US" dirty="0" smtClean="0"/>
              <a:t> </a:t>
            </a:r>
            <a:r>
              <a:rPr lang="en-US" dirty="0" err="1" smtClean="0"/>
              <a:t>olduğu</a:t>
            </a:r>
            <a:r>
              <a:rPr lang="en-US" dirty="0" smtClean="0"/>
              <a:t> </a:t>
            </a:r>
            <a:r>
              <a:rPr lang="en-US" dirty="0" err="1" smtClean="0"/>
              <a:t>yeterince</a:t>
            </a:r>
            <a:r>
              <a:rPr lang="en-US" dirty="0" smtClean="0"/>
              <a:t> </a:t>
            </a:r>
            <a:r>
              <a:rPr lang="en-US" dirty="0" err="1" smtClean="0"/>
              <a:t>ikna</a:t>
            </a:r>
            <a:r>
              <a:rPr lang="en-US" dirty="0" smtClean="0"/>
              <a:t> </a:t>
            </a:r>
            <a:r>
              <a:rPr lang="en-US" dirty="0" err="1" smtClean="0"/>
              <a:t>edici</a:t>
            </a:r>
            <a:r>
              <a:rPr lang="en-US" dirty="0" smtClean="0"/>
              <a:t> </a:t>
            </a:r>
            <a:r>
              <a:rPr lang="en-US" dirty="0" err="1" smtClean="0"/>
              <a:t>bir</a:t>
            </a:r>
            <a:r>
              <a:rPr lang="en-US" dirty="0" smtClean="0"/>
              <a:t> </a:t>
            </a:r>
            <a:r>
              <a:rPr lang="en-US" dirty="0" err="1" smtClean="0"/>
              <a:t>şekilde</a:t>
            </a:r>
            <a:r>
              <a:rPr lang="en-US" dirty="0" smtClean="0"/>
              <a:t> </a:t>
            </a:r>
            <a:r>
              <a:rPr lang="en-US" dirty="0" err="1" smtClean="0"/>
              <a:t>kanıtlamadığından</a:t>
            </a:r>
            <a:r>
              <a:rPr lang="en-US" dirty="0" smtClean="0"/>
              <a:t>, </a:t>
            </a:r>
          </a:p>
          <a:p>
            <a:pPr algn="l"/>
            <a:r>
              <a:rPr lang="en-US" dirty="0" err="1" smtClean="0"/>
              <a:t>yaşam</a:t>
            </a:r>
            <a:r>
              <a:rPr lang="en-US" dirty="0" smtClean="0"/>
              <a:t> </a:t>
            </a:r>
            <a:r>
              <a:rPr lang="en-US" dirty="0" err="1" smtClean="0"/>
              <a:t>tehdidi</a:t>
            </a:r>
            <a:r>
              <a:rPr lang="en-US" dirty="0" smtClean="0"/>
              <a:t> </a:t>
            </a:r>
            <a:r>
              <a:rPr lang="en-US" dirty="0" err="1" smtClean="0"/>
              <a:t>teşkil</a:t>
            </a:r>
            <a:r>
              <a:rPr lang="en-US" dirty="0" smtClean="0"/>
              <a:t> </a:t>
            </a:r>
            <a:r>
              <a:rPr lang="en-US" dirty="0" err="1" smtClean="0"/>
              <a:t>eden</a:t>
            </a:r>
            <a:r>
              <a:rPr lang="en-US" dirty="0" smtClean="0"/>
              <a:t> </a:t>
            </a:r>
            <a:r>
              <a:rPr lang="en-US" dirty="0" err="1" smtClean="0"/>
              <a:t>bütün</a:t>
            </a:r>
            <a:r>
              <a:rPr lang="en-US" dirty="0" smtClean="0"/>
              <a:t> </a:t>
            </a:r>
            <a:r>
              <a:rPr lang="en-US" dirty="0" err="1" smtClean="0"/>
              <a:t>tehlikeleri</a:t>
            </a:r>
            <a:r>
              <a:rPr lang="en-US" dirty="0" smtClean="0"/>
              <a:t> en </a:t>
            </a:r>
            <a:r>
              <a:rPr lang="en-US" dirty="0" err="1" smtClean="0"/>
              <a:t>aza</a:t>
            </a:r>
            <a:r>
              <a:rPr lang="en-US" dirty="0" smtClean="0"/>
              <a:t> </a:t>
            </a:r>
            <a:r>
              <a:rPr lang="en-US" dirty="0" err="1" smtClean="0"/>
              <a:t>indirgendiğinden</a:t>
            </a:r>
            <a:r>
              <a:rPr lang="en-US" dirty="0" smtClean="0"/>
              <a:t> </a:t>
            </a:r>
            <a:r>
              <a:rPr lang="en-US" dirty="0" err="1" smtClean="0"/>
              <a:t>emin</a:t>
            </a:r>
            <a:r>
              <a:rPr lang="en-US" dirty="0" smtClean="0"/>
              <a:t> </a:t>
            </a:r>
            <a:r>
              <a:rPr lang="en-US" dirty="0" err="1" smtClean="0"/>
              <a:t>olmak</a:t>
            </a:r>
            <a:r>
              <a:rPr lang="en-US" dirty="0" smtClean="0"/>
              <a:t> </a:t>
            </a:r>
            <a:r>
              <a:rPr lang="en-US" dirty="0" err="1" smtClean="0"/>
              <a:t>için</a:t>
            </a:r>
            <a:r>
              <a:rPr lang="en-US" dirty="0" smtClean="0"/>
              <a:t> </a:t>
            </a:r>
            <a:r>
              <a:rPr lang="en-US" dirty="0" err="1" smtClean="0"/>
              <a:t>gereken</a:t>
            </a:r>
            <a:r>
              <a:rPr lang="en-US" dirty="0" smtClean="0"/>
              <a:t> </a:t>
            </a:r>
            <a:r>
              <a:rPr lang="en-US" dirty="0" err="1" smtClean="0"/>
              <a:t>dikkati</a:t>
            </a:r>
            <a:r>
              <a:rPr lang="en-US" dirty="0" smtClean="0"/>
              <a:t> </a:t>
            </a:r>
            <a:r>
              <a:rPr lang="en-US" dirty="0" err="1" smtClean="0"/>
              <a:t>gösterdiklerini</a:t>
            </a:r>
            <a:r>
              <a:rPr lang="en-US" dirty="0" smtClean="0"/>
              <a:t> </a:t>
            </a:r>
            <a:r>
              <a:rPr lang="en-US" dirty="0" err="1" smtClean="0"/>
              <a:t>düşündürecek</a:t>
            </a:r>
            <a:r>
              <a:rPr lang="en-US" dirty="0" smtClean="0"/>
              <a:t> </a:t>
            </a:r>
            <a:r>
              <a:rPr lang="en-US" dirty="0" err="1" smtClean="0"/>
              <a:t>herhangi</a:t>
            </a:r>
            <a:r>
              <a:rPr lang="en-US" dirty="0" smtClean="0"/>
              <a:t> </a:t>
            </a:r>
            <a:r>
              <a:rPr lang="en-US" dirty="0" err="1" smtClean="0"/>
              <a:t>bir</a:t>
            </a:r>
            <a:r>
              <a:rPr lang="en-US" dirty="0" smtClean="0"/>
              <a:t> </a:t>
            </a:r>
            <a:r>
              <a:rPr lang="en-US" dirty="0" err="1" smtClean="0"/>
              <a:t>unsur</a:t>
            </a:r>
            <a:r>
              <a:rPr lang="en-US" dirty="0" smtClean="0"/>
              <a:t> </a:t>
            </a:r>
            <a:r>
              <a:rPr lang="en-US" dirty="0" err="1" smtClean="0"/>
              <a:t>bulunmadığı</a:t>
            </a:r>
            <a:endParaRPr lang="en-US" dirty="0" smtClean="0"/>
          </a:p>
          <a:p>
            <a:pPr algn="l"/>
            <a:endParaRPr lang="en-US" dirty="0" smtClean="0"/>
          </a:p>
        </p:txBody>
      </p:sp>
      <p:sp>
        <p:nvSpPr>
          <p:cNvPr id="9" name="Rectangle 8"/>
          <p:cNvSpPr/>
          <p:nvPr/>
        </p:nvSpPr>
        <p:spPr>
          <a:xfrm>
            <a:off x="4572000" y="2209801"/>
            <a:ext cx="4127033" cy="3970318"/>
          </a:xfrm>
          <a:prstGeom prst="rect">
            <a:avLst/>
          </a:prstGeom>
        </p:spPr>
        <p:txBody>
          <a:bodyPr wrap="square">
            <a:spAutoFit/>
          </a:bodyPr>
          <a:lstStyle/>
          <a:p>
            <a:pPr>
              <a:buClr>
                <a:schemeClr val="accent4"/>
              </a:buClr>
              <a:buFont typeface="Wingdings" charset="2"/>
              <a:buChar char="§"/>
            </a:pPr>
            <a:r>
              <a:rPr lang="tr-TR" dirty="0" smtClean="0"/>
              <a:t>05 Aralık 2006 tarihli, 74552/01 başvuru sayılı Oya Ataman - Türkiye kararı; </a:t>
            </a:r>
          </a:p>
          <a:p>
            <a:pPr>
              <a:buClr>
                <a:schemeClr val="accent4"/>
              </a:buClr>
              <a:buFont typeface="Wingdings" charset="2"/>
              <a:buChar char="§"/>
            </a:pPr>
            <a:r>
              <a:rPr lang="tr-TR" dirty="0" smtClean="0"/>
              <a:t>10 Nisan 2012 tarihli, 9829/07 başvuru sayılı Ali Güneş- Türkiye kararı,</a:t>
            </a:r>
          </a:p>
          <a:p>
            <a:pPr>
              <a:buClr>
                <a:schemeClr val="accent4"/>
              </a:buClr>
              <a:buFont typeface="Wingdings" charset="2"/>
              <a:buChar char="§"/>
            </a:pPr>
            <a:r>
              <a:rPr lang="tr-TR" dirty="0" smtClean="0"/>
              <a:t> 09 Temmuz 2013 tarihli, 201209/07 başvuru sayılı, Subaşı ve Çoban - Türkiye kararı</a:t>
            </a:r>
          </a:p>
          <a:p>
            <a:pPr>
              <a:buClr>
                <a:schemeClr val="accent4"/>
              </a:buClr>
              <a:buFont typeface="Wingdings" charset="2"/>
              <a:buChar char="§"/>
            </a:pPr>
            <a:r>
              <a:rPr lang="tr-TR" dirty="0" smtClean="0"/>
              <a:t>16 Temmuz 2013 tarihli, 44827/08 başvuru sayılı, Abdullah Yaşa ve Diğerleri-Türkiye kararı</a:t>
            </a:r>
          </a:p>
          <a:p>
            <a:pPr>
              <a:buClr>
                <a:schemeClr val="accent4"/>
              </a:buClr>
              <a:buFont typeface="Wingdings" charset="2"/>
              <a:buChar char="§"/>
            </a:pPr>
            <a:r>
              <a:rPr lang="tr-TR" dirty="0" smtClean="0"/>
              <a:t>23 Temmuz 2013 tarihli, 42606/05 başvuru sayılı, İzci-Türkiye kararı</a:t>
            </a:r>
            <a:r>
              <a:rPr lang="en-US" dirty="0" smtClean="0"/>
              <a:t> </a:t>
            </a:r>
          </a:p>
          <a:p>
            <a:pPr>
              <a:buClr>
                <a:schemeClr val="accent4"/>
              </a:buClr>
              <a:buFont typeface="Wingdings" charset="2"/>
              <a:buChar char="§"/>
            </a:pPr>
            <a:r>
              <a:rPr lang="en-US" dirty="0" smtClean="0"/>
              <a:t>22 </a:t>
            </a:r>
            <a:r>
              <a:rPr lang="en-US" dirty="0" err="1" smtClean="0"/>
              <a:t>Temmuz</a:t>
            </a:r>
            <a:r>
              <a:rPr lang="en-US" dirty="0" smtClean="0"/>
              <a:t> 2014 </a:t>
            </a:r>
            <a:r>
              <a:rPr lang="en-US" dirty="0" err="1" smtClean="0"/>
              <a:t>tarihli</a:t>
            </a:r>
            <a:r>
              <a:rPr lang="en-US" dirty="0" smtClean="0"/>
              <a:t>, 50275/08 </a:t>
            </a:r>
            <a:r>
              <a:rPr lang="en-US" dirty="0" err="1" smtClean="0"/>
              <a:t>sayılı</a:t>
            </a:r>
            <a:r>
              <a:rPr lang="en-US" dirty="0" smtClean="0"/>
              <a:t>, </a:t>
            </a:r>
            <a:r>
              <a:rPr lang="en-US" dirty="0" err="1" smtClean="0"/>
              <a:t>Ataykaya</a:t>
            </a:r>
            <a:r>
              <a:rPr lang="en-US" dirty="0" smtClean="0"/>
              <a:t>- </a:t>
            </a:r>
            <a:r>
              <a:rPr lang="en-US" dirty="0" err="1" smtClean="0"/>
              <a:t>Türkiye</a:t>
            </a:r>
            <a:r>
              <a:rPr lang="en-US" dirty="0" smtClean="0"/>
              <a:t> </a:t>
            </a:r>
            <a:r>
              <a:rPr lang="en-US" dirty="0" err="1" smtClean="0"/>
              <a:t>kararı</a:t>
            </a:r>
            <a:r>
              <a:rPr lang="en-US"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fusio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on">
      <a:majorFont>
        <a:latin typeface="Mistral"/>
        <a:ea typeface=""/>
        <a:cs typeface=""/>
        <a:font script="Jpan" typeface="ＭＳ Ｐ明朝"/>
      </a:majorFont>
      <a:minorFont>
        <a:latin typeface="Candara"/>
        <a:ea typeface=""/>
        <a:cs typeface=""/>
        <a:font script="Jpan" typeface="メイリオ"/>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Infusion.thmx</Template>
  <TotalTime>681</TotalTime>
  <Words>817</Words>
  <Application>Microsoft Office PowerPoint</Application>
  <PresentationFormat>Ekran Gösterisi (4:3)</PresentationFormat>
  <Paragraphs>105</Paragraphs>
  <Slides>16</Slides>
  <Notes>1</Notes>
  <HiddenSlides>0</HiddenSlides>
  <MMClips>0</MMClips>
  <ScaleCrop>false</ScaleCrop>
  <HeadingPairs>
    <vt:vector size="6" baseType="variant">
      <vt:variant>
        <vt:lpstr>Tema</vt:lpstr>
      </vt:variant>
      <vt:variant>
        <vt:i4>1</vt:i4>
      </vt:variant>
      <vt:variant>
        <vt:lpstr>Bağlantılar</vt:lpstr>
      </vt:variant>
      <vt:variant>
        <vt:i4>1</vt:i4>
      </vt:variant>
      <vt:variant>
        <vt:lpstr>Slayt Başlıkları</vt:lpstr>
      </vt:variant>
      <vt:variant>
        <vt:i4>16</vt:i4>
      </vt:variant>
    </vt:vector>
  </HeadingPairs>
  <TitlesOfParts>
    <vt:vector size="18" baseType="lpstr">
      <vt:lpstr>Infusion</vt:lpstr>
      <vt:lpstr>senem:Downloads:tear%20gas%20kitap-281214.doc!OLE_LINK1</vt:lpstr>
      <vt:lpstr>Hukukun ‘gaz’ Noktası</vt:lpstr>
      <vt:lpstr>Kimyasallardan üretilmiş ajanlar YASAK mıdır?</vt:lpstr>
      <vt:lpstr>PowerPoint Sunusu</vt:lpstr>
      <vt:lpstr>PowerPoint Sunusu</vt:lpstr>
      <vt:lpstr>¨Göz yaşartıcı kimyasal kullanımı Sözleşmeye uygundur¨ ??? </vt:lpstr>
      <vt:lpstr>“çok fazla yaralanma ve gereksiz acılara yol açan” silah, mermi, savaş malzemesi ve yöntemlerinin kullanımı yasaktır </vt:lpstr>
      <vt:lpstr>ECHA AVRUPA KİMYASALLAR AJANSI</vt:lpstr>
      <vt:lpstr>PowerPoint Sunusu</vt:lpstr>
      <vt:lpstr> YAŞAM HAKKI 2. madde</vt:lpstr>
      <vt:lpstr>İŞKENCE YASAĞI 3.madde</vt:lpstr>
      <vt:lpstr>Biber gazı kullanılmasının  işkence yasağı ihlali oluşturabileceği ilke olarak  kabul edilir</vt:lpstr>
      <vt:lpstr>PowerPoint Sunusu</vt:lpstr>
      <vt:lpstr>‘Şemsiye Devrimi’</vt:lpstr>
      <vt:lpstr>- Açık ihale - Belli istekliler arasında ihale usulü</vt:lpstr>
      <vt:lpstr>YARGITAY ve GAZLAR</vt:lpstr>
      <vt:lpstr>«gerçek şu ki devletin elindeki şiddet araçlarıyla  halkın ele geçirebildikleri  -bira şişelerinden molotof kokteylleri ve silahlara kadar- arasındaki uçurum (modern zamanlarda) daima öylesine muazzam olmuştur ki, teknik gelişmeler pek de farklı bir durum yaratmamıştır»  h. arendt-şiddet üzerine </vt:lpstr>
    </vt:vector>
  </TitlesOfParts>
  <Company>Senem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Hukukun ‘gaz’ Noktası</dc:title>
  <dc:creator>senem doganoglu</dc:creator>
  <cp:lastModifiedBy>hp</cp:lastModifiedBy>
  <cp:revision>17</cp:revision>
  <dcterms:created xsi:type="dcterms:W3CDTF">2015-01-07T23:34:41Z</dcterms:created>
  <dcterms:modified xsi:type="dcterms:W3CDTF">2015-01-08T10:58:14Z</dcterms:modified>
</cp:coreProperties>
</file>