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3" r:id="rId6"/>
    <p:sldId id="265" r:id="rId7"/>
    <p:sldId id="264" r:id="rId8"/>
    <p:sldId id="266" r:id="rId9"/>
    <p:sldId id="268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-138" y="-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E7C6-FA0F-48B5-9C0D-B255B757BD2A}" type="datetimeFigureOut">
              <a:rPr lang="tr-TR" smtClean="0"/>
              <a:pPr/>
              <a:t>10.01.2015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82081-E4FC-4392-837C-F33706752D2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6512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E7C6-FA0F-48B5-9C0D-B255B757BD2A}" type="datetimeFigureOut">
              <a:rPr lang="tr-TR" smtClean="0"/>
              <a:pPr/>
              <a:t>10.01.2015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82081-E4FC-4392-837C-F33706752D2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079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E7C6-FA0F-48B5-9C0D-B255B757BD2A}" type="datetimeFigureOut">
              <a:rPr lang="tr-TR" smtClean="0"/>
              <a:pPr/>
              <a:t>10.01.2015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82081-E4FC-4392-837C-F33706752D2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69942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E7C6-FA0F-48B5-9C0D-B255B757BD2A}" type="datetimeFigureOut">
              <a:rPr lang="tr-TR" smtClean="0"/>
              <a:pPr/>
              <a:t>10.01.2015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82081-E4FC-4392-837C-F33706752D2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932535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E7C6-FA0F-48B5-9C0D-B255B757BD2A}" type="datetimeFigureOut">
              <a:rPr lang="tr-TR" smtClean="0"/>
              <a:pPr/>
              <a:t>10.01.2015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82081-E4FC-4392-837C-F33706752D2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5382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E7C6-FA0F-48B5-9C0D-B255B757BD2A}" type="datetimeFigureOut">
              <a:rPr lang="tr-TR" smtClean="0"/>
              <a:pPr/>
              <a:t>10.01.2015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82081-E4FC-4392-837C-F33706752D2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06113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E7C6-FA0F-48B5-9C0D-B255B757BD2A}" type="datetimeFigureOut">
              <a:rPr lang="tr-TR" smtClean="0"/>
              <a:pPr/>
              <a:t>10.01.2015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82081-E4FC-4392-837C-F33706752D2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59808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E7C6-FA0F-48B5-9C0D-B255B757BD2A}" type="datetimeFigureOut">
              <a:rPr lang="tr-TR" smtClean="0"/>
              <a:pPr/>
              <a:t>10.01.2015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82081-E4FC-4392-837C-F33706752D2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14547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E7C6-FA0F-48B5-9C0D-B255B757BD2A}" type="datetimeFigureOut">
              <a:rPr lang="tr-TR" smtClean="0"/>
              <a:pPr/>
              <a:t>10.01.2015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82081-E4FC-4392-837C-F33706752D2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4359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E7C6-FA0F-48B5-9C0D-B255B757BD2A}" type="datetimeFigureOut">
              <a:rPr lang="tr-TR" smtClean="0"/>
              <a:pPr/>
              <a:t>10.01.2015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82081-E4FC-4392-837C-F33706752D2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0654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E7C6-FA0F-48B5-9C0D-B255B757BD2A}" type="datetimeFigureOut">
              <a:rPr lang="tr-TR" smtClean="0"/>
              <a:pPr/>
              <a:t>10.01.2015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82081-E4FC-4392-837C-F33706752D2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9851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E7C6-FA0F-48B5-9C0D-B255B757BD2A}" type="datetimeFigureOut">
              <a:rPr lang="tr-TR" smtClean="0"/>
              <a:pPr/>
              <a:t>10.01.2015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82081-E4FC-4392-837C-F33706752D2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5459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E7C6-FA0F-48B5-9C0D-B255B757BD2A}" type="datetimeFigureOut">
              <a:rPr lang="tr-TR" smtClean="0"/>
              <a:pPr/>
              <a:t>10.01.2015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82081-E4FC-4392-837C-F33706752D2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0038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E7C6-FA0F-48B5-9C0D-B255B757BD2A}" type="datetimeFigureOut">
              <a:rPr lang="tr-TR" smtClean="0"/>
              <a:pPr/>
              <a:t>10.01.2015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82081-E4FC-4392-837C-F33706752D2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3445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E7C6-FA0F-48B5-9C0D-B255B757BD2A}" type="datetimeFigureOut">
              <a:rPr lang="tr-TR" smtClean="0"/>
              <a:pPr/>
              <a:t>10.01.2015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82081-E4FC-4392-837C-F33706752D2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5244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E7C6-FA0F-48B5-9C0D-B255B757BD2A}" type="datetimeFigureOut">
              <a:rPr lang="tr-TR" smtClean="0"/>
              <a:pPr/>
              <a:t>10.01.2015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82081-E4FC-4392-837C-F33706752D2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1409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E7C6-FA0F-48B5-9C0D-B255B757BD2A}" type="datetimeFigureOut">
              <a:rPr lang="tr-TR" smtClean="0"/>
              <a:pPr/>
              <a:t>10.01.2015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82081-E4FC-4392-837C-F33706752D2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5886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027E7C6-FA0F-48B5-9C0D-B255B757BD2A}" type="datetimeFigureOut">
              <a:rPr lang="tr-TR" smtClean="0"/>
              <a:pPr/>
              <a:t>10.01.2015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8582081-E4FC-4392-837C-F33706752D2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82001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4212" y="283465"/>
            <a:ext cx="8534400" cy="1088136"/>
          </a:xfrm>
        </p:spPr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Olgu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1545336"/>
            <a:ext cx="9602788" cy="4398264"/>
          </a:xfrm>
        </p:spPr>
        <p:txBody>
          <a:bodyPr/>
          <a:lstStyle/>
          <a:p>
            <a:pPr algn="just"/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64y, kadın, </a:t>
            </a:r>
            <a:r>
              <a:rPr lang="tr-TR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evhanımı</a:t>
            </a:r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Batman ilinden başvurmaktaydı.</a:t>
            </a:r>
          </a:p>
          <a:p>
            <a:pPr algn="just"/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yıldır orta </a:t>
            </a:r>
            <a:r>
              <a:rPr lang="tr-TR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persitan</a:t>
            </a:r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astım ve </a:t>
            </a:r>
            <a:r>
              <a:rPr lang="tr-TR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rinosinüzit</a:t>
            </a:r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tanısı olan hasta astımı yıllar içinde kontrole girerek tedricen azalmıştı.</a:t>
            </a:r>
          </a:p>
          <a:p>
            <a:pPr algn="just"/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yıldır hasta ihtiyacının kalmadığını düşünerek astım ilaçlarını kesmişti.</a:t>
            </a:r>
          </a:p>
          <a:p>
            <a:pPr algn="just"/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Özgeçmişte hipertansiyonu vardı ve </a:t>
            </a:r>
            <a:r>
              <a:rPr lang="tr-TR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antihipertansif</a:t>
            </a:r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tedavi almaktaydı.</a:t>
            </a:r>
          </a:p>
          <a:p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302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685800"/>
            <a:ext cx="9968548" cy="4014216"/>
          </a:xfrm>
        </p:spPr>
        <p:txBody>
          <a:bodyPr>
            <a:noAutofit/>
          </a:bodyPr>
          <a:lstStyle/>
          <a:p>
            <a:pPr algn="just"/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Hasta beş yıl aradan sonra tekrar astım ile ilgili şikayetlerinin gündeme gelmesi nedeniyle kliniğimize </a:t>
            </a:r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başvurmuştu. </a:t>
            </a:r>
          </a:p>
          <a:p>
            <a:pPr algn="just"/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 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aydır öksürük, hırıltı ve nefes darlığı nüksetmişti, geceleri de öksürükten uyuyamıyordu</a:t>
            </a:r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Hastanın astımını </a:t>
            </a:r>
            <a:r>
              <a:rPr lang="tr-TR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agreve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edecek tüm risk faktörleri gözden geçirildi; </a:t>
            </a:r>
            <a:r>
              <a:rPr lang="tr-TR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infeksiyon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reflü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stres, ilaç yan etkisi, kalp yetmezliği, evde hayvan besleme, hobi, evin ısınması vs. gibi konular ayrıntılı sorgulandı. </a:t>
            </a:r>
            <a:endParaRPr lang="tr-TR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Astımı </a:t>
            </a:r>
            <a:r>
              <a:rPr lang="tr-TR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agreve</a:t>
            </a:r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edecek risk faktörü belirlenemedi.</a:t>
            </a:r>
            <a:endParaRPr lang="tr-TR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803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685800"/>
            <a:ext cx="10416604" cy="5504688"/>
          </a:xfrm>
        </p:spPr>
        <p:txBody>
          <a:bodyPr>
            <a:normAutofit fontScale="92500"/>
          </a:bodyPr>
          <a:lstStyle/>
          <a:p>
            <a:r>
              <a:rPr lang="tr-TR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Hastaya son 4 ay içinde hayatında herhangi bir değişiklik oldu mu diye soruldu?</a:t>
            </a:r>
          </a:p>
          <a:p>
            <a:r>
              <a:rPr lang="tr-TR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Yaklaşık </a:t>
            </a:r>
            <a:r>
              <a:rPr lang="tr-TR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ay önce şehir merkezinde, ikinci katta meydan </a:t>
            </a:r>
            <a:r>
              <a:rPr lang="tr-TR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manzaralı yeni bir eve taşınmıştı. </a:t>
            </a:r>
          </a:p>
          <a:p>
            <a:r>
              <a:rPr lang="tr-TR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Peki ama astımı </a:t>
            </a:r>
            <a:r>
              <a:rPr lang="tr-TR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niye yeniden alevlenmişti?</a:t>
            </a:r>
          </a:p>
          <a:p>
            <a:r>
              <a:rPr lang="tr-TR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Nedeni </a:t>
            </a:r>
            <a:r>
              <a:rPr lang="tr-TR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 gün meydanda olan gösterilerde kullanılan biber </a:t>
            </a:r>
            <a:r>
              <a:rPr lang="tr-TR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gazı idi. </a:t>
            </a:r>
          </a:p>
          <a:p>
            <a:r>
              <a:rPr lang="tr-TR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 </a:t>
            </a:r>
            <a:r>
              <a:rPr lang="tr-TR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artık sürekli biber gazı </a:t>
            </a:r>
            <a:r>
              <a:rPr lang="tr-TR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kokuyordu. Eve misafir olarak gelenler bile durumdan rahatsız idi.</a:t>
            </a:r>
          </a:p>
          <a:p>
            <a:r>
              <a:rPr lang="tr-TR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Hastaya </a:t>
            </a:r>
            <a:r>
              <a:rPr lang="tr-TR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tekrar düzenli astım ve </a:t>
            </a:r>
            <a:r>
              <a:rPr lang="tr-TR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rinosinüzit</a:t>
            </a:r>
            <a:r>
              <a:rPr lang="tr-TR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tedavisi başlandı</a:t>
            </a:r>
            <a:r>
              <a:rPr lang="tr-TR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Evlerini değiştirmeleri önerildi.</a:t>
            </a:r>
          </a:p>
          <a:p>
            <a:endParaRPr lang="tr-T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25262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4212" y="109727"/>
            <a:ext cx="8534400" cy="1307593"/>
          </a:xfrm>
        </p:spPr>
        <p:txBody>
          <a:bodyPr>
            <a:normAutofit/>
          </a:bodyPr>
          <a:lstStyle/>
          <a:p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Olgu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tr-T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1298448"/>
            <a:ext cx="10626916" cy="4471416"/>
          </a:xfrm>
        </p:spPr>
        <p:txBody>
          <a:bodyPr>
            <a:normAutofit/>
          </a:bodyPr>
          <a:lstStyle/>
          <a:p>
            <a:pPr algn="just"/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52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y, erkek, esnaf,  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Van’dan başvurmakta idi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Van merkezde kırtasiye dükkanı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işletmekteydi. </a:t>
            </a:r>
          </a:p>
          <a:p>
            <a:pPr algn="just"/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 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yıldır hafif </a:t>
            </a:r>
            <a:r>
              <a:rPr lang="tr-TR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persistan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astım ve </a:t>
            </a:r>
            <a:r>
              <a:rPr lang="tr-TR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persistan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rinosinüzit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tanısıyla takip ediliyordu. </a:t>
            </a:r>
            <a:endParaRPr lang="tr-TR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nhale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steroid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montelukast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tedavisi almakta idi.</a:t>
            </a:r>
          </a:p>
          <a:p>
            <a:pPr algn="just"/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Bize başvurmadan 50 gün önce nazal </a:t>
            </a:r>
            <a:r>
              <a:rPr lang="tr-TR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polipektomi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septoplasti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ameliyatı olmuştu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Ameliyattan fayda görmüş ve yakınması yoktu.</a:t>
            </a:r>
          </a:p>
          <a:p>
            <a:pPr marL="0" indent="0">
              <a:buNone/>
            </a:pPr>
            <a:r>
              <a:rPr lang="tr-TR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067473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685800"/>
            <a:ext cx="10160572" cy="5084064"/>
          </a:xfrm>
        </p:spPr>
        <p:txBody>
          <a:bodyPr>
            <a:normAutofit/>
          </a:bodyPr>
          <a:lstStyle/>
          <a:p>
            <a:pPr algn="just"/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Dükkanı 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merkezinde olduğundan son yıllarda  biber gazından çok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etkilendiğini ifade etti.</a:t>
            </a:r>
          </a:p>
          <a:p>
            <a:pPr algn="just"/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1,5 yıldır sesi çatallı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çıkıyor; 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konuşurken ve şarkı söylerken de  detone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oluyordu. </a:t>
            </a:r>
          </a:p>
          <a:p>
            <a:pPr algn="just"/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Biber 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gazı ile temas sonrası ses kısıklığı 2-3 hafta devam etmekte ve oral </a:t>
            </a:r>
            <a:r>
              <a:rPr lang="tr-TR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steroid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kullanmadan düzelmemekteydi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Müzik ile ilgilenen ve Türk Sanat Müziği Derneği’nde solist olan hasta artık sesi detone olup, çatallı  çıktığı için bu durumdan çok rahatsız idi.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53326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4212" y="125644"/>
            <a:ext cx="8534400" cy="1507067"/>
          </a:xfrm>
        </p:spPr>
        <p:txBody>
          <a:bodyPr>
            <a:normAutofit/>
          </a:bodyPr>
          <a:lstStyle/>
          <a:p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Olgu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685800"/>
            <a:ext cx="10553764" cy="5358384"/>
          </a:xfrm>
        </p:spPr>
        <p:txBody>
          <a:bodyPr>
            <a:normAutofit/>
          </a:bodyPr>
          <a:lstStyle/>
          <a:p>
            <a:pPr algn="just"/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62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y, kadın, </a:t>
            </a:r>
            <a:r>
              <a:rPr lang="tr-TR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evhanımı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Ankara’dan 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başvurdu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Samter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Sendromu tanısıyla 2006 yılından beri kliniğimizde takip edilmekteydi. </a:t>
            </a:r>
            <a:endParaRPr lang="tr-TR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 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yıldır astım tanısı vardı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Kasım 2008’de astım şikayetlerinde kötüleşme olması nedeniyle başvurdu. Astımın kötüleşme sebebi araştırılırken bu dönemlerde evde biber kuruttuğu öğrenildi fakat atak sebebi olarak düşünülmedi.</a:t>
            </a:r>
          </a:p>
          <a:p>
            <a:pPr algn="just"/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Hastaya kısa kür oral </a:t>
            </a:r>
            <a:r>
              <a:rPr lang="tr-TR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steroid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tedavisi verildi,  </a:t>
            </a:r>
            <a:r>
              <a:rPr lang="tr-TR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inhale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steroid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dozu arttırıldı, </a:t>
            </a:r>
            <a:r>
              <a:rPr lang="tr-TR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montelukast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eklendi.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38321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685800"/>
            <a:ext cx="9822244" cy="5010912"/>
          </a:xfrm>
        </p:spPr>
        <p:txBody>
          <a:bodyPr>
            <a:normAutofit/>
          </a:bodyPr>
          <a:lstStyle/>
          <a:p>
            <a:pPr algn="just"/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Aynı şekilde 2009 yılının eylül ayında astımının alevlenmesi nedeniyle oral </a:t>
            </a:r>
            <a:r>
              <a:rPr lang="tr-TR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steroid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kullanması gerekti. </a:t>
            </a:r>
          </a:p>
          <a:p>
            <a:pPr algn="just"/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2013 ekimde yine nefes darlığı ve hırıltı şikayetinde artış oldu. </a:t>
            </a:r>
            <a:r>
              <a:rPr lang="tr-TR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İnhaler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steroid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dozu arttırıldı ve kısa kür oral </a:t>
            </a:r>
            <a:r>
              <a:rPr lang="tr-TR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steroid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tedavisi eklendi.</a:t>
            </a:r>
          </a:p>
          <a:p>
            <a:pPr algn="just"/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Eylül  2014’te  yine astımının kötüleşmesi nedeniyle geldi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Hasta artık astımının kötüleşme sebebini kendisi bulmuş ve evde biber kurutup öğütürken yakınmalarının arttığını anlamıştı. </a:t>
            </a:r>
            <a:endParaRPr lang="tr-TR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653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685800"/>
            <a:ext cx="10279444" cy="5065776"/>
          </a:xfrm>
        </p:spPr>
        <p:txBody>
          <a:bodyPr/>
          <a:lstStyle/>
          <a:p>
            <a:pPr algn="just"/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Kısa kür oral </a:t>
            </a:r>
            <a:r>
              <a:rPr lang="tr-TR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steroid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tedavisi ile tam düzelme olmadığı için uzun süre oral </a:t>
            </a:r>
            <a:r>
              <a:rPr lang="tr-TR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steroid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kulllanması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gerekti. </a:t>
            </a:r>
          </a:p>
          <a:p>
            <a:pPr algn="just"/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Hastayı geriye dönük değerlendirdiğimizde her sene sonbaharda bu nedenle astım alevlenmesi yaşadığı anlaşıldı.</a:t>
            </a:r>
          </a:p>
          <a:p>
            <a:pPr algn="just"/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Öyküsünde her sene sonbaharda evde ‘Arnavut Biberi’ kurutup sonrasında öğütürken astımının kötüleştiği ve bu dönemlerde kısa kür oral </a:t>
            </a:r>
            <a:r>
              <a:rPr lang="tr-TR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steroid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kullanma ihtiyacı olduğu anlaşıldı.</a:t>
            </a:r>
          </a:p>
          <a:p>
            <a:pPr algn="just"/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Önlem olarak evde biber kurutulup öğütülmemesi önerildi.</a:t>
            </a:r>
            <a:endParaRPr lang="tr-T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6570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TEŞEKKÜRLER…….</a:t>
            </a:r>
            <a:endParaRPr lang="tr-TR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5744013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53</TotalTime>
  <Words>539</Words>
  <Application>Microsoft Office PowerPoint</Application>
  <PresentationFormat>Özel</PresentationFormat>
  <Paragraphs>47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Dilim</vt:lpstr>
      <vt:lpstr>Olgu 2</vt:lpstr>
      <vt:lpstr>PowerPoint Sunusu</vt:lpstr>
      <vt:lpstr>PowerPoint Sunusu</vt:lpstr>
      <vt:lpstr>Olgu 3</vt:lpstr>
      <vt:lpstr>PowerPoint Sunusu</vt:lpstr>
      <vt:lpstr>Olgu 4 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BİBER –BİBER GAZI VE TOPLUMDAKİ ETKİLERİ</dc:title>
  <dc:creator>esra karabiber</dc:creator>
  <cp:lastModifiedBy>ito</cp:lastModifiedBy>
  <cp:revision>10</cp:revision>
  <dcterms:created xsi:type="dcterms:W3CDTF">2015-01-08T19:53:29Z</dcterms:created>
  <dcterms:modified xsi:type="dcterms:W3CDTF">2015-01-10T13:12:18Z</dcterms:modified>
</cp:coreProperties>
</file>