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0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7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10.01.2015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10.01.2015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10.01.2015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10.01.2015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10.01.2015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10.01.2015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10.01.2015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Biber Gazı </a:t>
            </a:r>
            <a:r>
              <a:rPr lang="tr-TR" b="1" dirty="0" err="1" smtClean="0"/>
              <a:t>Maruziyeti</a:t>
            </a:r>
            <a:r>
              <a:rPr lang="tr-TR" b="1" dirty="0" smtClean="0"/>
              <a:t> Sonrası Gelişen, Hayatı Tehdit Edici Hapşırık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714348" y="3886200"/>
            <a:ext cx="7058052" cy="1752600"/>
          </a:xfrm>
        </p:spPr>
        <p:txBody>
          <a:bodyPr>
            <a:normAutofit fontScale="92500"/>
          </a:bodyPr>
          <a:lstStyle/>
          <a:p>
            <a:r>
              <a:rPr lang="en-US" sz="2600" dirty="0" smtClean="0"/>
              <a:t>E. </a:t>
            </a:r>
            <a:r>
              <a:rPr lang="en-US" sz="2600" dirty="0" err="1" smtClean="0"/>
              <a:t>Özdemir</a:t>
            </a:r>
            <a:r>
              <a:rPr lang="en-US" sz="2600" dirty="0" smtClean="0"/>
              <a:t>, </a:t>
            </a:r>
            <a:r>
              <a:rPr lang="tr-TR" sz="2600" dirty="0" smtClean="0"/>
              <a:t>E. </a:t>
            </a:r>
            <a:r>
              <a:rPr lang="en-US" sz="2600" dirty="0" smtClean="0"/>
              <a:t>Ka</a:t>
            </a:r>
            <a:r>
              <a:rPr lang="tr-TR" sz="2600" dirty="0" err="1" smtClean="0"/>
              <a:t>rabiber</a:t>
            </a:r>
            <a:r>
              <a:rPr lang="tr-TR" sz="2600" dirty="0" smtClean="0"/>
              <a:t>, G. </a:t>
            </a:r>
            <a:r>
              <a:rPr lang="tr-TR" sz="2600" dirty="0" err="1" smtClean="0"/>
              <a:t>Karakaya</a:t>
            </a:r>
            <a:r>
              <a:rPr lang="tr-TR" sz="2600" dirty="0" smtClean="0"/>
              <a:t>, A. F. Kalyoncu </a:t>
            </a:r>
          </a:p>
          <a:p>
            <a:r>
              <a:rPr lang="tr-TR" sz="2200" dirty="0" smtClean="0"/>
              <a:t>Hacettepe Üniversitesi  Tıp Fakültesi Hastanesi       Göğüs Hastalıkları ABD</a:t>
            </a:r>
          </a:p>
          <a:p>
            <a:r>
              <a:rPr lang="tr-TR" sz="2200" dirty="0" smtClean="0"/>
              <a:t> Erişkin </a:t>
            </a:r>
            <a:r>
              <a:rPr lang="tr-TR" sz="2200" dirty="0" err="1" smtClean="0"/>
              <a:t>Allerji</a:t>
            </a:r>
            <a:r>
              <a:rPr lang="tr-TR" sz="2200" dirty="0" smtClean="0"/>
              <a:t> ve İmmünoloji BD, Ankara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Olgu sunumu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Hapşırıkları kontrol altına alınan hastanın tedavisi </a:t>
            </a:r>
            <a:r>
              <a:rPr lang="tr-TR" dirty="0" err="1" smtClean="0"/>
              <a:t>steroidli</a:t>
            </a:r>
            <a:r>
              <a:rPr lang="tr-TR" dirty="0" smtClean="0"/>
              <a:t> nazal sprey, </a:t>
            </a:r>
            <a:r>
              <a:rPr lang="tr-TR" dirty="0" err="1" smtClean="0"/>
              <a:t>antihistaminik</a:t>
            </a:r>
            <a:r>
              <a:rPr lang="tr-TR" dirty="0" smtClean="0"/>
              <a:t> tablet ve </a:t>
            </a:r>
            <a:r>
              <a:rPr lang="tr-TR" dirty="0" err="1" smtClean="0"/>
              <a:t>lökotrien</a:t>
            </a:r>
            <a:r>
              <a:rPr lang="tr-TR" dirty="0" smtClean="0"/>
              <a:t> reseptör antagonisti ile düzenlenerek polikliniğimizde takibine devam edilmektedir.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buNone/>
            </a:pPr>
            <a:endParaRPr lang="tr-TR" dirty="0" smtClean="0"/>
          </a:p>
          <a:p>
            <a:pPr lvl="2">
              <a:buNone/>
            </a:pPr>
            <a:endParaRPr lang="tr-TR" dirty="0" smtClean="0"/>
          </a:p>
          <a:p>
            <a:pPr lvl="2">
              <a:buNone/>
            </a:pPr>
            <a:endParaRPr lang="tr-TR" dirty="0" smtClean="0"/>
          </a:p>
          <a:p>
            <a:pPr lvl="2">
              <a:buNone/>
            </a:pPr>
            <a:endParaRPr lang="tr-TR" dirty="0" smtClean="0"/>
          </a:p>
          <a:p>
            <a:pPr lvl="2">
              <a:buNone/>
            </a:pPr>
            <a:endParaRPr lang="tr-TR" dirty="0" smtClean="0"/>
          </a:p>
          <a:p>
            <a:pPr lvl="2">
              <a:buNone/>
            </a:pPr>
            <a:endParaRPr lang="tr-TR" dirty="0" smtClean="0"/>
          </a:p>
          <a:p>
            <a:pPr lvl="2">
              <a:buNone/>
            </a:pPr>
            <a:endParaRPr lang="tr-TR" dirty="0" smtClean="0"/>
          </a:p>
          <a:p>
            <a:pPr lvl="2">
              <a:buNone/>
            </a:pPr>
            <a:r>
              <a:rPr lang="tr-TR" dirty="0" smtClean="0"/>
              <a:t>				Teşekkür ederim…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Olgu sunumu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22 yaşında, bayan,öğrenci</a:t>
            </a:r>
          </a:p>
          <a:p>
            <a:r>
              <a:rPr lang="tr-TR" dirty="0" smtClean="0"/>
              <a:t>Şikayet: sık hapşırık</a:t>
            </a:r>
          </a:p>
          <a:p>
            <a:r>
              <a:rPr lang="tr-TR" dirty="0" smtClean="0"/>
              <a:t>Mart 2014 tarihinde, bir sınıf arkadaşının şaka amacıyla sınıfta sıktığı biber gazı spreyini soluması neticesi hapşırmaya başlamıştır. </a:t>
            </a:r>
          </a:p>
          <a:p>
            <a:r>
              <a:rPr lang="tr-TR" dirty="0" smtClean="0"/>
              <a:t>Bu olaydan bir buçuk ay sonra kliniğimize başvurduğunda, bu süreyi her gün sürekli hapşırarak geçirdiği öğrenildi. </a:t>
            </a:r>
          </a:p>
          <a:p>
            <a:r>
              <a:rPr lang="tr-TR" dirty="0" smtClean="0"/>
              <a:t>Hapşırma atakları yoğunlaştığında kusuyor, fenalaşıyor, </a:t>
            </a:r>
            <a:r>
              <a:rPr lang="tr-TR" dirty="0" err="1" smtClean="0"/>
              <a:t>enkontinans</a:t>
            </a:r>
            <a:r>
              <a:rPr lang="tr-TR" dirty="0" smtClean="0"/>
              <a:t> olabiliyormuş.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Olgu sunumu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Defalarca Nevşehir ve Ankara’da acil servislere başvurmuş, iki kez KBB muayenesi olmuştu. </a:t>
            </a:r>
          </a:p>
          <a:p>
            <a:r>
              <a:rPr lang="tr-TR" dirty="0" smtClean="0"/>
              <a:t>Nevşehir’de devlet hastanesi aciline birkaç başvurusu esnasında, bunlardan birinde hapşırık atağı ile kalbinin durduğu ve </a:t>
            </a:r>
            <a:r>
              <a:rPr lang="tr-TR" dirty="0" err="1" smtClean="0"/>
              <a:t>resusitasyonla</a:t>
            </a:r>
            <a:r>
              <a:rPr lang="tr-TR" dirty="0" smtClean="0"/>
              <a:t> geri döndürüldüğünü ifade etti.</a:t>
            </a:r>
          </a:p>
          <a:p>
            <a:r>
              <a:rPr lang="tr-TR" dirty="0" smtClean="0"/>
              <a:t> Kendisinin bu başvuruları esnasında tam kan sayımı, biyokimya, PA akciğer </a:t>
            </a:r>
            <a:r>
              <a:rPr lang="tr-TR" dirty="0" err="1" smtClean="0"/>
              <a:t>grafisi</a:t>
            </a:r>
            <a:r>
              <a:rPr lang="tr-TR" dirty="0" smtClean="0"/>
              <a:t>, idrar tetkiki gibi rutin tetkikleri normal bulunmuştu.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Olgu sunumu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16.4.2014‘</a:t>
            </a:r>
            <a:r>
              <a:rPr lang="tr-TR" dirty="0" err="1" smtClean="0"/>
              <a:t>te</a:t>
            </a:r>
            <a:r>
              <a:rPr lang="tr-TR" dirty="0" smtClean="0"/>
              <a:t> Hacettepe Hastanesi Erişkin Acil Servisine yine aynı nedenle başvuran hasta, </a:t>
            </a:r>
            <a:r>
              <a:rPr lang="tr-TR" dirty="0" err="1" smtClean="0"/>
              <a:t>allerji</a:t>
            </a:r>
            <a:r>
              <a:rPr lang="tr-TR" dirty="0" smtClean="0"/>
              <a:t> ve immünoloji polikliniğine yönlendirilmişti.</a:t>
            </a:r>
          </a:p>
          <a:p>
            <a:r>
              <a:rPr lang="tr-TR" dirty="0" smtClean="0"/>
              <a:t>Son iki yıldır </a:t>
            </a:r>
            <a:r>
              <a:rPr lang="de-DE" dirty="0" err="1" smtClean="0"/>
              <a:t>şeftali</a:t>
            </a:r>
            <a:r>
              <a:rPr lang="de-DE" dirty="0" smtClean="0"/>
              <a:t> </a:t>
            </a:r>
            <a:r>
              <a:rPr lang="de-DE" dirty="0" err="1" smtClean="0"/>
              <a:t>ve</a:t>
            </a:r>
            <a:r>
              <a:rPr lang="de-DE" dirty="0" smtClean="0"/>
              <a:t> </a:t>
            </a:r>
            <a:r>
              <a:rPr lang="de-DE" dirty="0" err="1" smtClean="0"/>
              <a:t>kayısı</a:t>
            </a:r>
            <a:r>
              <a:rPr lang="de-DE" dirty="0" smtClean="0"/>
              <a:t> </a:t>
            </a:r>
            <a:r>
              <a:rPr lang="de-DE" dirty="0" err="1" smtClean="0"/>
              <a:t>yemekle</a:t>
            </a:r>
            <a:r>
              <a:rPr lang="de-DE" dirty="0" smtClean="0"/>
              <a:t> oral </a:t>
            </a:r>
            <a:r>
              <a:rPr lang="de-DE" dirty="0" err="1" smtClean="0"/>
              <a:t>allerji</a:t>
            </a:r>
            <a:r>
              <a:rPr lang="de-DE" dirty="0" smtClean="0"/>
              <a:t> </a:t>
            </a:r>
            <a:r>
              <a:rPr lang="de-DE" dirty="0" err="1" smtClean="0"/>
              <a:t>geliştiği</a:t>
            </a:r>
            <a:r>
              <a:rPr lang="de-DE" dirty="0" smtClean="0"/>
              <a:t>, </a:t>
            </a:r>
            <a:r>
              <a:rPr lang="de-DE" dirty="0" err="1" smtClean="0"/>
              <a:t>metal</a:t>
            </a:r>
            <a:r>
              <a:rPr lang="de-DE" dirty="0" smtClean="0"/>
              <a:t> </a:t>
            </a:r>
            <a:r>
              <a:rPr lang="de-DE" dirty="0" err="1" smtClean="0"/>
              <a:t>allerjik</a:t>
            </a:r>
            <a:r>
              <a:rPr lang="de-DE" dirty="0" smtClean="0"/>
              <a:t> </a:t>
            </a:r>
            <a:r>
              <a:rPr lang="de-DE" dirty="0" err="1" smtClean="0"/>
              <a:t>olduğu</a:t>
            </a:r>
            <a:r>
              <a:rPr lang="de-DE" dirty="0" smtClean="0"/>
              <a:t> </a:t>
            </a:r>
            <a:r>
              <a:rPr lang="de-DE" dirty="0" err="1" smtClean="0"/>
              <a:t>öğrenildi</a:t>
            </a:r>
            <a:r>
              <a:rPr lang="de-DE" dirty="0" smtClean="0"/>
              <a:t>. </a:t>
            </a:r>
            <a:endParaRPr lang="tr-TR" dirty="0" smtClean="0"/>
          </a:p>
          <a:p>
            <a:r>
              <a:rPr lang="tr-TR" dirty="0" smtClean="0"/>
              <a:t>Hastanın farklı dış merkezlerde birkaç kez yapılan tam kan sayımı ve biyokimya tetkikleri normaldi. </a:t>
            </a:r>
          </a:p>
          <a:p>
            <a:r>
              <a:rPr lang="tr-TR" dirty="0" smtClean="0"/>
              <a:t>Kliniğimizde yapılan d</a:t>
            </a:r>
            <a:r>
              <a:rPr lang="de-DE" dirty="0" err="1" smtClean="0"/>
              <a:t>eri</a:t>
            </a:r>
            <a:r>
              <a:rPr lang="de-DE" dirty="0" smtClean="0"/>
              <a:t> prick </a:t>
            </a:r>
            <a:r>
              <a:rPr lang="de-DE" dirty="0" err="1" smtClean="0"/>
              <a:t>testinde</a:t>
            </a:r>
            <a:r>
              <a:rPr lang="de-DE" dirty="0" smtClean="0"/>
              <a:t> </a:t>
            </a:r>
            <a:r>
              <a:rPr lang="de-DE" dirty="0" err="1" smtClean="0"/>
              <a:t>sadece</a:t>
            </a:r>
            <a:r>
              <a:rPr lang="de-DE" dirty="0" smtClean="0"/>
              <a:t> </a:t>
            </a:r>
            <a:r>
              <a:rPr lang="de-DE" dirty="0" err="1" smtClean="0"/>
              <a:t>ev</a:t>
            </a:r>
            <a:r>
              <a:rPr lang="de-DE" dirty="0" smtClean="0"/>
              <a:t> </a:t>
            </a:r>
            <a:r>
              <a:rPr lang="de-DE" dirty="0" err="1" smtClean="0"/>
              <a:t>tozu</a:t>
            </a:r>
            <a:r>
              <a:rPr lang="de-DE" dirty="0" smtClean="0"/>
              <a:t> </a:t>
            </a:r>
            <a:r>
              <a:rPr lang="de-DE" dirty="0" err="1" smtClean="0"/>
              <a:t>akarı</a:t>
            </a:r>
            <a:r>
              <a:rPr lang="de-DE" dirty="0" smtClean="0"/>
              <a:t> </a:t>
            </a:r>
            <a:r>
              <a:rPr lang="de-DE" dirty="0" err="1" smtClean="0"/>
              <a:t>duyarlılığı</a:t>
            </a:r>
            <a:r>
              <a:rPr lang="de-DE" dirty="0" smtClean="0"/>
              <a:t> </a:t>
            </a:r>
            <a:r>
              <a:rPr lang="de-DE" dirty="0" err="1" smtClean="0"/>
              <a:t>saptan</a:t>
            </a:r>
            <a:r>
              <a:rPr lang="tr-TR" dirty="0" err="1" smtClean="0"/>
              <a:t>dı</a:t>
            </a:r>
            <a:r>
              <a:rPr lang="tr-TR" dirty="0" smtClean="0"/>
              <a:t>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Olgu sunumu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/>
          <a:lstStyle/>
          <a:p>
            <a:r>
              <a:rPr lang="tr-TR" dirty="0" smtClean="0"/>
              <a:t>Hastada ‘</a:t>
            </a:r>
            <a:r>
              <a:rPr lang="tr-TR" b="1" dirty="0" smtClean="0"/>
              <a:t>’</a:t>
            </a:r>
            <a:r>
              <a:rPr lang="tr-TR" b="1" dirty="0" err="1" smtClean="0"/>
              <a:t>allerjik</a:t>
            </a:r>
            <a:r>
              <a:rPr lang="tr-TR" b="1" dirty="0" smtClean="0"/>
              <a:t> </a:t>
            </a:r>
            <a:r>
              <a:rPr lang="tr-TR" b="1" dirty="0" err="1" smtClean="0"/>
              <a:t>rinit</a:t>
            </a:r>
            <a:r>
              <a:rPr lang="tr-TR" dirty="0" smtClean="0"/>
              <a:t> ve </a:t>
            </a:r>
            <a:r>
              <a:rPr lang="de-DE" dirty="0" err="1" smtClean="0"/>
              <a:t>son</a:t>
            </a:r>
            <a:r>
              <a:rPr lang="de-DE" dirty="0" smtClean="0"/>
              <a:t> 2 </a:t>
            </a:r>
            <a:r>
              <a:rPr lang="de-DE" dirty="0" err="1" smtClean="0"/>
              <a:t>yıldır</a:t>
            </a:r>
            <a:r>
              <a:rPr lang="de-DE" dirty="0" smtClean="0"/>
              <a:t> </a:t>
            </a:r>
            <a:r>
              <a:rPr lang="de-DE" dirty="0" err="1" smtClean="0"/>
              <a:t>şeftali</a:t>
            </a:r>
            <a:r>
              <a:rPr lang="de-DE" dirty="0" smtClean="0"/>
              <a:t> </a:t>
            </a:r>
            <a:r>
              <a:rPr lang="de-DE" dirty="0" err="1" smtClean="0"/>
              <a:t>ve</a:t>
            </a:r>
            <a:r>
              <a:rPr lang="de-DE" dirty="0" smtClean="0"/>
              <a:t> </a:t>
            </a:r>
            <a:r>
              <a:rPr lang="de-DE" dirty="0" err="1" smtClean="0"/>
              <a:t>kayısı</a:t>
            </a:r>
            <a:r>
              <a:rPr lang="de-DE" dirty="0" smtClean="0"/>
              <a:t> </a:t>
            </a:r>
            <a:r>
              <a:rPr lang="de-DE" dirty="0" err="1" smtClean="0"/>
              <a:t>yemekle</a:t>
            </a:r>
            <a:r>
              <a:rPr lang="de-DE" dirty="0" smtClean="0"/>
              <a:t> oral </a:t>
            </a:r>
            <a:r>
              <a:rPr lang="de-DE" dirty="0" err="1" smtClean="0"/>
              <a:t>allerji</a:t>
            </a:r>
            <a:r>
              <a:rPr lang="de-DE" dirty="0" smtClean="0"/>
              <a:t> </a:t>
            </a:r>
            <a:r>
              <a:rPr lang="de-DE" dirty="0" err="1" smtClean="0"/>
              <a:t>tariflemesi</a:t>
            </a:r>
            <a:r>
              <a:rPr lang="de-DE" dirty="0" smtClean="0"/>
              <a:t> </a:t>
            </a:r>
            <a:r>
              <a:rPr lang="de-DE" dirty="0" err="1" smtClean="0"/>
              <a:t>nedeniyle</a:t>
            </a:r>
            <a:r>
              <a:rPr lang="de-DE" dirty="0" smtClean="0"/>
              <a:t>,</a:t>
            </a:r>
            <a:r>
              <a:rPr lang="tr-TR" dirty="0" smtClean="0"/>
              <a:t> ayrıca </a:t>
            </a:r>
            <a:r>
              <a:rPr lang="de-DE" b="1" dirty="0" smtClean="0"/>
              <a:t>parapolen </a:t>
            </a:r>
            <a:r>
              <a:rPr lang="de-DE" b="1" dirty="0" err="1" smtClean="0"/>
              <a:t>sendrom</a:t>
            </a:r>
            <a:r>
              <a:rPr lang="tr-TR" b="1" dirty="0" smtClean="0"/>
              <a:t>u</a:t>
            </a:r>
            <a:r>
              <a:rPr lang="tr-TR" dirty="0" smtClean="0"/>
              <a:t>’’</a:t>
            </a:r>
            <a:r>
              <a:rPr lang="de-DE" dirty="0" err="1" smtClean="0"/>
              <a:t>düşünül</a:t>
            </a:r>
            <a:r>
              <a:rPr lang="tr-TR" dirty="0" err="1" smtClean="0"/>
              <a:t>dü</a:t>
            </a:r>
            <a:r>
              <a:rPr lang="de-DE" dirty="0" smtClean="0"/>
              <a:t>. </a:t>
            </a:r>
            <a:endParaRPr lang="tr-TR" dirty="0" smtClean="0"/>
          </a:p>
          <a:p>
            <a:r>
              <a:rPr lang="de-DE" dirty="0" err="1" smtClean="0"/>
              <a:t>Gıda</a:t>
            </a:r>
            <a:r>
              <a:rPr lang="de-DE" dirty="0" smtClean="0"/>
              <a:t> </a:t>
            </a:r>
            <a:r>
              <a:rPr lang="de-DE" dirty="0" err="1" smtClean="0"/>
              <a:t>allerjisine</a:t>
            </a:r>
            <a:r>
              <a:rPr lang="de-DE" dirty="0" smtClean="0"/>
              <a:t> </a:t>
            </a:r>
            <a:r>
              <a:rPr lang="de-DE" dirty="0" err="1" smtClean="0"/>
              <a:t>yönelik</a:t>
            </a:r>
            <a:r>
              <a:rPr lang="de-DE" dirty="0" smtClean="0"/>
              <a:t> </a:t>
            </a:r>
            <a:r>
              <a:rPr lang="de-DE" dirty="0" err="1" smtClean="0"/>
              <a:t>bakılan</a:t>
            </a:r>
            <a:r>
              <a:rPr lang="de-DE" dirty="0" smtClean="0"/>
              <a:t> </a:t>
            </a:r>
            <a:r>
              <a:rPr lang="de-DE" dirty="0" err="1" smtClean="0"/>
              <a:t>spesifik</a:t>
            </a:r>
            <a:r>
              <a:rPr lang="de-DE" dirty="0" smtClean="0"/>
              <a:t> </a:t>
            </a:r>
            <a:r>
              <a:rPr lang="de-DE" dirty="0" err="1" smtClean="0"/>
              <a:t>IgE</a:t>
            </a:r>
            <a:r>
              <a:rPr lang="de-DE" dirty="0" smtClean="0"/>
              <a:t> </a:t>
            </a:r>
            <a:r>
              <a:rPr lang="de-DE" dirty="0" err="1" smtClean="0"/>
              <a:t>panelinden</a:t>
            </a:r>
            <a:r>
              <a:rPr lang="de-DE" dirty="0" smtClean="0"/>
              <a:t>; </a:t>
            </a:r>
            <a:r>
              <a:rPr lang="tr-TR" dirty="0" smtClean="0"/>
              <a:t>gıda karışımı, </a:t>
            </a:r>
            <a:r>
              <a:rPr lang="tr-TR" dirty="0" err="1" smtClean="0"/>
              <a:t>Phleum</a:t>
            </a:r>
            <a:r>
              <a:rPr lang="tr-TR" dirty="0" smtClean="0"/>
              <a:t> </a:t>
            </a:r>
            <a:r>
              <a:rPr lang="tr-TR" dirty="0" err="1" smtClean="0"/>
              <a:t>pratense</a:t>
            </a:r>
            <a:r>
              <a:rPr lang="tr-TR" dirty="0" smtClean="0"/>
              <a:t>, çimen ve ağaç polenleri karışımı negatif olarak bulundu, total </a:t>
            </a:r>
            <a:r>
              <a:rPr lang="tr-TR" dirty="0" err="1" smtClean="0"/>
              <a:t>IgE</a:t>
            </a:r>
            <a:r>
              <a:rPr lang="tr-TR" dirty="0" smtClean="0"/>
              <a:t> 34 </a:t>
            </a:r>
            <a:r>
              <a:rPr lang="tr-TR" dirty="0" err="1" smtClean="0"/>
              <a:t>Ku</a:t>
            </a:r>
            <a:r>
              <a:rPr lang="tr-TR" dirty="0" smtClean="0"/>
              <a:t>/L idi.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Olgu sunumu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600200"/>
            <a:ext cx="8501122" cy="4525963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Hastaya görüldüğü günden itibaren biber gazı ile tetiklense de </a:t>
            </a:r>
            <a:r>
              <a:rPr lang="tr-TR" dirty="0" err="1" smtClean="0"/>
              <a:t>allerjik</a:t>
            </a:r>
            <a:r>
              <a:rPr lang="tr-TR" dirty="0" smtClean="0"/>
              <a:t> </a:t>
            </a:r>
            <a:r>
              <a:rPr lang="tr-TR" dirty="0" err="1" smtClean="0"/>
              <a:t>rinit</a:t>
            </a:r>
            <a:r>
              <a:rPr lang="tr-TR" dirty="0" smtClean="0"/>
              <a:t> ile iç içe olduğu düşünülerek; </a:t>
            </a:r>
          </a:p>
          <a:p>
            <a:pPr>
              <a:buNone/>
            </a:pPr>
            <a:r>
              <a:rPr lang="tr-TR" dirty="0" smtClean="0"/>
              <a:t>-24 mg/gün oral </a:t>
            </a:r>
            <a:r>
              <a:rPr lang="tr-TR" dirty="0" err="1" smtClean="0"/>
              <a:t>steroid</a:t>
            </a:r>
            <a:r>
              <a:rPr lang="tr-TR" dirty="0" smtClean="0"/>
              <a:t> (azaltılarak 6 ay devam edildi),</a:t>
            </a:r>
          </a:p>
          <a:p>
            <a:pPr>
              <a:buNone/>
            </a:pPr>
            <a:r>
              <a:rPr lang="tr-TR" dirty="0" smtClean="0"/>
              <a:t> - </a:t>
            </a:r>
            <a:r>
              <a:rPr lang="tr-TR" dirty="0" err="1" smtClean="0"/>
              <a:t>mometazon</a:t>
            </a:r>
            <a:r>
              <a:rPr lang="tr-TR" dirty="0" smtClean="0"/>
              <a:t> </a:t>
            </a:r>
            <a:r>
              <a:rPr lang="tr-TR" dirty="0" err="1" smtClean="0"/>
              <a:t>furoat</a:t>
            </a:r>
            <a:r>
              <a:rPr lang="tr-TR" dirty="0" smtClean="0"/>
              <a:t> nazal sprey,</a:t>
            </a:r>
          </a:p>
          <a:p>
            <a:pPr>
              <a:buNone/>
            </a:pPr>
            <a:r>
              <a:rPr lang="tr-TR" dirty="0" smtClean="0"/>
              <a:t> - </a:t>
            </a:r>
            <a:r>
              <a:rPr lang="tr-TR" dirty="0" err="1" smtClean="0"/>
              <a:t>desloratadin</a:t>
            </a:r>
            <a:r>
              <a:rPr lang="tr-TR" dirty="0" smtClean="0"/>
              <a:t> tablet, </a:t>
            </a:r>
          </a:p>
          <a:p>
            <a:pPr>
              <a:buNone/>
            </a:pPr>
            <a:r>
              <a:rPr lang="tr-TR" dirty="0" smtClean="0"/>
              <a:t> -lüzum halinde günde altı adede kadar </a:t>
            </a:r>
            <a:r>
              <a:rPr lang="tr-TR" dirty="0" err="1" smtClean="0"/>
              <a:t>klemastin</a:t>
            </a:r>
            <a:r>
              <a:rPr lang="tr-TR" dirty="0" smtClean="0"/>
              <a:t> tablet ile </a:t>
            </a:r>
            <a:r>
              <a:rPr lang="de-DE" dirty="0" err="1" smtClean="0"/>
              <a:t>tedavi</a:t>
            </a:r>
            <a:r>
              <a:rPr lang="de-DE" dirty="0" smtClean="0"/>
              <a:t> </a:t>
            </a:r>
            <a:r>
              <a:rPr lang="de-DE" dirty="0" err="1" smtClean="0"/>
              <a:t>başla</a:t>
            </a:r>
            <a:r>
              <a:rPr lang="tr-TR" dirty="0" err="1" smtClean="0"/>
              <a:t>ndı</a:t>
            </a:r>
            <a:r>
              <a:rPr lang="tr-TR" dirty="0" smtClean="0"/>
              <a:t>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Olgu sunumu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Bu tedavi ile takip edilen hastanın şikayeti zamanla azalmakla birlikte yine de tam kontrol altına alınamadı. </a:t>
            </a:r>
          </a:p>
          <a:p>
            <a:r>
              <a:rPr lang="tr-TR" dirty="0" smtClean="0"/>
              <a:t>Hapşırıkların kontrolsüz olduğu nisan-haziran aylarında, hastaya olası polen </a:t>
            </a:r>
            <a:r>
              <a:rPr lang="tr-TR" dirty="0" err="1" smtClean="0"/>
              <a:t>allerjisine</a:t>
            </a:r>
            <a:r>
              <a:rPr lang="tr-TR" dirty="0" smtClean="0"/>
              <a:t> de yönelik olarak, dış ortama çıkmaması için sürekli rapor verildi.</a:t>
            </a:r>
          </a:p>
          <a:p>
            <a:r>
              <a:rPr lang="tr-TR" dirty="0" smtClean="0"/>
              <a:t> Hasta gerçekten de evde oturduğunda, dış ortama göre daha az </a:t>
            </a:r>
            <a:r>
              <a:rPr lang="tr-TR" dirty="0" err="1" smtClean="0"/>
              <a:t>semptomatik</a:t>
            </a:r>
            <a:r>
              <a:rPr lang="tr-TR" dirty="0" smtClean="0"/>
              <a:t> idi.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Olgu sunumu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err="1" smtClean="0"/>
              <a:t>Medikal</a:t>
            </a:r>
            <a:r>
              <a:rPr lang="de-DE" dirty="0" smtClean="0"/>
              <a:t> </a:t>
            </a:r>
            <a:r>
              <a:rPr lang="de-DE" dirty="0" err="1" smtClean="0"/>
              <a:t>tedaviye</a:t>
            </a:r>
            <a:r>
              <a:rPr lang="de-DE" dirty="0" smtClean="0"/>
              <a:t> </a:t>
            </a:r>
            <a:r>
              <a:rPr lang="de-DE" dirty="0" err="1" smtClean="0"/>
              <a:t>rağmen</a:t>
            </a:r>
            <a:r>
              <a:rPr lang="de-DE" dirty="0" smtClean="0"/>
              <a:t> </a:t>
            </a:r>
            <a:r>
              <a:rPr lang="de-DE" dirty="0" err="1" smtClean="0"/>
              <a:t>kontrol</a:t>
            </a:r>
            <a:r>
              <a:rPr lang="de-DE" dirty="0" smtClean="0"/>
              <a:t> </a:t>
            </a:r>
            <a:r>
              <a:rPr lang="de-DE" dirty="0" err="1" smtClean="0"/>
              <a:t>altına</a:t>
            </a:r>
            <a:r>
              <a:rPr lang="de-DE" dirty="0" smtClean="0"/>
              <a:t> </a:t>
            </a:r>
            <a:r>
              <a:rPr lang="de-DE" dirty="0" err="1" smtClean="0"/>
              <a:t>alınamayan</a:t>
            </a:r>
            <a:r>
              <a:rPr lang="de-DE" dirty="0" smtClean="0"/>
              <a:t>, </a:t>
            </a:r>
            <a:r>
              <a:rPr lang="de-DE" dirty="0" err="1" smtClean="0"/>
              <a:t>günlük</a:t>
            </a:r>
            <a:r>
              <a:rPr lang="de-DE" dirty="0" smtClean="0"/>
              <a:t> </a:t>
            </a:r>
            <a:r>
              <a:rPr lang="de-DE" dirty="0" err="1" smtClean="0"/>
              <a:t>hayat</a:t>
            </a:r>
            <a:r>
              <a:rPr lang="de-DE" dirty="0" smtClean="0"/>
              <a:t> </a:t>
            </a:r>
            <a:r>
              <a:rPr lang="de-DE" dirty="0" err="1" smtClean="0"/>
              <a:t>kalitesini</a:t>
            </a:r>
            <a:r>
              <a:rPr lang="de-DE" dirty="0" smtClean="0"/>
              <a:t> </a:t>
            </a:r>
            <a:r>
              <a:rPr lang="de-DE" dirty="0" err="1" smtClean="0"/>
              <a:t>aşırı</a:t>
            </a:r>
            <a:r>
              <a:rPr lang="de-DE" dirty="0" smtClean="0"/>
              <a:t> </a:t>
            </a:r>
            <a:r>
              <a:rPr lang="de-DE" dirty="0" err="1" smtClean="0"/>
              <a:t>derecede</a:t>
            </a:r>
            <a:r>
              <a:rPr lang="de-DE" dirty="0" smtClean="0"/>
              <a:t> </a:t>
            </a:r>
            <a:r>
              <a:rPr lang="de-DE" dirty="0" err="1" smtClean="0"/>
              <a:t>bozan</a:t>
            </a:r>
            <a:r>
              <a:rPr lang="de-DE" dirty="0" smtClean="0"/>
              <a:t>, </a:t>
            </a:r>
            <a:r>
              <a:rPr lang="de-DE" dirty="0" err="1" smtClean="0"/>
              <a:t>dış</a:t>
            </a:r>
            <a:r>
              <a:rPr lang="de-DE" dirty="0" smtClean="0"/>
              <a:t> </a:t>
            </a:r>
            <a:r>
              <a:rPr lang="de-DE" dirty="0" err="1" smtClean="0"/>
              <a:t>ortama</a:t>
            </a:r>
            <a:r>
              <a:rPr lang="de-DE" dirty="0" smtClean="0"/>
              <a:t> </a:t>
            </a:r>
            <a:r>
              <a:rPr lang="de-DE" dirty="0" err="1" smtClean="0"/>
              <a:t>çıkamaması</a:t>
            </a:r>
            <a:r>
              <a:rPr lang="de-DE" dirty="0" smtClean="0"/>
              <a:t> </a:t>
            </a:r>
            <a:r>
              <a:rPr lang="de-DE" dirty="0" err="1" smtClean="0"/>
              <a:t>nedeniyle</a:t>
            </a:r>
            <a:r>
              <a:rPr lang="de-DE" dirty="0" smtClean="0"/>
              <a:t> </a:t>
            </a:r>
            <a:r>
              <a:rPr lang="de-DE" dirty="0" err="1" smtClean="0"/>
              <a:t>okul</a:t>
            </a:r>
            <a:r>
              <a:rPr lang="de-DE" dirty="0" smtClean="0"/>
              <a:t> </a:t>
            </a:r>
            <a:r>
              <a:rPr lang="de-DE" dirty="0" err="1" smtClean="0"/>
              <a:t>eğitiminin</a:t>
            </a:r>
            <a:r>
              <a:rPr lang="de-DE" dirty="0" smtClean="0"/>
              <a:t> </a:t>
            </a:r>
            <a:r>
              <a:rPr lang="de-DE" dirty="0" err="1" smtClean="0"/>
              <a:t>aksamasına</a:t>
            </a:r>
            <a:r>
              <a:rPr lang="de-DE" dirty="0" smtClean="0"/>
              <a:t> </a:t>
            </a:r>
            <a:r>
              <a:rPr lang="de-DE" dirty="0" err="1" smtClean="0"/>
              <a:t>neden</a:t>
            </a:r>
            <a:r>
              <a:rPr lang="de-DE" dirty="0" smtClean="0"/>
              <a:t> </a:t>
            </a:r>
            <a:r>
              <a:rPr lang="de-DE" dirty="0" err="1" smtClean="0"/>
              <a:t>olan</a:t>
            </a:r>
            <a:r>
              <a:rPr lang="de-DE" dirty="0" smtClean="0"/>
              <a:t> </a:t>
            </a:r>
            <a:r>
              <a:rPr lang="de-DE" dirty="0" err="1" smtClean="0"/>
              <a:t>hapşırıkları</a:t>
            </a:r>
            <a:r>
              <a:rPr lang="de-DE" dirty="0" smtClean="0"/>
              <a:t> </a:t>
            </a:r>
            <a:r>
              <a:rPr lang="de-DE" dirty="0" err="1" smtClean="0"/>
              <a:t>nedeniyle</a:t>
            </a:r>
            <a:r>
              <a:rPr lang="de-DE" dirty="0" smtClean="0"/>
              <a:t> </a:t>
            </a:r>
            <a:r>
              <a:rPr lang="de-DE" dirty="0" err="1" smtClean="0"/>
              <a:t>hastaya</a:t>
            </a:r>
            <a:r>
              <a:rPr lang="de-DE" dirty="0" smtClean="0"/>
              <a:t> </a:t>
            </a:r>
            <a:r>
              <a:rPr lang="tr-TR" dirty="0" err="1" smtClean="0"/>
              <a:t>omalizumab</a:t>
            </a:r>
            <a:r>
              <a:rPr lang="tr-TR" dirty="0" smtClean="0"/>
              <a:t> </a:t>
            </a:r>
            <a:r>
              <a:rPr lang="de-DE" dirty="0" err="1" smtClean="0"/>
              <a:t>tedavisi</a:t>
            </a:r>
            <a:r>
              <a:rPr lang="de-DE" dirty="0" smtClean="0"/>
              <a:t> </a:t>
            </a:r>
            <a:r>
              <a:rPr lang="de-DE" dirty="0" err="1" smtClean="0"/>
              <a:t>ve</a:t>
            </a:r>
            <a:r>
              <a:rPr lang="de-DE" dirty="0" smtClean="0"/>
              <a:t> </a:t>
            </a:r>
            <a:r>
              <a:rPr lang="de-DE" dirty="0" err="1" smtClean="0"/>
              <a:t>ardından</a:t>
            </a:r>
            <a:r>
              <a:rPr lang="de-DE" dirty="0" smtClean="0"/>
              <a:t> (e</a:t>
            </a:r>
            <a:r>
              <a:rPr lang="tr-TR" dirty="0" smtClean="0"/>
              <a:t>v tozu akarı</a:t>
            </a:r>
            <a:r>
              <a:rPr lang="de-DE" dirty="0" smtClean="0"/>
              <a:t>+ </a:t>
            </a:r>
            <a:r>
              <a:rPr lang="de-DE" dirty="0" err="1" smtClean="0"/>
              <a:t>ağaç</a:t>
            </a:r>
            <a:r>
              <a:rPr lang="de-DE" dirty="0" smtClean="0"/>
              <a:t> </a:t>
            </a:r>
            <a:r>
              <a:rPr lang="de-DE" dirty="0" err="1" smtClean="0"/>
              <a:t>poleni</a:t>
            </a:r>
            <a:r>
              <a:rPr lang="de-DE" dirty="0" smtClean="0"/>
              <a:t> </a:t>
            </a:r>
            <a:r>
              <a:rPr lang="de-DE" dirty="0" err="1" smtClean="0"/>
              <a:t>miks</a:t>
            </a:r>
            <a:r>
              <a:rPr lang="de-DE" dirty="0" smtClean="0"/>
              <a:t>) </a:t>
            </a:r>
            <a:r>
              <a:rPr lang="de-DE" dirty="0" err="1" smtClean="0"/>
              <a:t>ile</a:t>
            </a:r>
            <a:r>
              <a:rPr lang="de-DE" dirty="0" smtClean="0"/>
              <a:t> </a:t>
            </a:r>
            <a:r>
              <a:rPr lang="de-DE" dirty="0" err="1" smtClean="0"/>
              <a:t>immünoterapi</a:t>
            </a:r>
            <a:r>
              <a:rPr lang="de-DE" dirty="0" smtClean="0"/>
              <a:t> </a:t>
            </a:r>
            <a:r>
              <a:rPr lang="de-DE" dirty="0" err="1" smtClean="0"/>
              <a:t>tedavisi</a:t>
            </a:r>
            <a:r>
              <a:rPr lang="de-DE" dirty="0" smtClean="0"/>
              <a:t> </a:t>
            </a:r>
            <a:r>
              <a:rPr lang="de-DE" dirty="0" err="1" smtClean="0"/>
              <a:t>planlan</a:t>
            </a:r>
            <a:r>
              <a:rPr lang="tr-TR" dirty="0" err="1" smtClean="0"/>
              <a:t>dı</a:t>
            </a:r>
            <a:r>
              <a:rPr lang="de-DE" dirty="0" smtClean="0"/>
              <a:t>.</a:t>
            </a:r>
            <a:r>
              <a:rPr lang="tr-TR" dirty="0" smtClean="0"/>
              <a:t> </a:t>
            </a:r>
          </a:p>
          <a:p>
            <a:r>
              <a:rPr lang="tr-TR" dirty="0" smtClean="0"/>
              <a:t>Hastaya 3 kez, ayda bir 150 mg </a:t>
            </a:r>
            <a:r>
              <a:rPr lang="tr-TR" dirty="0" err="1" smtClean="0"/>
              <a:t>sc</a:t>
            </a:r>
            <a:r>
              <a:rPr lang="tr-TR" dirty="0" smtClean="0"/>
              <a:t> </a:t>
            </a:r>
            <a:r>
              <a:rPr lang="tr-TR" dirty="0" err="1" smtClean="0"/>
              <a:t>omalizumab</a:t>
            </a:r>
            <a:r>
              <a:rPr lang="tr-TR" dirty="0" smtClean="0"/>
              <a:t> tedavisi verildi.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Olgu sunumu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Omalizumabın</a:t>
            </a:r>
            <a:r>
              <a:rPr lang="tr-TR" dirty="0" smtClean="0"/>
              <a:t> ilk dozundan itibaren hasta aldığı oral </a:t>
            </a:r>
            <a:r>
              <a:rPr lang="tr-TR" dirty="0" err="1" smtClean="0"/>
              <a:t>steroidi</a:t>
            </a:r>
            <a:r>
              <a:rPr lang="tr-TR" dirty="0" smtClean="0"/>
              <a:t> azaltabildi. </a:t>
            </a:r>
          </a:p>
          <a:p>
            <a:r>
              <a:rPr lang="tr-TR" dirty="0" err="1" smtClean="0"/>
              <a:t>Omalizumab</a:t>
            </a:r>
            <a:r>
              <a:rPr lang="tr-TR" dirty="0" smtClean="0"/>
              <a:t> sonrası ilk 3 hafta boyunca neredeyse hiç hapşırmadı. </a:t>
            </a:r>
          </a:p>
          <a:p>
            <a:r>
              <a:rPr lang="tr-TR" dirty="0" smtClean="0"/>
              <a:t>Hastanın maddi olanakları, spesifik </a:t>
            </a:r>
            <a:r>
              <a:rPr lang="tr-TR" dirty="0" err="1" smtClean="0"/>
              <a:t>immunoterapi</a:t>
            </a:r>
            <a:r>
              <a:rPr lang="tr-TR" dirty="0" smtClean="0"/>
              <a:t> için uygun değildi.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516</Words>
  <Application>Microsoft Office PowerPoint</Application>
  <PresentationFormat>Ekran Gösterisi (4:3)</PresentationFormat>
  <Paragraphs>49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Biber Gazı Maruziyeti Sonrası Gelişen, Hayatı Tehdit Edici Hapşırık  </vt:lpstr>
      <vt:lpstr>Olgu sunumu</vt:lpstr>
      <vt:lpstr>Olgu sunumu</vt:lpstr>
      <vt:lpstr>Olgu sunumu</vt:lpstr>
      <vt:lpstr>Olgu sunumu</vt:lpstr>
      <vt:lpstr>Olgu sunumu</vt:lpstr>
      <vt:lpstr>Olgu sunumu</vt:lpstr>
      <vt:lpstr>Olgu sunumu</vt:lpstr>
      <vt:lpstr>Olgu sunumu</vt:lpstr>
      <vt:lpstr>Olgu sunumu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Biber Gazı Maruziyeti Sonrası Gelişen, Hayatı Tehdit Edici Hapşırık  </dc:title>
  <dc:creator>ertug</dc:creator>
  <cp:lastModifiedBy>ito</cp:lastModifiedBy>
  <cp:revision>5</cp:revision>
  <dcterms:created xsi:type="dcterms:W3CDTF">2015-01-06T19:40:06Z</dcterms:created>
  <dcterms:modified xsi:type="dcterms:W3CDTF">2015-01-10T11:26:23Z</dcterms:modified>
</cp:coreProperties>
</file>