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74" r:id="rId3"/>
    <p:sldId id="276" r:id="rId4"/>
    <p:sldId id="275" r:id="rId5"/>
    <p:sldId id="277" r:id="rId6"/>
    <p:sldId id="278" r:id="rId7"/>
    <p:sldId id="258" r:id="rId8"/>
    <p:sldId id="259" r:id="rId9"/>
    <p:sldId id="261" r:id="rId10"/>
    <p:sldId id="279" r:id="rId11"/>
    <p:sldId id="260" r:id="rId12"/>
    <p:sldId id="262" r:id="rId13"/>
    <p:sldId id="263" r:id="rId14"/>
    <p:sldId id="264" r:id="rId15"/>
    <p:sldId id="265" r:id="rId16"/>
    <p:sldId id="266" r:id="rId17"/>
    <p:sldId id="272" r:id="rId18"/>
    <p:sldId id="267" r:id="rId19"/>
    <p:sldId id="268" r:id="rId20"/>
    <p:sldId id="286" r:id="rId21"/>
    <p:sldId id="280" r:id="rId22"/>
    <p:sldId id="273" r:id="rId23"/>
    <p:sldId id="269" r:id="rId24"/>
    <p:sldId id="281" r:id="rId25"/>
    <p:sldId id="270" r:id="rId26"/>
    <p:sldId id="282" r:id="rId27"/>
    <p:sldId id="271" r:id="rId28"/>
    <p:sldId id="283" r:id="rId29"/>
    <p:sldId id="284" r:id="rId30"/>
    <p:sldId id="285" r:id="rId31"/>
    <p:sldId id="288" r:id="rId32"/>
    <p:sldId id="287" r:id="rId33"/>
    <p:sldId id="289" r:id="rId34"/>
    <p:sldId id="290" r:id="rId35"/>
    <p:sldId id="291"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EF318D-D25E-4219-B53B-0293EE530A07}" type="datetimeFigureOut">
              <a:rPr lang="tr-TR" smtClean="0"/>
              <a:t>09.01.2015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FCCDAE-AF8D-4C84-A6AB-4C918EA02C98}" type="slidenum">
              <a:rPr lang="tr-TR" smtClean="0"/>
              <a:t>‹#›</a:t>
            </a:fld>
            <a:endParaRPr lang="tr-TR"/>
          </a:p>
        </p:txBody>
      </p:sp>
    </p:spTree>
    <p:extLst>
      <p:ext uri="{BB962C8B-B14F-4D97-AF65-F5344CB8AC3E}">
        <p14:creationId xmlns:p14="http://schemas.microsoft.com/office/powerpoint/2010/main" val="347885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Beyin, beyincik, beyin sapı: </a:t>
            </a:r>
            <a:r>
              <a:rPr lang="tr-TR" sz="1200" kern="1200" dirty="0" err="1" smtClean="0">
                <a:solidFill>
                  <a:schemeClr val="tx1"/>
                </a:solidFill>
                <a:effectLst/>
                <a:latin typeface="+mn-lt"/>
                <a:ea typeface="+mn-ea"/>
                <a:cs typeface="+mn-cs"/>
              </a:rPr>
              <a:t>konjesyon</a:t>
            </a:r>
            <a:r>
              <a:rPr lang="tr-TR" sz="1200" kern="1200" dirty="0" smtClean="0">
                <a:solidFill>
                  <a:schemeClr val="tx1"/>
                </a:solidFill>
                <a:effectLst/>
                <a:latin typeface="+mn-lt"/>
                <a:ea typeface="+mn-ea"/>
                <a:cs typeface="+mn-cs"/>
              </a:rPr>
              <a:t>; Akciğer: </a:t>
            </a:r>
            <a:r>
              <a:rPr lang="tr-TR" sz="1200" kern="1200" dirty="0" err="1" smtClean="0">
                <a:solidFill>
                  <a:schemeClr val="tx1"/>
                </a:solidFill>
                <a:effectLst/>
                <a:latin typeface="+mn-lt"/>
                <a:ea typeface="+mn-ea"/>
                <a:cs typeface="+mn-cs"/>
              </a:rPr>
              <a:t>amfizamatöz</a:t>
            </a:r>
            <a:r>
              <a:rPr lang="tr-TR" sz="1200" kern="1200" dirty="0" smtClean="0">
                <a:solidFill>
                  <a:schemeClr val="tx1"/>
                </a:solidFill>
                <a:effectLst/>
                <a:latin typeface="+mn-lt"/>
                <a:ea typeface="+mn-ea"/>
                <a:cs typeface="+mn-cs"/>
              </a:rPr>
              <a:t> değişiklikler, </a:t>
            </a:r>
            <a:r>
              <a:rPr lang="tr-TR" sz="1200" kern="1200" dirty="0" err="1" smtClean="0">
                <a:solidFill>
                  <a:schemeClr val="tx1"/>
                </a:solidFill>
                <a:effectLst/>
                <a:latin typeface="+mn-lt"/>
                <a:ea typeface="+mn-ea"/>
                <a:cs typeface="+mn-cs"/>
              </a:rPr>
              <a:t>İntraalveolar</a:t>
            </a:r>
            <a:r>
              <a:rPr lang="tr-TR" sz="1200" kern="1200" dirty="0" smtClean="0">
                <a:solidFill>
                  <a:schemeClr val="tx1"/>
                </a:solidFill>
                <a:effectLst/>
                <a:latin typeface="+mn-lt"/>
                <a:ea typeface="+mn-ea"/>
                <a:cs typeface="+mn-cs"/>
              </a:rPr>
              <a:t> kanama, ödem, </a:t>
            </a:r>
            <a:r>
              <a:rPr lang="tr-TR" sz="1200" kern="1200" dirty="0" err="1" smtClean="0">
                <a:solidFill>
                  <a:schemeClr val="tx1"/>
                </a:solidFill>
                <a:effectLst/>
                <a:latin typeface="+mn-lt"/>
                <a:ea typeface="+mn-ea"/>
                <a:cs typeface="+mn-cs"/>
              </a:rPr>
              <a:t>konjesyon</a:t>
            </a:r>
            <a:r>
              <a:rPr lang="tr-TR" sz="1200" kern="1200" dirty="0" smtClean="0">
                <a:solidFill>
                  <a:schemeClr val="tx1"/>
                </a:solidFill>
                <a:effectLst/>
                <a:latin typeface="+mn-lt"/>
                <a:ea typeface="+mn-ea"/>
                <a:cs typeface="+mn-cs"/>
              </a:rPr>
              <a:t>; Böbrek: </a:t>
            </a:r>
            <a:r>
              <a:rPr lang="tr-TR" sz="1200" kern="1200" dirty="0" err="1" smtClean="0">
                <a:solidFill>
                  <a:schemeClr val="tx1"/>
                </a:solidFill>
                <a:effectLst/>
                <a:latin typeface="+mn-lt"/>
                <a:ea typeface="+mn-ea"/>
                <a:cs typeface="+mn-cs"/>
              </a:rPr>
              <a:t>konjesyon</a:t>
            </a:r>
            <a:r>
              <a:rPr lang="tr-TR" sz="1200" kern="1200" dirty="0" smtClean="0">
                <a:solidFill>
                  <a:schemeClr val="tx1"/>
                </a:solidFill>
                <a:effectLst/>
                <a:latin typeface="+mn-lt"/>
                <a:ea typeface="+mn-ea"/>
                <a:cs typeface="+mn-cs"/>
              </a:rPr>
              <a:t>; Karaciğer: %50-60 oranında </a:t>
            </a:r>
            <a:r>
              <a:rPr lang="tr-TR" sz="1200" kern="1200" dirty="0" err="1" smtClean="0">
                <a:solidFill>
                  <a:schemeClr val="tx1"/>
                </a:solidFill>
                <a:effectLst/>
                <a:latin typeface="+mn-lt"/>
                <a:ea typeface="+mn-ea"/>
                <a:cs typeface="+mn-cs"/>
              </a:rPr>
              <a:t>steatoz</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konjesyon</a:t>
            </a:r>
            <a:r>
              <a:rPr lang="tr-TR" sz="1200" kern="1200" dirty="0" smtClean="0">
                <a:solidFill>
                  <a:schemeClr val="tx1"/>
                </a:solidFill>
                <a:effectLst/>
                <a:latin typeface="+mn-lt"/>
                <a:ea typeface="+mn-ea"/>
                <a:cs typeface="+mn-cs"/>
              </a:rPr>
              <a:t> </a:t>
            </a:r>
            <a:endParaRPr lang="tr-TR" dirty="0"/>
          </a:p>
        </p:txBody>
      </p:sp>
      <p:sp>
        <p:nvSpPr>
          <p:cNvPr id="4" name="Slayt Numarası Yer Tutucusu 3"/>
          <p:cNvSpPr>
            <a:spLocks noGrp="1"/>
          </p:cNvSpPr>
          <p:nvPr>
            <p:ph type="sldNum" sz="quarter" idx="10"/>
          </p:nvPr>
        </p:nvSpPr>
        <p:spPr/>
        <p:txBody>
          <a:bodyPr/>
          <a:lstStyle/>
          <a:p>
            <a:fld id="{DFFCCDAE-AF8D-4C84-A6AB-4C918EA02C98}" type="slidenum">
              <a:rPr lang="tr-TR" smtClean="0"/>
              <a:t>14</a:t>
            </a:fld>
            <a:endParaRPr lang="tr-TR"/>
          </a:p>
        </p:txBody>
      </p:sp>
    </p:spTree>
    <p:extLst>
      <p:ext uri="{BB962C8B-B14F-4D97-AF65-F5344CB8AC3E}">
        <p14:creationId xmlns:p14="http://schemas.microsoft.com/office/powerpoint/2010/main" val="3388539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solidFill>
                  <a:schemeClr val="bg1">
                    <a:lumMod val="65000"/>
                  </a:schemeClr>
                </a:solidFill>
              </a:rPr>
              <a:t>Toksikoloji için: Otopsisinde alınan doku örneklerinin Kimya İhtisas Dairesinde yapılan incelemesinde mide muhtevasında biber gazı etken maddesi </a:t>
            </a:r>
            <a:r>
              <a:rPr lang="tr-TR" dirty="0" err="1" smtClean="0">
                <a:solidFill>
                  <a:schemeClr val="bg1">
                    <a:lumMod val="65000"/>
                  </a:schemeClr>
                </a:solidFill>
              </a:rPr>
              <a:t>kapsaisin</a:t>
            </a:r>
            <a:r>
              <a:rPr lang="tr-TR" dirty="0" smtClean="0">
                <a:solidFill>
                  <a:schemeClr val="bg1">
                    <a:lumMod val="65000"/>
                  </a:schemeClr>
                </a:solidFill>
              </a:rPr>
              <a:t>  ve </a:t>
            </a:r>
            <a:r>
              <a:rPr lang="tr-TR" dirty="0" err="1" smtClean="0">
                <a:solidFill>
                  <a:schemeClr val="bg1">
                    <a:lumMod val="65000"/>
                  </a:schemeClr>
                </a:solidFill>
              </a:rPr>
              <a:t>dihidrokapsaisin</a:t>
            </a:r>
            <a:r>
              <a:rPr lang="tr-TR" dirty="0" smtClean="0">
                <a:solidFill>
                  <a:schemeClr val="bg1">
                    <a:lumMod val="65000"/>
                  </a:schemeClr>
                </a:solidFill>
              </a:rPr>
              <a:t>  bulunduğu, aranan </a:t>
            </a:r>
            <a:r>
              <a:rPr lang="tr-TR" dirty="0" err="1" smtClean="0">
                <a:solidFill>
                  <a:schemeClr val="bg1">
                    <a:lumMod val="65000"/>
                  </a:schemeClr>
                </a:solidFill>
              </a:rPr>
              <a:t>toksik</a:t>
            </a:r>
            <a:r>
              <a:rPr lang="tr-TR" dirty="0" smtClean="0">
                <a:solidFill>
                  <a:schemeClr val="bg1">
                    <a:lumMod val="65000"/>
                  </a:schemeClr>
                </a:solidFill>
              </a:rPr>
              <a:t> maddeler bulunmadığı, </a:t>
            </a:r>
            <a:endParaRPr lang="tr-TR" dirty="0" smtClean="0"/>
          </a:p>
          <a:p>
            <a:endParaRPr lang="tr-TR" dirty="0" smtClean="0"/>
          </a:p>
          <a:p>
            <a:r>
              <a:rPr lang="tr-TR" dirty="0" smtClean="0"/>
              <a:t>Ölüm sebebi için:</a:t>
            </a:r>
            <a:r>
              <a:rPr lang="tr-TR" baseline="0" dirty="0" smtClean="0"/>
              <a:t> </a:t>
            </a:r>
            <a:r>
              <a:rPr lang="tr-TR" dirty="0" smtClean="0"/>
              <a:t>Üç gündür kalp ağrısından şikayetinin olduğunu eşine söylediği, eşinin ısrarlarına rağmen doktora gitmediği, 06.06.2013 tarihinde çalıştığı dershanede ölü olarak bulunduğu bildirilen kişinin otopsisinde kalp ağırlığı ve duvar kalınlığında artma, aortta yaygın </a:t>
            </a:r>
            <a:r>
              <a:rPr lang="tr-TR" dirty="0" err="1" smtClean="0"/>
              <a:t>aterom</a:t>
            </a:r>
            <a:r>
              <a:rPr lang="tr-TR" dirty="0" smtClean="0"/>
              <a:t> plakları olduğu, sol inen koroner arter lümeninde </a:t>
            </a:r>
            <a:r>
              <a:rPr lang="tr-TR" dirty="0" err="1" smtClean="0"/>
              <a:t>trombüsle</a:t>
            </a:r>
            <a:r>
              <a:rPr lang="tr-TR" dirty="0" smtClean="0"/>
              <a:t> uyumlu olabilecek görünüm olduğu, sol </a:t>
            </a:r>
            <a:r>
              <a:rPr lang="tr-TR" dirty="0" err="1" smtClean="0"/>
              <a:t>sirkumflex</a:t>
            </a:r>
            <a:r>
              <a:rPr lang="tr-TR" dirty="0" smtClean="0"/>
              <a:t> arter ve sağ koroner arter lümenleri açık ve </a:t>
            </a:r>
            <a:r>
              <a:rPr lang="tr-TR" dirty="0" err="1" smtClean="0"/>
              <a:t>ateromlu</a:t>
            </a:r>
            <a:r>
              <a:rPr lang="tr-TR" dirty="0" smtClean="0"/>
              <a:t> olduğu, </a:t>
            </a:r>
            <a:r>
              <a:rPr lang="tr-TR" dirty="0" err="1" smtClean="0"/>
              <a:t>myokart</a:t>
            </a:r>
            <a:r>
              <a:rPr lang="tr-TR" dirty="0" smtClean="0"/>
              <a:t> kesitlerinde </a:t>
            </a:r>
            <a:r>
              <a:rPr lang="tr-TR" dirty="0" err="1" smtClean="0"/>
              <a:t>interventrikülerseptum</a:t>
            </a:r>
            <a:r>
              <a:rPr lang="tr-TR" dirty="0" smtClean="0"/>
              <a:t> arka yüzünde 5x3 cm ebadında koyu şarabi renkte alan olduğu, </a:t>
            </a:r>
            <a:r>
              <a:rPr lang="tr-TR" dirty="0" err="1" smtClean="0"/>
              <a:t>histopatolojik</a:t>
            </a:r>
            <a:r>
              <a:rPr lang="tr-TR" dirty="0" smtClean="0"/>
              <a:t> incelemede kalpte </a:t>
            </a:r>
            <a:r>
              <a:rPr lang="tr-TR" dirty="0" err="1" smtClean="0"/>
              <a:t>perivaskülerfibrozis</a:t>
            </a:r>
            <a:r>
              <a:rPr lang="tr-TR" dirty="0" smtClean="0"/>
              <a:t>, koroner arter kesitlerinde %95-98 oranında lümeni tıkayan, yer yer </a:t>
            </a:r>
            <a:r>
              <a:rPr lang="tr-TR" dirty="0" err="1" smtClean="0"/>
              <a:t>kalsifiye</a:t>
            </a:r>
            <a:r>
              <a:rPr lang="tr-TR" dirty="0" smtClean="0"/>
              <a:t> </a:t>
            </a:r>
            <a:r>
              <a:rPr lang="tr-TR" dirty="0" err="1" smtClean="0"/>
              <a:t>aterom</a:t>
            </a:r>
            <a:r>
              <a:rPr lang="tr-TR" dirty="0" smtClean="0"/>
              <a:t> plağı …</a:t>
            </a:r>
            <a:endParaRPr lang="tr-TR" dirty="0"/>
          </a:p>
        </p:txBody>
      </p:sp>
      <p:sp>
        <p:nvSpPr>
          <p:cNvPr id="4" name="Slayt Numarası Yer Tutucusu 3"/>
          <p:cNvSpPr>
            <a:spLocks noGrp="1"/>
          </p:cNvSpPr>
          <p:nvPr>
            <p:ph type="sldNum" sz="quarter" idx="10"/>
          </p:nvPr>
        </p:nvSpPr>
        <p:spPr/>
        <p:txBody>
          <a:bodyPr/>
          <a:lstStyle/>
          <a:p>
            <a:fld id="{DFFCCDAE-AF8D-4C84-A6AB-4C918EA02C98}" type="slidenum">
              <a:rPr lang="tr-TR" smtClean="0"/>
              <a:t>19</a:t>
            </a:fld>
            <a:endParaRPr lang="tr-TR"/>
          </a:p>
        </p:txBody>
      </p:sp>
    </p:spTree>
    <p:extLst>
      <p:ext uri="{BB962C8B-B14F-4D97-AF65-F5344CB8AC3E}">
        <p14:creationId xmlns:p14="http://schemas.microsoft.com/office/powerpoint/2010/main" val="2899508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A50D888-23C6-4D29-A1D4-6CAE5FAECCBB}" type="datetimeFigureOut">
              <a:rPr lang="tr-TR" smtClean="0"/>
              <a:t>09.01.2015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419811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50D888-23C6-4D29-A1D4-6CAE5FAECCBB}" type="datetimeFigureOut">
              <a:rPr lang="tr-TR" smtClean="0"/>
              <a:t>09.01.2015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792316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50D888-23C6-4D29-A1D4-6CAE5FAECCBB}" type="datetimeFigureOut">
              <a:rPr lang="tr-TR" smtClean="0"/>
              <a:t>09.01.2015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2624134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50D888-23C6-4D29-A1D4-6CAE5FAECCBB}" type="datetimeFigureOut">
              <a:rPr lang="tr-TR" smtClean="0"/>
              <a:t>09.01.2015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878877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A50D888-23C6-4D29-A1D4-6CAE5FAECCBB}" type="datetimeFigureOut">
              <a:rPr lang="tr-TR" smtClean="0"/>
              <a:t>09.01.2015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31271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A50D888-23C6-4D29-A1D4-6CAE5FAECCBB}" type="datetimeFigureOut">
              <a:rPr lang="tr-TR" smtClean="0"/>
              <a:t>09.01.2015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4123670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A50D888-23C6-4D29-A1D4-6CAE5FAECCBB}" type="datetimeFigureOut">
              <a:rPr lang="tr-TR" smtClean="0"/>
              <a:t>09.01.2015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667969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A50D888-23C6-4D29-A1D4-6CAE5FAECCBB}" type="datetimeFigureOut">
              <a:rPr lang="tr-TR" smtClean="0"/>
              <a:t>09.01.2015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1035219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50D888-23C6-4D29-A1D4-6CAE5FAECCBB}" type="datetimeFigureOut">
              <a:rPr lang="tr-TR" smtClean="0"/>
              <a:t>09.01.2015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3097811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50D888-23C6-4D29-A1D4-6CAE5FAECCBB}" type="datetimeFigureOut">
              <a:rPr lang="tr-TR" smtClean="0"/>
              <a:t>09.01.2015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1364576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50D888-23C6-4D29-A1D4-6CAE5FAECCBB}" type="datetimeFigureOut">
              <a:rPr lang="tr-TR" smtClean="0"/>
              <a:t>09.01.2015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A075249-CC37-47BB-82E7-53D655E622D4}" type="slidenum">
              <a:rPr lang="tr-TR" smtClean="0"/>
              <a:t>‹#›</a:t>
            </a:fld>
            <a:endParaRPr lang="tr-TR"/>
          </a:p>
        </p:txBody>
      </p:sp>
    </p:spTree>
    <p:extLst>
      <p:ext uri="{BB962C8B-B14F-4D97-AF65-F5344CB8AC3E}">
        <p14:creationId xmlns:p14="http://schemas.microsoft.com/office/powerpoint/2010/main" val="1207163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0D888-23C6-4D29-A1D4-6CAE5FAECCBB}" type="datetimeFigureOut">
              <a:rPr lang="tr-TR" smtClean="0"/>
              <a:t>09.01.2015</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75249-CC37-47BB-82E7-53D655E622D4}" type="slidenum">
              <a:rPr lang="tr-TR" smtClean="0"/>
              <a:t>‹#›</a:t>
            </a:fld>
            <a:endParaRPr lang="tr-TR"/>
          </a:p>
        </p:txBody>
      </p:sp>
    </p:spTree>
    <p:extLst>
      <p:ext uri="{BB962C8B-B14F-4D97-AF65-F5344CB8AC3E}">
        <p14:creationId xmlns:p14="http://schemas.microsoft.com/office/powerpoint/2010/main" val="4203980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GÖSTERİ KONTROL AJANI İLE ÖLÜM İDDİASI BULUNAN BİR OLGU</a:t>
            </a:r>
            <a:endParaRPr lang="tr-TR" dirty="0"/>
          </a:p>
        </p:txBody>
      </p:sp>
      <p:sp>
        <p:nvSpPr>
          <p:cNvPr id="3" name="Alt Başlık 2"/>
          <p:cNvSpPr>
            <a:spLocks noGrp="1"/>
          </p:cNvSpPr>
          <p:nvPr>
            <p:ph type="subTitle" idx="1"/>
          </p:nvPr>
        </p:nvSpPr>
        <p:spPr/>
        <p:txBody>
          <a:bodyPr>
            <a:normAutofit fontScale="70000" lnSpcReduction="20000"/>
          </a:bodyPr>
          <a:lstStyle/>
          <a:p>
            <a:r>
              <a:rPr lang="tr-TR" b="1" dirty="0" smtClean="0"/>
              <a:t>Prof. Dr</a:t>
            </a:r>
            <a:r>
              <a:rPr lang="tr-TR" b="1" dirty="0"/>
              <a:t>. M. Taner </a:t>
            </a:r>
            <a:r>
              <a:rPr lang="tr-TR" b="1" dirty="0" smtClean="0"/>
              <a:t>Gören</a:t>
            </a:r>
          </a:p>
          <a:p>
            <a:r>
              <a:rPr lang="tr-TR" b="1" dirty="0" smtClean="0"/>
              <a:t>Prof. Dr. Ümit Biçer</a:t>
            </a:r>
            <a:endParaRPr lang="tr-TR" dirty="0" smtClean="0"/>
          </a:p>
          <a:p>
            <a:r>
              <a:rPr lang="tr-TR" b="1" dirty="0" smtClean="0"/>
              <a:t>Prof. Dr. </a:t>
            </a:r>
            <a:r>
              <a:rPr lang="tr-TR" b="1" dirty="0" err="1" smtClean="0"/>
              <a:t>Tunçalp</a:t>
            </a:r>
            <a:r>
              <a:rPr lang="tr-TR" b="1" dirty="0" smtClean="0"/>
              <a:t> Demir</a:t>
            </a:r>
            <a:endParaRPr lang="tr-TR" dirty="0" smtClean="0"/>
          </a:p>
          <a:p>
            <a:r>
              <a:rPr lang="tr-TR" b="1" dirty="0" smtClean="0">
                <a:solidFill>
                  <a:schemeClr val="tx1">
                    <a:lumMod val="95000"/>
                    <a:lumOff val="5000"/>
                  </a:schemeClr>
                </a:solidFill>
              </a:rPr>
              <a:t>Doç. Dr. Gökhan Ersoy</a:t>
            </a:r>
            <a:endParaRPr lang="tr-TR" dirty="0" smtClean="0">
              <a:solidFill>
                <a:schemeClr val="tx1">
                  <a:lumMod val="95000"/>
                  <a:lumOff val="5000"/>
                </a:schemeClr>
              </a:solidFill>
            </a:endParaRPr>
          </a:p>
          <a:p>
            <a:r>
              <a:rPr lang="tr-TR" b="1" dirty="0" smtClean="0"/>
              <a:t>Yrd. Doç. Dr</a:t>
            </a:r>
            <a:r>
              <a:rPr lang="tr-TR" b="1" dirty="0"/>
              <a:t>. Ümit Ünüvar</a:t>
            </a:r>
            <a:endParaRPr lang="tr-TR" dirty="0"/>
          </a:p>
          <a:p>
            <a:endParaRPr lang="tr-TR" dirty="0"/>
          </a:p>
        </p:txBody>
      </p:sp>
    </p:spTree>
    <p:extLst>
      <p:ext uri="{BB962C8B-B14F-4D97-AF65-F5344CB8AC3E}">
        <p14:creationId xmlns:p14="http://schemas.microsoft.com/office/powerpoint/2010/main" val="3118603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ADLİ TIBBİ İNCELEMELER</a:t>
            </a:r>
            <a:endParaRPr lang="tr-TR" dirty="0"/>
          </a:p>
        </p:txBody>
      </p:sp>
      <p:sp>
        <p:nvSpPr>
          <p:cNvPr id="3" name="Metin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3864602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19256" cy="1143000"/>
          </a:xfrm>
        </p:spPr>
        <p:txBody>
          <a:bodyPr>
            <a:normAutofit fontScale="90000"/>
          </a:bodyPr>
          <a:lstStyle/>
          <a:p>
            <a:pPr algn="l"/>
            <a:r>
              <a:rPr lang="tr-TR" dirty="0" smtClean="0"/>
              <a:t>Adli Tıbbi İnceleme-1: </a:t>
            </a:r>
            <a:br>
              <a:rPr lang="tr-TR" dirty="0" smtClean="0"/>
            </a:br>
            <a:r>
              <a:rPr lang="tr-TR" dirty="0" smtClean="0"/>
              <a:t>Dış Muayenede özellik yoktur.</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	Ölüm sonrası bulgular, olayla ve bulunma pozisyonu ile uyumludur.</a:t>
            </a:r>
          </a:p>
          <a:p>
            <a:pPr marL="0" indent="0">
              <a:buNone/>
            </a:pPr>
            <a:r>
              <a:rPr lang="tr-TR" dirty="0" err="1" smtClean="0"/>
              <a:t>Siyanoze</a:t>
            </a:r>
            <a:r>
              <a:rPr lang="tr-TR" dirty="0" smtClean="0"/>
              <a:t> görünüm</a:t>
            </a:r>
          </a:p>
          <a:p>
            <a:pPr marL="0" indent="0">
              <a:buNone/>
            </a:pPr>
            <a:r>
              <a:rPr lang="tr-TR" dirty="0" smtClean="0"/>
              <a:t>Kolda iğne izi</a:t>
            </a:r>
          </a:p>
          <a:p>
            <a:pPr marL="0" indent="0">
              <a:buNone/>
            </a:pPr>
            <a:r>
              <a:rPr lang="tr-TR" dirty="0" smtClean="0"/>
              <a:t>Ağızda az miktarda köpüklü sıvı</a:t>
            </a:r>
            <a:endParaRPr lang="tr-TR" dirty="0"/>
          </a:p>
        </p:txBody>
      </p:sp>
    </p:spTree>
    <p:extLst>
      <p:ext uri="{BB962C8B-B14F-4D97-AF65-F5344CB8AC3E}">
        <p14:creationId xmlns:p14="http://schemas.microsoft.com/office/powerpoint/2010/main" val="1417008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19256" cy="1143000"/>
          </a:xfrm>
        </p:spPr>
        <p:txBody>
          <a:bodyPr>
            <a:normAutofit fontScale="90000"/>
          </a:bodyPr>
          <a:lstStyle/>
          <a:p>
            <a:pPr algn="l"/>
            <a:r>
              <a:rPr lang="tr-TR" dirty="0" smtClean="0"/>
              <a:t>Adli Tıbbi İnceleme-2: </a:t>
            </a:r>
            <a:br>
              <a:rPr lang="tr-TR" dirty="0" smtClean="0"/>
            </a:br>
            <a:r>
              <a:rPr lang="tr-TR" dirty="0" smtClean="0"/>
              <a:t>Otopside travmaya dair bir bulgu izlenmez.</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Organ ağırlıkları hafif yüksek</a:t>
            </a:r>
          </a:p>
          <a:p>
            <a:pPr marL="0" indent="0">
              <a:buNone/>
            </a:pPr>
            <a:endParaRPr lang="tr-TR" dirty="0" smtClean="0"/>
          </a:p>
          <a:p>
            <a:pPr marL="0" indent="0">
              <a:buNone/>
            </a:pPr>
            <a:r>
              <a:rPr lang="tr-TR" dirty="0" smtClean="0"/>
              <a:t>Midede ve </a:t>
            </a:r>
            <a:r>
              <a:rPr lang="tr-TR" dirty="0" err="1" smtClean="0"/>
              <a:t>özofagus</a:t>
            </a:r>
            <a:r>
              <a:rPr lang="tr-TR" dirty="0" smtClean="0"/>
              <a:t> lümeninde </a:t>
            </a:r>
            <a:r>
              <a:rPr lang="tr-TR" i="1" dirty="0" smtClean="0"/>
              <a:t>çok az miktarda </a:t>
            </a:r>
            <a:r>
              <a:rPr lang="tr-TR" dirty="0" smtClean="0"/>
              <a:t>sıvı gıda </a:t>
            </a:r>
          </a:p>
          <a:p>
            <a:pPr marL="0" indent="0">
              <a:buNone/>
            </a:pPr>
            <a:endParaRPr lang="tr-TR" dirty="0" smtClean="0"/>
          </a:p>
        </p:txBody>
      </p:sp>
    </p:spTree>
    <p:extLst>
      <p:ext uri="{BB962C8B-B14F-4D97-AF65-F5344CB8AC3E}">
        <p14:creationId xmlns:p14="http://schemas.microsoft.com/office/powerpoint/2010/main" val="2741450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Kalp incelemesinde bir takım bulgular mevcuttur.</a:t>
            </a:r>
            <a:endParaRPr lang="tr-TR" dirty="0"/>
          </a:p>
        </p:txBody>
      </p:sp>
      <p:sp>
        <p:nvSpPr>
          <p:cNvPr id="3" name="İçerik Yer Tutucusu 2"/>
          <p:cNvSpPr>
            <a:spLocks noGrp="1"/>
          </p:cNvSpPr>
          <p:nvPr>
            <p:ph idx="1"/>
          </p:nvPr>
        </p:nvSpPr>
        <p:spPr/>
        <p:txBody>
          <a:bodyPr>
            <a:normAutofit/>
          </a:bodyPr>
          <a:lstStyle/>
          <a:p>
            <a:pPr marL="0" indent="0">
              <a:buNone/>
            </a:pPr>
            <a:r>
              <a:rPr lang="tr-TR" dirty="0"/>
              <a:t>Kalp </a:t>
            </a:r>
            <a:r>
              <a:rPr lang="tr-TR" dirty="0">
                <a:solidFill>
                  <a:srgbClr val="0070C0"/>
                </a:solidFill>
              </a:rPr>
              <a:t>435 gr </a:t>
            </a:r>
            <a:r>
              <a:rPr lang="tr-TR" dirty="0" smtClean="0"/>
              <a:t>ağırlığındadır. </a:t>
            </a:r>
          </a:p>
          <a:p>
            <a:pPr marL="0" indent="0">
              <a:buNone/>
            </a:pPr>
            <a:r>
              <a:rPr lang="tr-TR" dirty="0" smtClean="0">
                <a:solidFill>
                  <a:schemeClr val="bg1">
                    <a:lumMod val="75000"/>
                  </a:schemeClr>
                </a:solidFill>
              </a:rPr>
              <a:t>Aortta </a:t>
            </a:r>
            <a:r>
              <a:rPr lang="tr-TR" dirty="0">
                <a:solidFill>
                  <a:schemeClr val="bg1">
                    <a:lumMod val="75000"/>
                  </a:schemeClr>
                </a:solidFill>
              </a:rPr>
              <a:t>yaygın </a:t>
            </a:r>
            <a:r>
              <a:rPr lang="tr-TR" dirty="0" err="1" smtClean="0">
                <a:solidFill>
                  <a:schemeClr val="bg1">
                    <a:lumMod val="75000"/>
                  </a:schemeClr>
                </a:solidFill>
              </a:rPr>
              <a:t>atherom</a:t>
            </a:r>
            <a:r>
              <a:rPr lang="tr-TR" dirty="0" smtClean="0">
                <a:solidFill>
                  <a:schemeClr val="bg1">
                    <a:lumMod val="75000"/>
                  </a:schemeClr>
                </a:solidFill>
              </a:rPr>
              <a:t> </a:t>
            </a:r>
            <a:r>
              <a:rPr lang="tr-TR" dirty="0">
                <a:solidFill>
                  <a:schemeClr val="bg1">
                    <a:lumMod val="75000"/>
                  </a:schemeClr>
                </a:solidFill>
              </a:rPr>
              <a:t>plakları saptanmıştır. </a:t>
            </a:r>
            <a:endParaRPr lang="tr-TR" dirty="0" smtClean="0">
              <a:solidFill>
                <a:schemeClr val="bg1">
                  <a:lumMod val="75000"/>
                </a:schemeClr>
              </a:solidFill>
            </a:endParaRPr>
          </a:p>
          <a:p>
            <a:pPr marL="0" indent="0">
              <a:buNone/>
            </a:pPr>
            <a:r>
              <a:rPr lang="tr-TR" dirty="0" smtClean="0"/>
              <a:t>Sol </a:t>
            </a:r>
            <a:r>
              <a:rPr lang="tr-TR" dirty="0"/>
              <a:t>inen koroner arter lümeninde </a:t>
            </a:r>
            <a:r>
              <a:rPr lang="tr-TR" dirty="0" err="1">
                <a:solidFill>
                  <a:srgbClr val="C00000"/>
                </a:solidFill>
              </a:rPr>
              <a:t>trombüs</a:t>
            </a:r>
            <a:r>
              <a:rPr lang="tr-TR" dirty="0" err="1"/>
              <a:t>le</a:t>
            </a:r>
            <a:r>
              <a:rPr lang="tr-TR" dirty="0"/>
              <a:t> uyumlu olabilecek görünüm </a:t>
            </a:r>
            <a:endParaRPr lang="tr-TR" dirty="0" smtClean="0"/>
          </a:p>
          <a:p>
            <a:pPr marL="0" indent="0">
              <a:buNone/>
            </a:pPr>
            <a:r>
              <a:rPr lang="tr-TR" dirty="0" smtClean="0">
                <a:solidFill>
                  <a:schemeClr val="bg1">
                    <a:lumMod val="75000"/>
                  </a:schemeClr>
                </a:solidFill>
              </a:rPr>
              <a:t>Diğer koroner </a:t>
            </a:r>
            <a:r>
              <a:rPr lang="tr-TR" dirty="0">
                <a:solidFill>
                  <a:schemeClr val="bg1">
                    <a:lumMod val="75000"/>
                  </a:schemeClr>
                </a:solidFill>
              </a:rPr>
              <a:t>arter lümenleri açık ve </a:t>
            </a:r>
            <a:r>
              <a:rPr lang="tr-TR" dirty="0" err="1">
                <a:solidFill>
                  <a:schemeClr val="bg1">
                    <a:lumMod val="75000"/>
                  </a:schemeClr>
                </a:solidFill>
              </a:rPr>
              <a:t>ateromlu</a:t>
            </a:r>
            <a:r>
              <a:rPr lang="tr-TR" dirty="0">
                <a:solidFill>
                  <a:schemeClr val="bg1">
                    <a:lumMod val="75000"/>
                  </a:schemeClr>
                </a:solidFill>
              </a:rPr>
              <a:t> </a:t>
            </a:r>
            <a:r>
              <a:rPr lang="tr-TR" dirty="0" err="1" smtClean="0"/>
              <a:t>İnterventriküler</a:t>
            </a:r>
            <a:r>
              <a:rPr lang="tr-TR" dirty="0" smtClean="0"/>
              <a:t> </a:t>
            </a:r>
            <a:r>
              <a:rPr lang="tr-TR" dirty="0" err="1"/>
              <a:t>septum</a:t>
            </a:r>
            <a:r>
              <a:rPr lang="tr-TR" dirty="0"/>
              <a:t> arka yüzünde 5x3 cm ebadında </a:t>
            </a:r>
            <a:r>
              <a:rPr lang="tr-TR" dirty="0">
                <a:solidFill>
                  <a:srgbClr val="C00000"/>
                </a:solidFill>
              </a:rPr>
              <a:t>koyu şarabi renkte </a:t>
            </a:r>
            <a:r>
              <a:rPr lang="tr-TR" dirty="0" smtClean="0"/>
              <a:t>alan</a:t>
            </a:r>
            <a:endParaRPr lang="tr-TR" dirty="0"/>
          </a:p>
        </p:txBody>
      </p:sp>
    </p:spTree>
    <p:extLst>
      <p:ext uri="{BB962C8B-B14F-4D97-AF65-F5344CB8AC3E}">
        <p14:creationId xmlns:p14="http://schemas.microsoft.com/office/powerpoint/2010/main" val="726259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Histopatolojik</a:t>
            </a:r>
            <a:r>
              <a:rPr lang="tr-TR" dirty="0" smtClean="0"/>
              <a:t> inceleme bu bulgulara katkıda bulunmuştur.</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Kalpte </a:t>
            </a:r>
            <a:r>
              <a:rPr lang="tr-TR" dirty="0"/>
              <a:t>hafif şiddette </a:t>
            </a:r>
            <a:r>
              <a:rPr lang="tr-TR" dirty="0" err="1"/>
              <a:t>perivasküler</a:t>
            </a:r>
            <a:r>
              <a:rPr lang="tr-TR" dirty="0"/>
              <a:t> </a:t>
            </a:r>
            <a:r>
              <a:rPr lang="tr-TR" dirty="0" err="1" smtClean="0"/>
              <a:t>fibrozis</a:t>
            </a:r>
            <a:r>
              <a:rPr lang="tr-TR" dirty="0" smtClean="0"/>
              <a:t>,</a:t>
            </a:r>
          </a:p>
          <a:p>
            <a:pPr marL="0" indent="0">
              <a:buNone/>
            </a:pPr>
            <a:endParaRPr lang="tr-TR" dirty="0" smtClean="0"/>
          </a:p>
          <a:p>
            <a:pPr marL="0" indent="0">
              <a:buNone/>
            </a:pPr>
            <a:r>
              <a:rPr lang="tr-TR" dirty="0" smtClean="0"/>
              <a:t>Koroner </a:t>
            </a:r>
            <a:r>
              <a:rPr lang="tr-TR" dirty="0"/>
              <a:t>arter kesitlerinde </a:t>
            </a:r>
            <a:r>
              <a:rPr lang="tr-TR" dirty="0" smtClean="0"/>
              <a:t>lümeni %95-98 </a:t>
            </a:r>
            <a:r>
              <a:rPr lang="tr-TR" dirty="0"/>
              <a:t>oranında </a:t>
            </a:r>
            <a:r>
              <a:rPr lang="tr-TR" dirty="0" smtClean="0"/>
              <a:t>tıkayan</a:t>
            </a:r>
            <a:r>
              <a:rPr lang="tr-TR" dirty="0"/>
              <a:t>, yer yer </a:t>
            </a:r>
            <a:r>
              <a:rPr lang="tr-TR" dirty="0" err="1"/>
              <a:t>kalsifiye</a:t>
            </a:r>
            <a:r>
              <a:rPr lang="tr-TR" dirty="0"/>
              <a:t> </a:t>
            </a:r>
            <a:r>
              <a:rPr lang="tr-TR" dirty="0" err="1"/>
              <a:t>aterom</a:t>
            </a:r>
            <a:r>
              <a:rPr lang="tr-TR" dirty="0"/>
              <a:t> plağı</a:t>
            </a:r>
          </a:p>
        </p:txBody>
      </p:sp>
    </p:spTree>
    <p:extLst>
      <p:ext uri="{BB962C8B-B14F-4D97-AF65-F5344CB8AC3E}">
        <p14:creationId xmlns:p14="http://schemas.microsoft.com/office/powerpoint/2010/main" val="2575905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Otopsi sırasında biber gazı iddiası bilinmektedir.</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i="1" dirty="0" smtClean="0">
                <a:solidFill>
                  <a:srgbClr val="C00000"/>
                </a:solidFill>
              </a:rPr>
              <a:t>   «Analizi istenen tüm numunelerde biber gazı etken maddesi aranması ve genel ilaç taraması yapılması..»</a:t>
            </a:r>
          </a:p>
          <a:p>
            <a:pPr marL="0" indent="0">
              <a:buNone/>
            </a:pPr>
            <a:r>
              <a:rPr lang="tr-TR" dirty="0" smtClean="0"/>
              <a:t>Otopsi </a:t>
            </a:r>
            <a:r>
              <a:rPr lang="tr-TR" dirty="0"/>
              <a:t>sırasında </a:t>
            </a:r>
            <a:r>
              <a:rPr lang="tr-TR" dirty="0" smtClean="0"/>
              <a:t>alınan biyolojik örnekler:</a:t>
            </a:r>
          </a:p>
          <a:p>
            <a:pPr marL="0" indent="0">
              <a:buNone/>
            </a:pPr>
            <a:r>
              <a:rPr lang="tr-TR" dirty="0" smtClean="0">
                <a:solidFill>
                  <a:srgbClr val="0070C0"/>
                </a:solidFill>
              </a:rPr>
              <a:t>Kan, </a:t>
            </a:r>
          </a:p>
          <a:p>
            <a:pPr marL="0" indent="0">
              <a:buNone/>
            </a:pPr>
            <a:r>
              <a:rPr lang="tr-TR" dirty="0" smtClean="0">
                <a:solidFill>
                  <a:srgbClr val="0070C0"/>
                </a:solidFill>
              </a:rPr>
              <a:t>İdrar, </a:t>
            </a:r>
          </a:p>
          <a:p>
            <a:pPr marL="0" indent="0">
              <a:buNone/>
            </a:pPr>
            <a:r>
              <a:rPr lang="tr-TR" dirty="0" smtClean="0">
                <a:solidFill>
                  <a:srgbClr val="0070C0"/>
                </a:solidFill>
              </a:rPr>
              <a:t>İçeriği ile </a:t>
            </a:r>
            <a:r>
              <a:rPr lang="tr-TR" dirty="0">
                <a:solidFill>
                  <a:srgbClr val="0070C0"/>
                </a:solidFill>
              </a:rPr>
              <a:t>birlikte mide, </a:t>
            </a:r>
            <a:endParaRPr lang="tr-TR" dirty="0" smtClean="0">
              <a:solidFill>
                <a:srgbClr val="0070C0"/>
              </a:solidFill>
            </a:endParaRPr>
          </a:p>
          <a:p>
            <a:pPr marL="0" indent="0">
              <a:buNone/>
            </a:pPr>
            <a:r>
              <a:rPr lang="tr-TR" dirty="0" smtClean="0">
                <a:solidFill>
                  <a:schemeClr val="bg1">
                    <a:lumMod val="75000"/>
                  </a:schemeClr>
                </a:solidFill>
              </a:rPr>
              <a:t>Muhafaza </a:t>
            </a:r>
            <a:r>
              <a:rPr lang="tr-TR" dirty="0">
                <a:solidFill>
                  <a:schemeClr val="bg1">
                    <a:lumMod val="75000"/>
                  </a:schemeClr>
                </a:solidFill>
              </a:rPr>
              <a:t>amaçlı göz içi sıvısı ve iç organ </a:t>
            </a:r>
            <a:r>
              <a:rPr lang="tr-TR" dirty="0" smtClean="0">
                <a:solidFill>
                  <a:schemeClr val="bg1">
                    <a:lumMod val="75000"/>
                  </a:schemeClr>
                </a:solidFill>
              </a:rPr>
              <a:t>parçaları</a:t>
            </a:r>
            <a:endParaRPr lang="tr-TR" dirty="0">
              <a:solidFill>
                <a:schemeClr val="bg1">
                  <a:lumMod val="75000"/>
                </a:schemeClr>
              </a:solidFill>
            </a:endParaRPr>
          </a:p>
        </p:txBody>
      </p:sp>
    </p:spTree>
    <p:extLst>
      <p:ext uri="{BB962C8B-B14F-4D97-AF65-F5344CB8AC3E}">
        <p14:creationId xmlns:p14="http://schemas.microsoft.com/office/powerpoint/2010/main" val="439161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smtClean="0"/>
              <a:t>Toksikolojik</a:t>
            </a:r>
            <a:r>
              <a:rPr lang="tr-TR" dirty="0" smtClean="0"/>
              <a:t> analizde pozitif bir bulgu vardır:</a:t>
            </a:r>
            <a:endParaRPr lang="tr-TR" dirty="0"/>
          </a:p>
        </p:txBody>
      </p:sp>
      <p:sp>
        <p:nvSpPr>
          <p:cNvPr id="3" name="İçerik Yer Tutucusu 2"/>
          <p:cNvSpPr>
            <a:spLocks noGrp="1"/>
          </p:cNvSpPr>
          <p:nvPr>
            <p:ph idx="1"/>
          </p:nvPr>
        </p:nvSpPr>
        <p:spPr/>
        <p:txBody>
          <a:bodyPr>
            <a:normAutofit lnSpcReduction="10000"/>
          </a:bodyPr>
          <a:lstStyle/>
          <a:p>
            <a:r>
              <a:rPr lang="tr-TR" dirty="0" smtClean="0"/>
              <a:t>Kanda alkol bulunmadığı, </a:t>
            </a:r>
          </a:p>
          <a:p>
            <a:r>
              <a:rPr lang="tr-TR" dirty="0" smtClean="0">
                <a:solidFill>
                  <a:schemeClr val="bg1">
                    <a:lumMod val="65000"/>
                  </a:schemeClr>
                </a:solidFill>
              </a:rPr>
              <a:t>Kanda ve idrarda sistematikte </a:t>
            </a:r>
            <a:r>
              <a:rPr lang="tr-TR" dirty="0">
                <a:solidFill>
                  <a:schemeClr val="bg1">
                    <a:lumMod val="65000"/>
                  </a:schemeClr>
                </a:solidFill>
              </a:rPr>
              <a:t>aranan </a:t>
            </a:r>
            <a:r>
              <a:rPr lang="tr-TR" dirty="0" smtClean="0">
                <a:solidFill>
                  <a:schemeClr val="bg1">
                    <a:lumMod val="65000"/>
                  </a:schemeClr>
                </a:solidFill>
              </a:rPr>
              <a:t>maddelerin, ilaç </a:t>
            </a:r>
            <a:r>
              <a:rPr lang="tr-TR" dirty="0">
                <a:solidFill>
                  <a:schemeClr val="bg1">
                    <a:lumMod val="65000"/>
                  </a:schemeClr>
                </a:solidFill>
              </a:rPr>
              <a:t>etken maddelerinin ve biber gazı etken maddesinin bulunmadığı</a:t>
            </a:r>
            <a:r>
              <a:rPr lang="tr-TR" dirty="0" smtClean="0">
                <a:solidFill>
                  <a:schemeClr val="bg1">
                    <a:lumMod val="65000"/>
                  </a:schemeClr>
                </a:solidFill>
              </a:rPr>
              <a:t>,</a:t>
            </a:r>
          </a:p>
          <a:p>
            <a:r>
              <a:rPr lang="tr-TR" dirty="0" smtClean="0"/>
              <a:t>Mide muhteviyatında </a:t>
            </a:r>
            <a:r>
              <a:rPr lang="tr-TR" dirty="0" smtClean="0">
                <a:solidFill>
                  <a:schemeClr val="bg1">
                    <a:lumMod val="65000"/>
                  </a:schemeClr>
                </a:solidFill>
              </a:rPr>
              <a:t>sistematikteki maddelerin, ilaç etken maddelerinin bulunmadığını </a:t>
            </a:r>
          </a:p>
          <a:p>
            <a:pPr lvl="1"/>
            <a:r>
              <a:rPr lang="tr-TR" dirty="0" smtClean="0"/>
              <a:t>Biber gazı etken maddelerinden </a:t>
            </a:r>
            <a:r>
              <a:rPr lang="tr-TR" dirty="0" err="1" smtClean="0"/>
              <a:t>kapsaisin</a:t>
            </a:r>
            <a:r>
              <a:rPr lang="tr-TR" dirty="0" smtClean="0"/>
              <a:t> ve </a:t>
            </a:r>
            <a:r>
              <a:rPr lang="tr-TR" dirty="0" err="1" smtClean="0"/>
              <a:t>dihidrokapsaisin</a:t>
            </a:r>
            <a:r>
              <a:rPr lang="tr-TR" dirty="0" smtClean="0"/>
              <a:t> bulunduğu, </a:t>
            </a:r>
          </a:p>
          <a:p>
            <a:pPr marL="0" indent="0">
              <a:buNone/>
            </a:pPr>
            <a:endParaRPr lang="tr-TR" dirty="0"/>
          </a:p>
        </p:txBody>
      </p:sp>
    </p:spTree>
    <p:extLst>
      <p:ext uri="{BB962C8B-B14F-4D97-AF65-F5344CB8AC3E}">
        <p14:creationId xmlns:p14="http://schemas.microsoft.com/office/powerpoint/2010/main" val="4065726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Çift laboratuvar çalışması yapılmaya çalışılmıştır:</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Kan ve içeriği ile birlikte mide örneğinde biber gazı etken maddesinin aranması için söz konusu materyallerin İstanbul Adli Tıp kurumu Başkanlığı’na gönderildiği; </a:t>
            </a:r>
          </a:p>
          <a:p>
            <a:pPr marL="0" indent="0">
              <a:buNone/>
            </a:pPr>
            <a:r>
              <a:rPr lang="tr-TR" dirty="0" smtClean="0"/>
              <a:t>	</a:t>
            </a:r>
            <a:r>
              <a:rPr lang="tr-TR" i="1" dirty="0" smtClean="0"/>
              <a:t>«Kanda; </a:t>
            </a:r>
            <a:r>
              <a:rPr lang="tr-TR" i="1" dirty="0" err="1" smtClean="0"/>
              <a:t>capsaicine</a:t>
            </a:r>
            <a:r>
              <a:rPr lang="tr-TR" i="1" dirty="0" smtClean="0"/>
              <a:t> arandığı, bulunmadığı, midede </a:t>
            </a:r>
            <a:r>
              <a:rPr lang="tr-TR" i="1" dirty="0" err="1" smtClean="0"/>
              <a:t>capsaicine</a:t>
            </a:r>
            <a:r>
              <a:rPr lang="tr-TR" i="1" dirty="0" smtClean="0"/>
              <a:t> aranmadığı…»</a:t>
            </a:r>
          </a:p>
          <a:p>
            <a:pPr marL="0" indent="0">
              <a:buNone/>
            </a:pPr>
            <a:endParaRPr lang="tr-TR" dirty="0"/>
          </a:p>
        </p:txBody>
      </p:sp>
    </p:spTree>
    <p:extLst>
      <p:ext uri="{BB962C8B-B14F-4D97-AF65-F5344CB8AC3E}">
        <p14:creationId xmlns:p14="http://schemas.microsoft.com/office/powerpoint/2010/main" val="843622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Otopsiyi yapan hekimler ölüm sebebine belirlememiştir:</a:t>
            </a:r>
            <a:endParaRPr lang="tr-TR" dirty="0"/>
          </a:p>
        </p:txBody>
      </p:sp>
      <p:sp>
        <p:nvSpPr>
          <p:cNvPr id="3" name="İçerik Yer Tutucusu 2"/>
          <p:cNvSpPr>
            <a:spLocks noGrp="1"/>
          </p:cNvSpPr>
          <p:nvPr>
            <p:ph idx="1"/>
          </p:nvPr>
        </p:nvSpPr>
        <p:spPr/>
        <p:txBody>
          <a:bodyPr/>
          <a:lstStyle/>
          <a:p>
            <a:pPr marL="0" indent="0">
              <a:buNone/>
            </a:pPr>
            <a:r>
              <a:rPr lang="tr-TR" dirty="0"/>
              <a:t>	</a:t>
            </a:r>
            <a:r>
              <a:rPr lang="tr-TR" dirty="0" smtClean="0"/>
              <a:t>«</a:t>
            </a:r>
            <a:r>
              <a:rPr lang="tr-TR" i="1" dirty="0" smtClean="0"/>
              <a:t>Kişinin </a:t>
            </a:r>
            <a:r>
              <a:rPr lang="tr-TR" i="1" dirty="0"/>
              <a:t>kesin ölüm sebebi hakkında kesin bir kanaate varılamamış ve otopsi raporu ve adli tahkikat dosyasının tamamı ile birlikte Adli Tıp Kurumu Başkanlığı </a:t>
            </a:r>
            <a:r>
              <a:rPr lang="tr-TR" i="1" dirty="0" smtClean="0"/>
              <a:t>… ilgili </a:t>
            </a:r>
            <a:r>
              <a:rPr lang="tr-TR" i="1" dirty="0"/>
              <a:t>ihtisas kuruluna gönderilerek buradan görüş alınmasının uygun </a:t>
            </a:r>
            <a:r>
              <a:rPr lang="tr-TR" i="1" dirty="0" smtClean="0"/>
              <a:t>olabileceği»</a:t>
            </a:r>
            <a:r>
              <a:rPr lang="tr-TR" dirty="0" smtClean="0"/>
              <a:t> </a:t>
            </a:r>
            <a:endParaRPr lang="tr-TR" dirty="0"/>
          </a:p>
        </p:txBody>
      </p:sp>
    </p:spTree>
    <p:extLst>
      <p:ext uri="{BB962C8B-B14F-4D97-AF65-F5344CB8AC3E}">
        <p14:creationId xmlns:p14="http://schemas.microsoft.com/office/powerpoint/2010/main" val="4148203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Kurul Kararı:</a:t>
            </a:r>
            <a:endParaRPr lang="tr-TR" dirty="0"/>
          </a:p>
        </p:txBody>
      </p:sp>
      <p:sp>
        <p:nvSpPr>
          <p:cNvPr id="3" name="İçerik Yer Tutucusu 2"/>
          <p:cNvSpPr>
            <a:spLocks noGrp="1"/>
          </p:cNvSpPr>
          <p:nvPr>
            <p:ph idx="1"/>
          </p:nvPr>
        </p:nvSpPr>
        <p:spPr/>
        <p:txBody>
          <a:bodyPr>
            <a:normAutofit/>
          </a:bodyPr>
          <a:lstStyle/>
          <a:p>
            <a:r>
              <a:rPr lang="tr-TR" i="1" dirty="0" smtClean="0"/>
              <a:t>… kişinin </a:t>
            </a:r>
            <a:r>
              <a:rPr lang="tr-TR" i="1" dirty="0" err="1"/>
              <a:t>travmatik</a:t>
            </a:r>
            <a:r>
              <a:rPr lang="tr-TR" i="1" dirty="0"/>
              <a:t> tesirle öldüğünün tıbbi delillerinin bulunmadığı,</a:t>
            </a:r>
          </a:p>
          <a:p>
            <a:r>
              <a:rPr lang="tr-TR" i="1" dirty="0" smtClean="0"/>
              <a:t>… ölümün </a:t>
            </a:r>
            <a:r>
              <a:rPr lang="tr-TR" i="1" dirty="0"/>
              <a:t>meydana geliş şekli de dikkate alındığında kişinin zehirlenerek öldüğünün tıbbi delillerinin bulunmadığı;</a:t>
            </a:r>
          </a:p>
          <a:p>
            <a:r>
              <a:rPr lang="tr-TR" i="1" dirty="0" smtClean="0"/>
              <a:t>… kişinin </a:t>
            </a:r>
            <a:r>
              <a:rPr lang="tr-TR" i="1" dirty="0"/>
              <a:t>ölümünün kalp damar hastalığı sonucu meydana gelmiş olduğu</a:t>
            </a:r>
          </a:p>
        </p:txBody>
      </p:sp>
    </p:spTree>
    <p:extLst>
      <p:ext uri="{BB962C8B-B14F-4D97-AF65-F5344CB8AC3E}">
        <p14:creationId xmlns:p14="http://schemas.microsoft.com/office/powerpoint/2010/main" val="2205141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Dosyanın tarafımıza geliş sebebi diğer bir rapora olan itirazdır.</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Başvuruyu İrfan Tuna’nın kardeşi  yapmıştır.</a:t>
            </a:r>
          </a:p>
          <a:p>
            <a:pPr marL="0" indent="0">
              <a:buNone/>
            </a:pPr>
            <a:endParaRPr lang="tr-TR" dirty="0" smtClean="0"/>
          </a:p>
          <a:p>
            <a:pPr marL="0" indent="0">
              <a:buNone/>
            </a:pPr>
            <a:r>
              <a:rPr lang="tr-TR" dirty="0"/>
              <a:t>	</a:t>
            </a:r>
            <a:r>
              <a:rPr lang="tr-TR" dirty="0" smtClean="0"/>
              <a:t>Ölenin midesinde </a:t>
            </a:r>
            <a:r>
              <a:rPr lang="tr-TR" dirty="0"/>
              <a:t>biber gazı etken </a:t>
            </a:r>
            <a:r>
              <a:rPr lang="tr-TR" dirty="0" smtClean="0"/>
              <a:t>maddeleri </a:t>
            </a:r>
            <a:r>
              <a:rPr lang="tr-TR" dirty="0"/>
              <a:t>olan </a:t>
            </a:r>
            <a:r>
              <a:rPr lang="tr-TR" dirty="0" err="1"/>
              <a:t>kapsaisin</a:t>
            </a:r>
            <a:r>
              <a:rPr lang="tr-TR" dirty="0"/>
              <a:t> ve </a:t>
            </a:r>
            <a:r>
              <a:rPr lang="tr-TR" dirty="0" err="1" smtClean="0"/>
              <a:t>dihidrokapsaisin</a:t>
            </a:r>
            <a:r>
              <a:rPr lang="tr-TR" dirty="0" smtClean="0"/>
              <a:t> </a:t>
            </a:r>
            <a:r>
              <a:rPr lang="tr-TR" dirty="0"/>
              <a:t>bulunduğunu, </a:t>
            </a:r>
            <a:endParaRPr lang="tr-TR" dirty="0" smtClean="0"/>
          </a:p>
        </p:txBody>
      </p:sp>
      <p:sp>
        <p:nvSpPr>
          <p:cNvPr id="4" name="Sağ Ok 3"/>
          <p:cNvSpPr/>
          <p:nvPr/>
        </p:nvSpPr>
        <p:spPr>
          <a:xfrm>
            <a:off x="3491880" y="4581128"/>
            <a:ext cx="4032448" cy="1008112"/>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06649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Değerlendirmede öne çıkacak hususlar şunlardır:</a:t>
            </a:r>
            <a:endParaRPr lang="tr-TR" dirty="0"/>
          </a:p>
        </p:txBody>
      </p:sp>
      <p:sp>
        <p:nvSpPr>
          <p:cNvPr id="3" name="İçerik Yer Tutucusu 2"/>
          <p:cNvSpPr>
            <a:spLocks noGrp="1"/>
          </p:cNvSpPr>
          <p:nvPr>
            <p:ph idx="1"/>
          </p:nvPr>
        </p:nvSpPr>
        <p:spPr/>
        <p:txBody>
          <a:bodyPr/>
          <a:lstStyle/>
          <a:p>
            <a:endParaRPr lang="tr-TR" dirty="0" smtClean="0"/>
          </a:p>
          <a:p>
            <a:r>
              <a:rPr lang="tr-TR" dirty="0" smtClean="0"/>
              <a:t>Ölüm sebebi nedir?</a:t>
            </a:r>
          </a:p>
          <a:p>
            <a:r>
              <a:rPr lang="tr-TR" dirty="0" smtClean="0"/>
              <a:t>Gaza maruz kalınmış mıdır?</a:t>
            </a:r>
          </a:p>
          <a:p>
            <a:r>
              <a:rPr lang="tr-TR" dirty="0" smtClean="0"/>
              <a:t>Ölümün biber gazı ile ilişkisi var mıdır?</a:t>
            </a:r>
          </a:p>
        </p:txBody>
      </p:sp>
    </p:spTree>
    <p:extLst>
      <p:ext uri="{BB962C8B-B14F-4D97-AF65-F5344CB8AC3E}">
        <p14:creationId xmlns:p14="http://schemas.microsoft.com/office/powerpoint/2010/main" val="94084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KİMYASAL GAZ MARUZİYETİ VAR MI?</a:t>
            </a:r>
            <a:endParaRPr lang="tr-TR" dirty="0"/>
          </a:p>
        </p:txBody>
      </p:sp>
      <p:sp>
        <p:nvSpPr>
          <p:cNvPr id="3" name="Metin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28007465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Kişi, olayların geçtiği meydana yakın bir iş yerinde çalışmaktadır.</a:t>
            </a:r>
            <a:endParaRPr lang="tr-T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1720" y="1844824"/>
            <a:ext cx="4512501"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43870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İş Yeri’ne ait Güvenlik kamerası görüntüleri vardır</a:t>
            </a:r>
            <a:endParaRPr lang="tr-TR" dirty="0"/>
          </a:p>
        </p:txBody>
      </p:sp>
      <p:sp>
        <p:nvSpPr>
          <p:cNvPr id="3" name="İçerik Yer Tutucusu 2"/>
          <p:cNvSpPr>
            <a:spLocks noGrp="1"/>
          </p:cNvSpPr>
          <p:nvPr>
            <p:ph idx="1"/>
          </p:nvPr>
        </p:nvSpPr>
        <p:spPr>
          <a:xfrm>
            <a:off x="395536" y="1628800"/>
            <a:ext cx="8229600" cy="4525963"/>
          </a:xfrm>
        </p:spPr>
        <p:txBody>
          <a:bodyPr>
            <a:normAutofit fontScale="32500" lnSpcReduction="20000"/>
          </a:bodyPr>
          <a:lstStyle/>
          <a:p>
            <a:pPr marL="0" indent="0">
              <a:buNone/>
            </a:pPr>
            <a:r>
              <a:rPr lang="tr-TR" sz="7200" b="1" dirty="0" smtClean="0"/>
              <a:t>3 ayrı kamera için </a:t>
            </a:r>
            <a:r>
              <a:rPr lang="tr-TR" sz="7200" b="1" dirty="0" err="1" smtClean="0"/>
              <a:t>Dvd</a:t>
            </a:r>
            <a:r>
              <a:rPr lang="tr-TR" sz="7200" b="1" dirty="0" smtClean="0"/>
              <a:t>-R </a:t>
            </a:r>
            <a:r>
              <a:rPr lang="tr-TR" sz="7200" b="1" dirty="0"/>
              <a:t>Basit Ön İzleme </a:t>
            </a:r>
            <a:r>
              <a:rPr lang="tr-TR" sz="7200" b="1" dirty="0" err="1"/>
              <a:t>Tutanağı’na</a:t>
            </a:r>
            <a:r>
              <a:rPr lang="tr-TR" sz="7200" b="1" dirty="0"/>
              <a:t> Göre</a:t>
            </a:r>
            <a:r>
              <a:rPr lang="tr-TR" sz="7200" dirty="0"/>
              <a:t>(Görüntüler tarafımıza sunulan belgeler arasında yoktur) </a:t>
            </a:r>
          </a:p>
          <a:p>
            <a:pPr marL="0" indent="0">
              <a:buNone/>
            </a:pPr>
            <a:r>
              <a:rPr lang="tr-TR" dirty="0"/>
              <a:t> </a:t>
            </a:r>
          </a:p>
          <a:p>
            <a:pPr marL="0" indent="0">
              <a:buNone/>
            </a:pPr>
            <a:r>
              <a:rPr lang="tr-TR" sz="8000" dirty="0" smtClean="0"/>
              <a:t>Saat</a:t>
            </a:r>
            <a:r>
              <a:rPr lang="tr-TR" sz="8000" dirty="0"/>
              <a:t>: 19.11.00’da insanların Selanik Caddesi üzerinde müdahaleden sonra koşuştuğu,</a:t>
            </a:r>
          </a:p>
          <a:p>
            <a:pPr marL="0" indent="0">
              <a:buNone/>
            </a:pPr>
            <a:r>
              <a:rPr lang="tr-TR" sz="8000" dirty="0"/>
              <a:t>Saat: 19.25.32’de İrfan Tuna’nın Tuna Caddesi üzerinden sol taraftan koşarak iş yerine girdiği,</a:t>
            </a:r>
          </a:p>
          <a:p>
            <a:pPr marL="0" indent="0">
              <a:buNone/>
            </a:pPr>
            <a:r>
              <a:rPr lang="tr-TR" sz="8000" dirty="0" smtClean="0"/>
              <a:t>Saat: 19.58.18’de İrfan </a:t>
            </a:r>
            <a:r>
              <a:rPr lang="tr-TR" sz="8000" dirty="0" err="1" smtClean="0"/>
              <a:t>TUNA’nın</a:t>
            </a:r>
            <a:r>
              <a:rPr lang="tr-TR" sz="8000" dirty="0" smtClean="0"/>
              <a:t> binanın giriş kapısı önüne gelen şahsa kapıyı açıp içeriye aldıktan sonra kapıyı kilitleyip birlikte merdivenden yukarı çıktıkları,</a:t>
            </a:r>
          </a:p>
          <a:p>
            <a:pPr marL="0" indent="0">
              <a:buNone/>
            </a:pPr>
            <a:r>
              <a:rPr lang="tr-TR" sz="8000" dirty="0"/>
              <a:t> </a:t>
            </a:r>
          </a:p>
        </p:txBody>
      </p:sp>
    </p:spTree>
    <p:extLst>
      <p:ext uri="{BB962C8B-B14F-4D97-AF65-F5344CB8AC3E}">
        <p14:creationId xmlns:p14="http://schemas.microsoft.com/office/powerpoint/2010/main" val="1944011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normAutofit/>
          </a:bodyPr>
          <a:lstStyle/>
          <a:p>
            <a:r>
              <a:rPr lang="tr-TR" dirty="0" smtClean="0"/>
              <a:t>Saatler geçer..</a:t>
            </a:r>
            <a:endParaRPr lang="tr-TR" dirty="0"/>
          </a:p>
        </p:txBody>
      </p:sp>
      <p:sp>
        <p:nvSpPr>
          <p:cNvPr id="3" name="İçerik Yer Tutucusu 2"/>
          <p:cNvSpPr>
            <a:spLocks noGrp="1"/>
          </p:cNvSpPr>
          <p:nvPr>
            <p:ph idx="1"/>
          </p:nvPr>
        </p:nvSpPr>
        <p:spPr>
          <a:xfrm>
            <a:off x="539552" y="1340768"/>
            <a:ext cx="8229600" cy="4525963"/>
          </a:xfrm>
        </p:spPr>
        <p:txBody>
          <a:bodyPr>
            <a:normAutofit fontScale="70000" lnSpcReduction="20000"/>
          </a:bodyPr>
          <a:lstStyle/>
          <a:p>
            <a:pPr marL="0" indent="0">
              <a:buNone/>
            </a:pPr>
            <a:r>
              <a:rPr lang="tr-TR" dirty="0" smtClean="0"/>
              <a:t> Saat: 23.28.18’de İrfan Tuna’nın yalnız dershaneden dışarıya çıkarak çömeldiği, daha sonra şahsın kaldırımın üzerinde gezindiği,</a:t>
            </a:r>
          </a:p>
          <a:p>
            <a:pPr marL="0" indent="0">
              <a:buNone/>
            </a:pPr>
            <a:endParaRPr lang="tr-TR" dirty="0" smtClean="0"/>
          </a:p>
          <a:p>
            <a:pPr marL="0" indent="0">
              <a:buNone/>
            </a:pPr>
            <a:r>
              <a:rPr lang="tr-TR" dirty="0" smtClean="0"/>
              <a:t>Saat: 23.39.52’de binaya girerek merdivenlerden yukarıya çıktığı,</a:t>
            </a:r>
          </a:p>
          <a:p>
            <a:pPr marL="0" indent="0">
              <a:buNone/>
            </a:pPr>
            <a:endParaRPr lang="tr-TR" dirty="0" smtClean="0"/>
          </a:p>
          <a:p>
            <a:pPr marL="0" indent="0">
              <a:buNone/>
            </a:pPr>
            <a:r>
              <a:rPr lang="tr-TR" dirty="0" smtClean="0"/>
              <a:t>Saat: 23.44.38’de asansöre bindiğinin görüldüğü bildirilmektedir. </a:t>
            </a:r>
          </a:p>
          <a:p>
            <a:pPr marL="0" indent="0">
              <a:buNone/>
            </a:pPr>
            <a:endParaRPr lang="tr-TR" dirty="0" smtClean="0"/>
          </a:p>
          <a:p>
            <a:pPr marL="0" indent="0">
              <a:buNone/>
            </a:pPr>
            <a:r>
              <a:rPr lang="tr-TR" dirty="0" smtClean="0"/>
              <a:t>Saat: 00.18.00’de Dershanenin önüne ambulansın geldiği, sağlık ekiplerinin dershaneye girdikleri,</a:t>
            </a:r>
          </a:p>
          <a:p>
            <a:pPr marL="0" indent="0">
              <a:buNone/>
            </a:pPr>
            <a:r>
              <a:rPr lang="tr-TR" dirty="0" smtClean="0"/>
              <a:t> </a:t>
            </a:r>
          </a:p>
          <a:p>
            <a:pPr marL="0" indent="0">
              <a:buNone/>
            </a:pPr>
            <a:endParaRPr lang="tr-TR" dirty="0"/>
          </a:p>
        </p:txBody>
      </p:sp>
    </p:spTree>
    <p:extLst>
      <p:ext uri="{BB962C8B-B14F-4D97-AF65-F5344CB8AC3E}">
        <p14:creationId xmlns:p14="http://schemas.microsoft.com/office/powerpoint/2010/main" val="2806060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lvl="0" indent="0">
              <a:buNone/>
            </a:pPr>
            <a:r>
              <a:rPr lang="tr-TR" u="sng" dirty="0">
                <a:solidFill>
                  <a:srgbClr val="C00000"/>
                </a:solidFill>
              </a:rPr>
              <a:t>Göğüs Hastalıkları Uzmanı Görüşü; </a:t>
            </a:r>
            <a:r>
              <a:rPr lang="tr-TR" dirty="0" smtClean="0">
                <a:solidFill>
                  <a:srgbClr val="C00000"/>
                </a:solidFill>
              </a:rPr>
              <a:t> </a:t>
            </a:r>
          </a:p>
          <a:p>
            <a:pPr marL="0" indent="0">
              <a:buNone/>
            </a:pPr>
            <a:r>
              <a:rPr lang="tr-TR" dirty="0" smtClean="0"/>
              <a:t>«…..</a:t>
            </a:r>
            <a:r>
              <a:rPr lang="tr-TR" i="1" dirty="0" smtClean="0"/>
              <a:t>Biber </a:t>
            </a:r>
            <a:r>
              <a:rPr lang="tr-TR" i="1" dirty="0"/>
              <a:t>gazı akciğerler üzerinde </a:t>
            </a:r>
            <a:r>
              <a:rPr lang="tr-TR" i="1" dirty="0" err="1"/>
              <a:t>toksik</a:t>
            </a:r>
            <a:r>
              <a:rPr lang="tr-TR" i="1" dirty="0"/>
              <a:t> bir gaz olup bronş obstrüksiyonuna yol açabilmekte ve bunun sonucunda </a:t>
            </a:r>
            <a:r>
              <a:rPr lang="tr-TR" i="1" dirty="0" err="1"/>
              <a:t>hipoksemi</a:t>
            </a:r>
            <a:r>
              <a:rPr lang="tr-TR" i="1" dirty="0"/>
              <a:t> gelişebilmektedir. </a:t>
            </a:r>
            <a:endParaRPr lang="tr-TR" i="1" dirty="0" smtClean="0"/>
          </a:p>
          <a:p>
            <a:pPr marL="0" indent="0">
              <a:buNone/>
            </a:pPr>
            <a:r>
              <a:rPr lang="tr-TR" i="1" dirty="0" smtClean="0"/>
              <a:t>	</a:t>
            </a:r>
            <a:r>
              <a:rPr lang="tr-TR" i="1" dirty="0" err="1" smtClean="0"/>
              <a:t>Hipoksemi</a:t>
            </a:r>
            <a:r>
              <a:rPr lang="tr-TR" i="1" dirty="0" smtClean="0"/>
              <a:t> </a:t>
            </a:r>
            <a:r>
              <a:rPr lang="tr-TR" i="1" dirty="0"/>
              <a:t>de miyokart </a:t>
            </a:r>
            <a:r>
              <a:rPr lang="tr-TR" i="1" dirty="0" err="1"/>
              <a:t>hipoksisine</a:t>
            </a:r>
            <a:r>
              <a:rPr lang="tr-TR" i="1" dirty="0"/>
              <a:t> ve enfarktüse yol açabilmektedir. </a:t>
            </a:r>
            <a:endParaRPr lang="tr-TR" i="1" dirty="0" smtClean="0"/>
          </a:p>
          <a:p>
            <a:pPr marL="0" lvl="0" indent="0">
              <a:buNone/>
            </a:pPr>
            <a:r>
              <a:rPr lang="tr-TR" i="1" dirty="0" smtClean="0"/>
              <a:t>	Yine </a:t>
            </a:r>
            <a:r>
              <a:rPr lang="tr-TR" i="1" dirty="0"/>
              <a:t>biber gazına bağlı olarak hipertansiyon ve buna bağlı akciğer ödemi gelişebilmektedir. </a:t>
            </a:r>
            <a:r>
              <a:rPr lang="tr-TR" i="1" dirty="0" smtClean="0"/>
              <a:t>	</a:t>
            </a:r>
            <a:endParaRPr lang="tr-TR" dirty="0"/>
          </a:p>
        </p:txBody>
      </p:sp>
    </p:spTree>
    <p:extLst>
      <p:ext uri="{BB962C8B-B14F-4D97-AF65-F5344CB8AC3E}">
        <p14:creationId xmlns:p14="http://schemas.microsoft.com/office/powerpoint/2010/main" val="10752144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600200"/>
            <a:ext cx="8291264" cy="4525963"/>
          </a:xfrm>
        </p:spPr>
        <p:txBody>
          <a:bodyPr>
            <a:normAutofit lnSpcReduction="10000"/>
          </a:bodyPr>
          <a:lstStyle/>
          <a:p>
            <a:pPr marL="0" indent="0">
              <a:buNone/>
            </a:pPr>
            <a:r>
              <a:rPr lang="tr-TR" i="1" dirty="0" smtClean="0"/>
              <a:t>	</a:t>
            </a:r>
            <a:r>
              <a:rPr lang="tr-TR" sz="2800" i="1" dirty="0" smtClean="0"/>
              <a:t>Ancak bu olayda biber gazına maruz kaldığı belirtilmekte ise de; maruz kaldığı zaman ve net bir bilginin dosyada yer almaması, 	yakınlarının anlatımlarına göre olası bir </a:t>
            </a:r>
            <a:r>
              <a:rPr lang="tr-TR" sz="2800" i="1" dirty="0" err="1" smtClean="0"/>
              <a:t>iskemik</a:t>
            </a:r>
            <a:r>
              <a:rPr lang="tr-TR" sz="2800" i="1" dirty="0" smtClean="0"/>
              <a:t> kalp hastası olması, </a:t>
            </a:r>
          </a:p>
          <a:p>
            <a:pPr marL="0" indent="0">
              <a:buNone/>
            </a:pPr>
            <a:r>
              <a:rPr lang="tr-TR" sz="2800" i="1" dirty="0"/>
              <a:t>	</a:t>
            </a:r>
            <a:r>
              <a:rPr lang="tr-TR" sz="2800" i="1" dirty="0" smtClean="0"/>
              <a:t>ayrıca semptomların ve ölümün kişinin kapalı mekana girdikten 3 saat sonra başlaması </a:t>
            </a:r>
          </a:p>
          <a:p>
            <a:pPr marL="0" indent="0">
              <a:buNone/>
            </a:pPr>
            <a:r>
              <a:rPr lang="tr-TR" i="1" dirty="0" smtClean="0"/>
              <a:t>ölümün biber gazına bağlı olmadığını </a:t>
            </a:r>
          </a:p>
          <a:p>
            <a:pPr marL="0" indent="0">
              <a:buNone/>
            </a:pPr>
            <a:r>
              <a:rPr lang="tr-TR" i="1" dirty="0" smtClean="0"/>
              <a:t>düşündürtmektedir.</a:t>
            </a:r>
            <a:r>
              <a:rPr lang="tr-TR" dirty="0" smtClean="0"/>
              <a:t>”   </a:t>
            </a:r>
          </a:p>
          <a:p>
            <a:pPr marL="0" indent="0">
              <a:buNone/>
            </a:pPr>
            <a:r>
              <a:rPr lang="tr-TR" u="sng" dirty="0">
                <a:solidFill>
                  <a:srgbClr val="C00000"/>
                </a:solidFill>
              </a:rPr>
              <a:t>	</a:t>
            </a:r>
            <a:r>
              <a:rPr lang="tr-TR" u="sng" dirty="0" smtClean="0">
                <a:solidFill>
                  <a:srgbClr val="C00000"/>
                </a:solidFill>
              </a:rPr>
              <a:t>			Prof. Dr. </a:t>
            </a:r>
            <a:r>
              <a:rPr lang="tr-TR" u="sng" dirty="0" err="1" smtClean="0">
                <a:solidFill>
                  <a:srgbClr val="C00000"/>
                </a:solidFill>
              </a:rPr>
              <a:t>Tunçalp</a:t>
            </a:r>
            <a:r>
              <a:rPr lang="tr-TR" u="sng" dirty="0" smtClean="0">
                <a:solidFill>
                  <a:srgbClr val="C00000"/>
                </a:solidFill>
              </a:rPr>
              <a:t> Demir</a:t>
            </a:r>
            <a:endParaRPr lang="tr-TR" dirty="0" smtClean="0">
              <a:solidFill>
                <a:srgbClr val="C00000"/>
              </a:solidFill>
            </a:endParaRPr>
          </a:p>
          <a:p>
            <a:pPr marL="0" indent="0">
              <a:buNone/>
            </a:pPr>
            <a:endParaRPr lang="tr-TR" dirty="0"/>
          </a:p>
        </p:txBody>
      </p:sp>
    </p:spTree>
    <p:extLst>
      <p:ext uri="{BB962C8B-B14F-4D97-AF65-F5344CB8AC3E}">
        <p14:creationId xmlns:p14="http://schemas.microsoft.com/office/powerpoint/2010/main" val="20718311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marL="0" lvl="0" indent="0">
              <a:buNone/>
            </a:pPr>
            <a:r>
              <a:rPr lang="tr-TR" sz="2000" u="sng" dirty="0" smtClean="0">
                <a:solidFill>
                  <a:srgbClr val="C00000"/>
                </a:solidFill>
              </a:rPr>
              <a:t>Kalp Damar Hastalıkları Uzmanı Görüşü; </a:t>
            </a:r>
            <a:endParaRPr lang="tr-TR" sz="2000" dirty="0" smtClean="0">
              <a:solidFill>
                <a:srgbClr val="C00000"/>
              </a:solidFill>
            </a:endParaRPr>
          </a:p>
          <a:p>
            <a:pPr marL="0" indent="0">
              <a:buNone/>
            </a:pPr>
            <a:r>
              <a:rPr lang="tr-TR" sz="2000" i="1" dirty="0" smtClean="0"/>
              <a:t>İrfan Tuna’nın, görüntülerden elde edilen bilgilere göre, binaya girerek merdivenlerden yukarıya çıktığının görüldüğü saat olan  23.39.52 ile Dershanenin önüne 112 ambulansının geldiği saat olan 00.18 saatleri arasında vefat ettiği anlaşılmaktadır… İrfan Tuna’nın 1 saat içerisinde vefat ettiği anlaşılmaktadır. </a:t>
            </a:r>
          </a:p>
          <a:p>
            <a:pPr marL="0" indent="0">
              <a:buNone/>
            </a:pPr>
            <a:endParaRPr lang="tr-TR" sz="2000" i="1" dirty="0" smtClean="0"/>
          </a:p>
          <a:p>
            <a:pPr marL="0" indent="0">
              <a:buNone/>
            </a:pPr>
            <a:r>
              <a:rPr lang="tr-TR" sz="2000" i="1" dirty="0" smtClean="0"/>
              <a:t>Bu durum tıp literatüründe ani kardiyak ölüm (AKÖ) olarak bilinmektedir… </a:t>
            </a:r>
          </a:p>
          <a:p>
            <a:pPr marL="0" indent="0">
              <a:buNone/>
            </a:pPr>
            <a:r>
              <a:rPr lang="tr-TR" sz="2000" i="1" dirty="0" smtClean="0"/>
              <a:t>	AKÖ olgularının % 80’inde neden </a:t>
            </a:r>
            <a:r>
              <a:rPr lang="tr-TR" sz="2000" i="1" dirty="0" err="1" smtClean="0"/>
              <a:t>aterotrombotik</a:t>
            </a:r>
            <a:r>
              <a:rPr lang="tr-TR" sz="2000" i="1" dirty="0" smtClean="0"/>
              <a:t> koroner arter hastalığıdır(1)...  Bu durum, halk arasında kalp krizi olarak bilinen ve tıp dilinde </a:t>
            </a:r>
            <a:r>
              <a:rPr lang="tr-TR" sz="2000" i="1" dirty="0" err="1" smtClean="0"/>
              <a:t>miyokard</a:t>
            </a:r>
            <a:r>
              <a:rPr lang="tr-TR" sz="2000" i="1" dirty="0" smtClean="0"/>
              <a:t> </a:t>
            </a:r>
            <a:r>
              <a:rPr lang="tr-TR" sz="2000" i="1" dirty="0" err="1" smtClean="0"/>
              <a:t>infarktüsü</a:t>
            </a:r>
            <a:r>
              <a:rPr lang="tr-TR" sz="2000" i="1" dirty="0" smtClean="0"/>
              <a:t> adı verilen tablodur. </a:t>
            </a:r>
          </a:p>
          <a:p>
            <a:pPr marL="0" indent="0">
              <a:buNone/>
            </a:pPr>
            <a:r>
              <a:rPr lang="tr-TR" sz="2000" i="1" dirty="0" smtClean="0"/>
              <a:t>	Hasar gören kalp kası bölgesinde çıplak gözle görülebilen değişiklikler tam tıkanmanın üzerinden 12 saat geçtikten sonra oluşmaya başlar(2). </a:t>
            </a:r>
          </a:p>
        </p:txBody>
      </p:sp>
    </p:spTree>
    <p:extLst>
      <p:ext uri="{BB962C8B-B14F-4D97-AF65-F5344CB8AC3E}">
        <p14:creationId xmlns:p14="http://schemas.microsoft.com/office/powerpoint/2010/main" val="7143219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pPr marL="0" indent="0">
              <a:buNone/>
            </a:pPr>
            <a:r>
              <a:rPr lang="tr-TR" i="1" dirty="0" smtClean="0"/>
              <a:t>İrfan Tuna ‘</a:t>
            </a:r>
            <a:r>
              <a:rPr lang="tr-TR" i="1" dirty="0" err="1" smtClean="0"/>
              <a:t>nın</a:t>
            </a:r>
            <a:r>
              <a:rPr lang="tr-TR" i="1" dirty="0" smtClean="0"/>
              <a:t> yaşının 45in üzerine çıkması ve erkek cinsiyet bu hastalığa yakalanma riskini artırmaktadır. </a:t>
            </a:r>
          </a:p>
          <a:p>
            <a:pPr marL="0" indent="0">
              <a:buNone/>
            </a:pPr>
            <a:r>
              <a:rPr lang="tr-TR" i="1" dirty="0" smtClean="0"/>
              <a:t>Eşinin, kardeşinin ve arkadaşının ifadesinden anlaşıldığına göre, ölümünden 3 gün önce kalbinde sıkışma olduğunu belirtmiş. Daha önce şikayeti yok iken 3 günden beri kalbinde sıkışma yakınmasının olması, koroner damarlarından birinde </a:t>
            </a:r>
            <a:r>
              <a:rPr lang="tr-TR" i="1" dirty="0" err="1" smtClean="0"/>
              <a:t>aterom</a:t>
            </a:r>
            <a:r>
              <a:rPr lang="tr-TR" i="1" dirty="0" smtClean="0"/>
              <a:t> plağı yırtılması ve buna bağlı olarak gelişen pıhtı ile damarının tam veya tama yakın tıkanmış olması ihtimalini kuvvetle akla getirmektedir. </a:t>
            </a:r>
          </a:p>
          <a:p>
            <a:pPr marL="0" indent="0">
              <a:buNone/>
            </a:pPr>
            <a:r>
              <a:rPr lang="tr-TR" i="1" dirty="0" smtClean="0"/>
              <a:t>Otopside, kalbin sol karıncık duvarının kalın bulunmuş olması, İrfan Tuna’nın yüksek tansiyon sorununun olduğunu düşündürmektedir. </a:t>
            </a:r>
          </a:p>
          <a:p>
            <a:pPr marL="0" indent="0">
              <a:buNone/>
            </a:pPr>
            <a:r>
              <a:rPr lang="tr-TR" i="1" dirty="0" smtClean="0"/>
              <a:t>Tıp dilinde hipertansiyon olarak bilinen arter kan basıncı yüksekliği, </a:t>
            </a:r>
            <a:r>
              <a:rPr lang="tr-TR" i="1" dirty="0" err="1" smtClean="0"/>
              <a:t>aterotrombotik</a:t>
            </a:r>
            <a:r>
              <a:rPr lang="tr-TR" i="1" dirty="0" smtClean="0"/>
              <a:t> koroner arter hastalığı için majör risk faktörlerinden biridir. </a:t>
            </a:r>
          </a:p>
          <a:p>
            <a:pPr marL="0" indent="0">
              <a:buNone/>
            </a:pPr>
            <a:r>
              <a:rPr lang="tr-TR" i="1" dirty="0" smtClean="0"/>
              <a:t>Otopside  aortta yaygın </a:t>
            </a:r>
            <a:r>
              <a:rPr lang="tr-TR" i="1" dirty="0" err="1" smtClean="0"/>
              <a:t>aterom</a:t>
            </a:r>
            <a:r>
              <a:rPr lang="tr-TR" i="1" dirty="0" smtClean="0"/>
              <a:t> plaklarının görülmüş olması, sol </a:t>
            </a:r>
            <a:r>
              <a:rPr lang="tr-TR" i="1" dirty="0" err="1" smtClean="0"/>
              <a:t>sirkumflex</a:t>
            </a:r>
            <a:r>
              <a:rPr lang="tr-TR" i="1" dirty="0" smtClean="0"/>
              <a:t> arter ve sağ koroner arter lümenlerinin açık fakat </a:t>
            </a:r>
            <a:r>
              <a:rPr lang="tr-TR" i="1" dirty="0" err="1" smtClean="0"/>
              <a:t>ateromlu</a:t>
            </a:r>
            <a:r>
              <a:rPr lang="tr-TR" i="1" dirty="0" smtClean="0"/>
              <a:t> olduğunun tespiti,  İrfan Tuna’nın atardamarlarında damar sertliğinin oldukça hızlı bir gelişme içinde olduğunu göstermektedir. </a:t>
            </a:r>
          </a:p>
          <a:p>
            <a:pPr marL="0" indent="0">
              <a:buNone/>
            </a:pPr>
            <a:r>
              <a:rPr lang="tr-TR" i="1" dirty="0" smtClean="0"/>
              <a:t>Yine otopside sol inen koroner arter lümeninde </a:t>
            </a:r>
            <a:r>
              <a:rPr lang="tr-TR" i="1" dirty="0" err="1" smtClean="0"/>
              <a:t>trombüsle</a:t>
            </a:r>
            <a:r>
              <a:rPr lang="tr-TR" i="1" dirty="0" smtClean="0"/>
              <a:t> uyumlu olabilecek görünümün olması kalbinde sıkışma olduğunu belirttiği son 3 gün içerisinde İrfan Tuna’nın sol inen koroner arterinde </a:t>
            </a:r>
            <a:r>
              <a:rPr lang="tr-TR" i="1" dirty="0" err="1" smtClean="0"/>
              <a:t>aterotrombotik</a:t>
            </a:r>
            <a:r>
              <a:rPr lang="tr-TR" i="1" dirty="0" smtClean="0"/>
              <a:t> bir olayın gelişmiş olduğunu göstermektedir. </a:t>
            </a:r>
          </a:p>
          <a:p>
            <a:pPr marL="0" indent="0">
              <a:buNone/>
            </a:pPr>
            <a:r>
              <a:rPr lang="tr-TR" i="1" dirty="0" smtClean="0"/>
              <a:t>Otopsinin devamında, </a:t>
            </a:r>
            <a:r>
              <a:rPr lang="tr-TR" i="1" dirty="0" err="1" smtClean="0"/>
              <a:t>histopatolojik</a:t>
            </a:r>
            <a:r>
              <a:rPr lang="tr-TR" i="1" dirty="0" smtClean="0"/>
              <a:t> incelemede koroner arter kesitlerinde %95-98 oranında lümeni tıkayan, yer yer </a:t>
            </a:r>
            <a:r>
              <a:rPr lang="tr-TR" i="1" dirty="0" err="1" smtClean="0"/>
              <a:t>kalsifiye</a:t>
            </a:r>
            <a:r>
              <a:rPr lang="tr-TR" i="1" dirty="0" smtClean="0"/>
              <a:t> </a:t>
            </a:r>
            <a:r>
              <a:rPr lang="tr-TR" i="1" dirty="0" err="1" smtClean="0"/>
              <a:t>aterom</a:t>
            </a:r>
            <a:r>
              <a:rPr lang="tr-TR" i="1" dirty="0" smtClean="0"/>
              <a:t> plağının tespit edilmiş olması </a:t>
            </a:r>
            <a:r>
              <a:rPr lang="tr-TR" i="1" dirty="0" err="1" smtClean="0"/>
              <a:t>aterotrombotik</a:t>
            </a:r>
            <a:r>
              <a:rPr lang="tr-TR" i="1" dirty="0" smtClean="0"/>
              <a:t> koroner arter hastalığını neredeyse kanıtlamaktadır.  </a:t>
            </a:r>
          </a:p>
          <a:p>
            <a:pPr marL="0" indent="0">
              <a:buNone/>
            </a:pPr>
            <a:r>
              <a:rPr lang="tr-TR" i="1" dirty="0" err="1" smtClean="0"/>
              <a:t>İnterventriküler</a:t>
            </a:r>
            <a:r>
              <a:rPr lang="tr-TR" i="1" dirty="0" smtClean="0"/>
              <a:t> </a:t>
            </a:r>
            <a:r>
              <a:rPr lang="tr-TR" i="1" dirty="0" err="1" smtClean="0"/>
              <a:t>septum</a:t>
            </a:r>
            <a:r>
              <a:rPr lang="tr-TR" i="1" dirty="0" smtClean="0"/>
              <a:t> arka yüzünde koyu şarabi renkte olduğu belirtilen alanın histolojik olarak incelenmiş olup olmadığı belgelerden anlaşılmamaktadır. </a:t>
            </a:r>
          </a:p>
          <a:p>
            <a:pPr marL="0" indent="0">
              <a:buNone/>
            </a:pPr>
            <a:r>
              <a:rPr lang="tr-TR" i="1" dirty="0" smtClean="0"/>
              <a:t>Otopsi raporunda, İrfan Tuna’nın miyokardında histolojik olarak nekroz alanının olup olmadığı bilgisi yok görünmektedir. </a:t>
            </a:r>
          </a:p>
          <a:p>
            <a:pPr marL="0" indent="0">
              <a:buNone/>
            </a:pPr>
            <a:r>
              <a:rPr lang="tr-TR" i="1" dirty="0" smtClean="0"/>
              <a:t>Ancak yine de mevcut bulgularla İrfan Tuna’nın, akut </a:t>
            </a:r>
            <a:r>
              <a:rPr lang="tr-TR" i="1" dirty="0" err="1" smtClean="0"/>
              <a:t>aterotrombotik</a:t>
            </a:r>
            <a:r>
              <a:rPr lang="tr-TR" i="1" dirty="0" smtClean="0"/>
              <a:t> koroner arter hastalığına bağlı kalp kası hasarının kolaylaştırdığı ölümcül aritmi olan </a:t>
            </a:r>
            <a:r>
              <a:rPr lang="tr-TR" i="1" dirty="0" err="1" smtClean="0"/>
              <a:t>ventriküler</a:t>
            </a:r>
            <a:r>
              <a:rPr lang="tr-TR" i="1" dirty="0" smtClean="0"/>
              <a:t> </a:t>
            </a:r>
            <a:r>
              <a:rPr lang="tr-TR" i="1" dirty="0" err="1" smtClean="0"/>
              <a:t>fibrilasyon</a:t>
            </a:r>
            <a:r>
              <a:rPr lang="tr-TR" i="1" dirty="0" smtClean="0"/>
              <a:t> gelişmesi sonucunda hayatını kaybetmiş olduğu kanaatine varılmıştır. </a:t>
            </a:r>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36452273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i="1" dirty="0" smtClean="0"/>
              <a:t>Kanaat oluşturmamız gereken ikinci husus, eğer İrfan Tuna biber gazına maruz kalmışsa, ölümüyle biber gazı arasında bir ilişkinin olup olmadığı hususudur. </a:t>
            </a:r>
          </a:p>
          <a:p>
            <a:r>
              <a:rPr lang="tr-TR" i="1" dirty="0" smtClean="0"/>
              <a:t>Görüntülerden anlaşıldığına göre, İrfan Tuna’nın geçtiği caddenin olduğu bölgede biber gazı müdahalesi, saat 19.11’de olmuş görünüyor. İrfan Tuna’nın ise, 19.25.32’de Tuna Caddesi üzerinden sol taraftan koşarak iş yerine girdiği görülmektedir. Gaza maruz kalmışsa bu saatler arasında kalmış olmalıdır. </a:t>
            </a:r>
          </a:p>
          <a:p>
            <a:r>
              <a:rPr lang="tr-TR" i="1" dirty="0" smtClean="0"/>
              <a:t>Eğer İrfan Tuna’nın ölümü bu saatler arasında veya bu saatlere çok yakın bir zamanda gerçekleşmiş olsaydı ve yoğun gaza maruz kaldığı görülmüş olsaydı, gaza maruz kalınan ilk dakikalarda oluşan aşırı nefes tıkanıklığı ve korkuya bağlı olarak meydana gelen aşırı adrenalin salgılanmasının, var olan </a:t>
            </a:r>
            <a:r>
              <a:rPr lang="tr-TR" i="1" dirty="0" err="1" smtClean="0"/>
              <a:t>aterotrombotik</a:t>
            </a:r>
            <a:r>
              <a:rPr lang="tr-TR" i="1" dirty="0" smtClean="0"/>
              <a:t> koroner arter hastalığı zemininde tehlikeli aritmiyi yani </a:t>
            </a:r>
            <a:r>
              <a:rPr lang="tr-TR" i="1" dirty="0" err="1" smtClean="0"/>
              <a:t>ventriküler</a:t>
            </a:r>
            <a:r>
              <a:rPr lang="tr-TR" i="1" dirty="0" smtClean="0"/>
              <a:t> </a:t>
            </a:r>
            <a:r>
              <a:rPr lang="tr-TR" i="1" dirty="0" err="1" smtClean="0"/>
              <a:t>fibrilasyonu</a:t>
            </a:r>
            <a:r>
              <a:rPr lang="tr-TR" i="1" dirty="0" smtClean="0"/>
              <a:t> tetiklemiş olduğunu rahatlıkla söyleyebilirdik.  </a:t>
            </a:r>
          </a:p>
          <a:p>
            <a:r>
              <a:rPr lang="tr-TR" i="1" dirty="0" smtClean="0"/>
              <a:t>Böbrek üstü bezinden ve sempatik sinir uçlarında salgılanan stres hormonu adrenalinin aşırı salgılanması, koroner damar içerisinde cereyan etmekte olan pıhtı oluşumunu daha da artırabilir ve ölümcül ritim bozukluklarını tetikleyebilir(1). </a:t>
            </a:r>
          </a:p>
        </p:txBody>
      </p:sp>
    </p:spTree>
    <p:extLst>
      <p:ext uri="{BB962C8B-B14F-4D97-AF65-F5344CB8AC3E}">
        <p14:creationId xmlns:p14="http://schemas.microsoft.com/office/powerpoint/2010/main" val="4214907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	Adli Tıp Kurumu raporunda İrfan Tuna’nın kalp krizinden öldüğü belirtildiği; ancak biber gazının bir etkisi olup olmadığı konusunda bir tartışma  ve tespit  yapılmadığını </a:t>
            </a:r>
          </a:p>
          <a:p>
            <a:endParaRPr lang="tr-TR" dirty="0"/>
          </a:p>
        </p:txBody>
      </p:sp>
      <p:sp>
        <p:nvSpPr>
          <p:cNvPr id="5" name="Sağ Ok 4"/>
          <p:cNvSpPr/>
          <p:nvPr/>
        </p:nvSpPr>
        <p:spPr>
          <a:xfrm>
            <a:off x="4355976" y="4581128"/>
            <a:ext cx="4032448" cy="1008112"/>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5489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i="1" dirty="0" smtClean="0"/>
              <a:t>Ancak irfan Tuna gaza maruz kalmış olsa bile bundan 4 saat kadar sonra vefat etmiştir. </a:t>
            </a:r>
          </a:p>
          <a:p>
            <a:r>
              <a:rPr lang="tr-TR" i="1" dirty="0" smtClean="0"/>
              <a:t>Bu arada, görüntülerde, İrfan Tuna’nın saat 19.58.18’de binanın giriş kapısı önüne gelen bir şahsa kapıyı açıp içeriye aldıktan sonra kapıyı kilitleyip birlikte merdivenden yukarı çıktıkları; saat 23.28.18’de yalnız olarak dershaneden dışarıya çıkarak kaldırım üzerine çömeldiği, kaldırımın üzerinde gezindiği görülmektedir.</a:t>
            </a:r>
          </a:p>
          <a:p>
            <a:r>
              <a:rPr lang="tr-TR" i="1" dirty="0" smtClean="0">
                <a:solidFill>
                  <a:srgbClr val="0070C0"/>
                </a:solidFill>
              </a:rPr>
              <a:t>Bu nedenle, </a:t>
            </a:r>
            <a:r>
              <a:rPr lang="tr-TR" i="1" dirty="0" err="1" smtClean="0">
                <a:solidFill>
                  <a:srgbClr val="0070C0"/>
                </a:solidFill>
              </a:rPr>
              <a:t>aterotrombotik</a:t>
            </a:r>
            <a:r>
              <a:rPr lang="tr-TR" i="1" dirty="0" smtClean="0">
                <a:solidFill>
                  <a:srgbClr val="0070C0"/>
                </a:solidFill>
              </a:rPr>
              <a:t> koroner arter hastalığına bağlı olduğu kuvvetle muhtemel olan İrfan Tuna’nın ani ölümünün biber gazı ile ilişkisinin olmadığı kanaatine varılmıştır.			</a:t>
            </a:r>
            <a:r>
              <a:rPr lang="tr-TR" i="1" dirty="0" smtClean="0">
                <a:solidFill>
                  <a:srgbClr val="C00000"/>
                </a:solidFill>
              </a:rPr>
              <a:t> </a:t>
            </a:r>
          </a:p>
          <a:p>
            <a:pPr marL="0" indent="0">
              <a:buNone/>
            </a:pPr>
            <a:r>
              <a:rPr lang="tr-TR" i="1" u="sng" dirty="0">
                <a:solidFill>
                  <a:srgbClr val="C00000"/>
                </a:solidFill>
              </a:rPr>
              <a:t>	</a:t>
            </a:r>
            <a:r>
              <a:rPr lang="tr-TR" i="1" u="sng" dirty="0" smtClean="0">
                <a:solidFill>
                  <a:srgbClr val="C00000"/>
                </a:solidFill>
              </a:rPr>
              <a:t>				</a:t>
            </a:r>
            <a:r>
              <a:rPr lang="tr-TR" u="sng" dirty="0" smtClean="0">
                <a:solidFill>
                  <a:srgbClr val="C00000"/>
                </a:solidFill>
              </a:rPr>
              <a:t>Prof. Dr. M. Taner Gören</a:t>
            </a:r>
            <a:endParaRPr lang="tr-TR" dirty="0" smtClean="0">
              <a:solidFill>
                <a:srgbClr val="C00000"/>
              </a:solidFill>
            </a:endParaRPr>
          </a:p>
          <a:p>
            <a:endParaRPr lang="tr-TR" dirty="0" smtClean="0">
              <a:solidFill>
                <a:srgbClr val="0070C0"/>
              </a:solidFill>
            </a:endParaRPr>
          </a:p>
        </p:txBody>
      </p:sp>
    </p:spTree>
    <p:extLst>
      <p:ext uri="{BB962C8B-B14F-4D97-AF65-F5344CB8AC3E}">
        <p14:creationId xmlns:p14="http://schemas.microsoft.com/office/powerpoint/2010/main" val="13502791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Değerlendirmede öne çıkacak hususlar şunlardır:</a:t>
            </a:r>
            <a:endParaRPr lang="tr-TR" dirty="0"/>
          </a:p>
        </p:txBody>
      </p:sp>
      <p:sp>
        <p:nvSpPr>
          <p:cNvPr id="3" name="İçerik Yer Tutucusu 2"/>
          <p:cNvSpPr>
            <a:spLocks noGrp="1"/>
          </p:cNvSpPr>
          <p:nvPr>
            <p:ph idx="1"/>
          </p:nvPr>
        </p:nvSpPr>
        <p:spPr/>
        <p:txBody>
          <a:bodyPr/>
          <a:lstStyle/>
          <a:p>
            <a:endParaRPr lang="tr-TR" dirty="0" smtClean="0"/>
          </a:p>
          <a:p>
            <a:r>
              <a:rPr lang="tr-TR" dirty="0" smtClean="0"/>
              <a:t>Ölüm sebebi nedir?</a:t>
            </a:r>
          </a:p>
          <a:p>
            <a:r>
              <a:rPr lang="tr-TR" dirty="0" smtClean="0"/>
              <a:t>Gaza maruz kalınmış mıdır?</a:t>
            </a:r>
          </a:p>
          <a:p>
            <a:r>
              <a:rPr lang="tr-TR" dirty="0" smtClean="0"/>
              <a:t>Ölümün biber gazı ile ilişkisi var mıdır?</a:t>
            </a:r>
          </a:p>
        </p:txBody>
      </p:sp>
    </p:spTree>
    <p:extLst>
      <p:ext uri="{BB962C8B-B14F-4D97-AF65-F5344CB8AC3E}">
        <p14:creationId xmlns:p14="http://schemas.microsoft.com/office/powerpoint/2010/main" val="19339397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Ölüm Sebebi Kalp Damar Hastalığıdır.</a:t>
            </a:r>
            <a:endParaRPr lang="tr-TR" dirty="0"/>
          </a:p>
        </p:txBody>
      </p:sp>
      <p:sp>
        <p:nvSpPr>
          <p:cNvPr id="3" name="İçerik Yer Tutucusu 2"/>
          <p:cNvSpPr>
            <a:spLocks noGrp="1"/>
          </p:cNvSpPr>
          <p:nvPr>
            <p:ph idx="1"/>
          </p:nvPr>
        </p:nvSpPr>
        <p:spPr/>
        <p:txBody>
          <a:bodyPr/>
          <a:lstStyle/>
          <a:p>
            <a:endParaRPr lang="tr-TR" dirty="0" smtClean="0"/>
          </a:p>
          <a:p>
            <a:pPr marL="0" indent="0">
              <a:buNone/>
            </a:pPr>
            <a:r>
              <a:rPr lang="tr-TR" dirty="0"/>
              <a:t>	</a:t>
            </a:r>
            <a:r>
              <a:rPr lang="tr-TR" dirty="0" smtClean="0"/>
              <a:t>Olayın gelişimine dair bilgiler, otopsi ve </a:t>
            </a:r>
            <a:r>
              <a:rPr lang="tr-TR" dirty="0" err="1" smtClean="0"/>
              <a:t>histopatolojik</a:t>
            </a:r>
            <a:r>
              <a:rPr lang="tr-TR" dirty="0" smtClean="0"/>
              <a:t> İnceleme Bulguları bunu söylememiz için yeterlidir.</a:t>
            </a:r>
          </a:p>
          <a:p>
            <a:pPr marL="0" indent="0">
              <a:buNone/>
            </a:pPr>
            <a:r>
              <a:rPr lang="tr-TR" dirty="0" smtClean="0"/>
              <a:t>	Veriler son birkaç saat içinde geçirilmiş bir </a:t>
            </a:r>
            <a:r>
              <a:rPr lang="tr-TR" dirty="0" err="1" smtClean="0"/>
              <a:t>infarktüsle</a:t>
            </a:r>
            <a:r>
              <a:rPr lang="tr-TR" dirty="0" smtClean="0"/>
              <a:t> uyumludur.</a:t>
            </a:r>
          </a:p>
          <a:p>
            <a:pPr marL="0" indent="0">
              <a:buNone/>
            </a:pPr>
            <a:endParaRPr lang="tr-TR" dirty="0"/>
          </a:p>
        </p:txBody>
      </p:sp>
    </p:spTree>
    <p:extLst>
      <p:ext uri="{BB962C8B-B14F-4D97-AF65-F5344CB8AC3E}">
        <p14:creationId xmlns:p14="http://schemas.microsoft.com/office/powerpoint/2010/main" val="37811398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Biber gazına </a:t>
            </a:r>
            <a:r>
              <a:rPr lang="tr-TR" dirty="0" err="1" smtClean="0"/>
              <a:t>maruziyet</a:t>
            </a:r>
            <a:r>
              <a:rPr lang="tr-TR" dirty="0" smtClean="0"/>
              <a:t> söz konusu olabilir ancak kesin olarak söylenemez.</a:t>
            </a:r>
          </a:p>
          <a:p>
            <a:pPr marL="0" indent="0">
              <a:buNone/>
            </a:pPr>
            <a:r>
              <a:rPr lang="tr-TR" dirty="0" smtClean="0"/>
              <a:t>	Kan bulguları?</a:t>
            </a:r>
          </a:p>
          <a:p>
            <a:pPr marL="0" indent="0">
              <a:buNone/>
            </a:pPr>
            <a:r>
              <a:rPr lang="tr-TR" dirty="0" smtClean="0"/>
              <a:t>	Yenen yiyecekler?</a:t>
            </a:r>
          </a:p>
          <a:p>
            <a:pPr marL="0" indent="0">
              <a:buNone/>
            </a:pPr>
            <a:r>
              <a:rPr lang="tr-TR" dirty="0"/>
              <a:t>	</a:t>
            </a:r>
            <a:r>
              <a:rPr lang="tr-TR" dirty="0" smtClean="0"/>
              <a:t>Bariz </a:t>
            </a:r>
            <a:r>
              <a:rPr lang="tr-TR" dirty="0" err="1" smtClean="0"/>
              <a:t>maruziyet</a:t>
            </a:r>
            <a:r>
              <a:rPr lang="tr-TR" dirty="0" smtClean="0"/>
              <a:t> görüntüsü olsaydı?</a:t>
            </a:r>
            <a:endParaRPr lang="tr-TR" dirty="0"/>
          </a:p>
        </p:txBody>
      </p:sp>
    </p:spTree>
    <p:extLst>
      <p:ext uri="{BB962C8B-B14F-4D97-AF65-F5344CB8AC3E}">
        <p14:creationId xmlns:p14="http://schemas.microsoft.com/office/powerpoint/2010/main" val="35174035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Bariz </a:t>
            </a:r>
            <a:r>
              <a:rPr lang="tr-TR" dirty="0" err="1" smtClean="0"/>
              <a:t>maruziyet</a:t>
            </a:r>
            <a:r>
              <a:rPr lang="tr-TR" dirty="0" smtClean="0"/>
              <a:t> görüntüsü olsaydı ölüm </a:t>
            </a:r>
            <a:r>
              <a:rPr lang="tr-TR" dirty="0" err="1" smtClean="0"/>
              <a:t>maruziyete</a:t>
            </a:r>
            <a:r>
              <a:rPr lang="tr-TR" dirty="0" smtClean="0"/>
              <a:t> bağlanabilirdi.</a:t>
            </a:r>
            <a:endParaRPr lang="tr-TR" dirty="0"/>
          </a:p>
        </p:txBody>
      </p:sp>
      <p:sp>
        <p:nvSpPr>
          <p:cNvPr id="3" name="İçerik Yer Tutucusu 2"/>
          <p:cNvSpPr>
            <a:spLocks noGrp="1"/>
          </p:cNvSpPr>
          <p:nvPr>
            <p:ph idx="1"/>
          </p:nvPr>
        </p:nvSpPr>
        <p:spPr/>
        <p:txBody>
          <a:bodyPr/>
          <a:lstStyle/>
          <a:p>
            <a:endParaRPr lang="tr-TR" dirty="0" smtClean="0"/>
          </a:p>
          <a:p>
            <a:pPr marL="0" indent="0">
              <a:buNone/>
            </a:pPr>
            <a:r>
              <a:rPr lang="tr-TR" dirty="0" smtClean="0"/>
              <a:t>Ek görüntü ve bilgiler, yorumu değiştirebilecektir.</a:t>
            </a:r>
          </a:p>
          <a:p>
            <a:pPr marL="0" indent="0">
              <a:buNone/>
            </a:pPr>
            <a:endParaRPr lang="tr-TR" dirty="0"/>
          </a:p>
          <a:p>
            <a:pPr marL="0" indent="0">
              <a:buNone/>
            </a:pPr>
            <a:r>
              <a:rPr lang="tr-TR" i="1" dirty="0" smtClean="0"/>
              <a:t>				</a:t>
            </a:r>
            <a:endParaRPr lang="tr-TR" i="1" dirty="0">
              <a:solidFill>
                <a:srgbClr val="0070C0"/>
              </a:solidFill>
            </a:endParaRPr>
          </a:p>
        </p:txBody>
      </p:sp>
    </p:spTree>
    <p:extLst>
      <p:ext uri="{BB962C8B-B14F-4D97-AF65-F5344CB8AC3E}">
        <p14:creationId xmlns:p14="http://schemas.microsoft.com/office/powerpoint/2010/main" val="408152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i="1" dirty="0">
                <a:solidFill>
                  <a:srgbClr val="0070C0"/>
                </a:solidFill>
              </a:rPr>
              <a:t>Teşekkür ederim</a:t>
            </a:r>
            <a:r>
              <a:rPr lang="tr-TR" i="1" dirty="0" smtClean="0">
                <a:solidFill>
                  <a:srgbClr val="0070C0"/>
                </a:solidFill>
              </a:rPr>
              <a:t>.</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556792"/>
            <a:ext cx="5192985" cy="4395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3 Dikdörtgen"/>
          <p:cNvSpPr>
            <a:spLocks noGrp="1"/>
          </p:cNvSpPr>
          <p:nvPr>
            <p:ph idx="1"/>
          </p:nvPr>
        </p:nvSpPr>
        <p:spPr>
          <a:xfrm>
            <a:off x="2483768" y="4797152"/>
            <a:ext cx="4474840" cy="1015663"/>
          </a:xfrm>
          <a:prstGeom prst="rect">
            <a:avLst/>
          </a:prstGeom>
          <a:solidFill>
            <a:schemeClr val="bg1">
              <a:alpha val="68000"/>
            </a:schemeClr>
          </a:solidFill>
        </p:spPr>
        <p:txBody>
          <a:bodyPr wrap="square" anchor="t">
            <a:spAutoFit/>
          </a:bodyPr>
          <a:lstStyle/>
          <a:p>
            <a:pPr marL="0" lvl="0" indent="0" eaLnBrk="0" fontAlgn="base" hangingPunct="0">
              <a:spcBef>
                <a:spcPct val="0"/>
              </a:spcBef>
              <a:spcAft>
                <a:spcPct val="0"/>
              </a:spcAft>
              <a:buNone/>
            </a:pPr>
            <a:r>
              <a:rPr lang="tr-TR" sz="2000" b="1" dirty="0" smtClean="0">
                <a:solidFill>
                  <a:srgbClr val="002060"/>
                </a:solidFill>
                <a:latin typeface="Calibri" pitchFamily="34" charset="0"/>
                <a:ea typeface="Calibri" pitchFamily="34" charset="0"/>
                <a:cs typeface="Times New Roman" pitchFamily="18" charset="0"/>
              </a:rPr>
              <a:t>Tarih</a:t>
            </a:r>
            <a:r>
              <a:rPr lang="tr-TR" sz="2000" b="1" dirty="0">
                <a:solidFill>
                  <a:srgbClr val="002060"/>
                </a:solidFill>
                <a:latin typeface="Calibri" pitchFamily="34" charset="0"/>
                <a:ea typeface="Calibri" pitchFamily="34" charset="0"/>
                <a:cs typeface="Times New Roman" pitchFamily="18" charset="0"/>
              </a:rPr>
              <a:t>: </a:t>
            </a:r>
            <a:r>
              <a:rPr lang="tr-TR" sz="2000" dirty="0">
                <a:solidFill>
                  <a:srgbClr val="002060"/>
                </a:solidFill>
                <a:latin typeface="Calibri" pitchFamily="34" charset="0"/>
                <a:ea typeface="Calibri" pitchFamily="34" charset="0"/>
                <a:cs typeface="Times New Roman" pitchFamily="18" charset="0"/>
              </a:rPr>
              <a:t>	</a:t>
            </a:r>
            <a:r>
              <a:rPr lang="tr-TR" sz="2000" dirty="0" smtClean="0">
                <a:solidFill>
                  <a:srgbClr val="FF0000"/>
                </a:solidFill>
                <a:latin typeface="Calibri" pitchFamily="34" charset="0"/>
                <a:ea typeface="Calibri" pitchFamily="34" charset="0"/>
                <a:cs typeface="Times New Roman" pitchFamily="18" charset="0"/>
              </a:rPr>
              <a:t>17 Ocak 2015, </a:t>
            </a:r>
            <a:r>
              <a:rPr lang="tr-TR" sz="2000" u="sng" dirty="0">
                <a:solidFill>
                  <a:srgbClr val="FF0000"/>
                </a:solidFill>
                <a:latin typeface="Calibri" pitchFamily="34" charset="0"/>
                <a:ea typeface="Calibri" pitchFamily="34" charset="0"/>
                <a:cs typeface="Times New Roman" pitchFamily="18" charset="0"/>
              </a:rPr>
              <a:t>Cumartesi</a:t>
            </a:r>
            <a:endParaRPr lang="tr-TR" sz="2000" dirty="0">
              <a:solidFill>
                <a:srgbClr val="FF0000"/>
              </a:solidFill>
              <a:latin typeface="Arial" pitchFamily="34" charset="0"/>
              <a:cs typeface="Arial" pitchFamily="34" charset="0"/>
            </a:endParaRPr>
          </a:p>
          <a:p>
            <a:pPr marL="0" lvl="0" indent="0" eaLnBrk="0" fontAlgn="base" hangingPunct="0">
              <a:spcBef>
                <a:spcPct val="0"/>
              </a:spcBef>
              <a:spcAft>
                <a:spcPct val="0"/>
              </a:spcAft>
              <a:buNone/>
            </a:pPr>
            <a:r>
              <a:rPr lang="tr-TR" sz="2000" b="1" dirty="0">
                <a:solidFill>
                  <a:srgbClr val="002060"/>
                </a:solidFill>
                <a:latin typeface="Calibri" pitchFamily="34" charset="0"/>
                <a:ea typeface="Calibri" pitchFamily="34" charset="0"/>
                <a:cs typeface="Times New Roman" pitchFamily="18" charset="0"/>
              </a:rPr>
              <a:t>Saat:</a:t>
            </a:r>
            <a:r>
              <a:rPr lang="tr-TR" sz="2000" dirty="0">
                <a:solidFill>
                  <a:srgbClr val="002060"/>
                </a:solidFill>
                <a:latin typeface="Calibri" pitchFamily="34" charset="0"/>
                <a:ea typeface="Calibri" pitchFamily="34" charset="0"/>
                <a:cs typeface="Times New Roman" pitchFamily="18" charset="0"/>
              </a:rPr>
              <a:t>   	</a:t>
            </a:r>
            <a:r>
              <a:rPr lang="tr-TR" sz="2000" dirty="0" smtClean="0">
                <a:solidFill>
                  <a:srgbClr val="FF0000"/>
                </a:solidFill>
                <a:latin typeface="Calibri" pitchFamily="34" charset="0"/>
                <a:ea typeface="Calibri" pitchFamily="34" charset="0"/>
                <a:cs typeface="Times New Roman" pitchFamily="18" charset="0"/>
              </a:rPr>
              <a:t>14:00 -15:00</a:t>
            </a:r>
            <a:endParaRPr lang="tr-TR" sz="2000" dirty="0">
              <a:solidFill>
                <a:srgbClr val="FF0000"/>
              </a:solidFill>
              <a:latin typeface="Arial" pitchFamily="34" charset="0"/>
              <a:cs typeface="Arial" pitchFamily="34" charset="0"/>
            </a:endParaRPr>
          </a:p>
          <a:p>
            <a:pPr marL="0" indent="0" eaLnBrk="0" fontAlgn="base" hangingPunct="0">
              <a:spcBef>
                <a:spcPct val="0"/>
              </a:spcBef>
              <a:spcAft>
                <a:spcPct val="0"/>
              </a:spcAft>
              <a:buNone/>
            </a:pPr>
            <a:r>
              <a:rPr lang="tr-TR" sz="2000" b="1" dirty="0">
                <a:solidFill>
                  <a:srgbClr val="002060"/>
                </a:solidFill>
                <a:latin typeface="Calibri" pitchFamily="34" charset="0"/>
                <a:ea typeface="Calibri" pitchFamily="34" charset="0"/>
                <a:cs typeface="Times New Roman" pitchFamily="18" charset="0"/>
              </a:rPr>
              <a:t>Yer: </a:t>
            </a:r>
            <a:r>
              <a:rPr lang="tr-TR" sz="2000" dirty="0">
                <a:solidFill>
                  <a:srgbClr val="002060"/>
                </a:solidFill>
                <a:latin typeface="Calibri" pitchFamily="34" charset="0"/>
                <a:ea typeface="Calibri" pitchFamily="34" charset="0"/>
                <a:cs typeface="Times New Roman" pitchFamily="18" charset="0"/>
              </a:rPr>
              <a:t>   	</a:t>
            </a:r>
            <a:r>
              <a:rPr lang="tr-TR" sz="2000" dirty="0" smtClean="0">
                <a:solidFill>
                  <a:srgbClr val="FF0000"/>
                </a:solidFill>
                <a:latin typeface="Calibri" pitchFamily="34" charset="0"/>
                <a:ea typeface="Calibri" pitchFamily="34" charset="0"/>
                <a:cs typeface="Times New Roman" pitchFamily="18" charset="0"/>
              </a:rPr>
              <a:t>İstanbul Tabip Odası, </a:t>
            </a:r>
            <a:r>
              <a:rPr lang="tr-TR" sz="2000" dirty="0" smtClean="0">
                <a:solidFill>
                  <a:srgbClr val="FF0000"/>
                </a:solidFill>
                <a:latin typeface="Calibri" pitchFamily="34" charset="0"/>
                <a:ea typeface="Calibri" pitchFamily="34" charset="0"/>
                <a:cs typeface="Times New Roman" pitchFamily="18" charset="0"/>
              </a:rPr>
              <a:t>Cağaloğlu</a:t>
            </a:r>
            <a:endParaRPr lang="tr-TR" sz="2000" b="1" dirty="0" smtClean="0">
              <a:solidFill>
                <a:srgbClr val="FF0000"/>
              </a:solidFill>
              <a:latin typeface="Calibri" pitchFamily="34" charset="0"/>
            </a:endParaRPr>
          </a:p>
        </p:txBody>
      </p:sp>
    </p:spTree>
    <p:extLst>
      <p:ext uri="{BB962C8B-B14F-4D97-AF65-F5344CB8AC3E}">
        <p14:creationId xmlns:p14="http://schemas.microsoft.com/office/powerpoint/2010/main" val="2098892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Dava dosyası içeriği evrakların yukarıda belirtilen raporlarla birlikte değerlendirilmesini, bu şekilde: </a:t>
            </a:r>
          </a:p>
          <a:p>
            <a:r>
              <a:rPr lang="tr-TR" dirty="0" smtClean="0"/>
              <a:t>ölüm nedeninin, </a:t>
            </a:r>
          </a:p>
          <a:p>
            <a:r>
              <a:rPr lang="tr-TR" dirty="0" smtClean="0"/>
              <a:t>söz konusu raporların yeterli olup olmadığının,</a:t>
            </a:r>
          </a:p>
          <a:p>
            <a:r>
              <a:rPr lang="tr-TR" dirty="0" smtClean="0"/>
              <a:t>biber gazının ölümle illiyet bağının bulunup bulunmadığının, </a:t>
            </a:r>
          </a:p>
          <a:p>
            <a:endParaRPr lang="tr-TR" dirty="0"/>
          </a:p>
        </p:txBody>
      </p:sp>
      <p:sp>
        <p:nvSpPr>
          <p:cNvPr id="5" name="Sağ Ok 4"/>
          <p:cNvSpPr/>
          <p:nvPr/>
        </p:nvSpPr>
        <p:spPr>
          <a:xfrm>
            <a:off x="3861859" y="5157192"/>
            <a:ext cx="4032448" cy="1008112"/>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68886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söz konusu raporlarda yer almayan, değerlendirilmeyen hususlar var ise bunların nelerden ibaret olduğunun, </a:t>
            </a:r>
          </a:p>
          <a:p>
            <a:r>
              <a:rPr lang="tr-TR" dirty="0" smtClean="0"/>
              <a:t>raporlarda yanlış, eksik bir değerlendirme bulunup bulunmadığının </a:t>
            </a:r>
          </a:p>
          <a:p>
            <a:pPr marL="0" indent="0">
              <a:buNone/>
            </a:pPr>
            <a:endParaRPr lang="tr-TR" dirty="0" smtClean="0"/>
          </a:p>
          <a:p>
            <a:pPr marL="0" indent="0">
              <a:buNone/>
            </a:pPr>
            <a:r>
              <a:rPr lang="tr-TR" dirty="0"/>
              <a:t>	</a:t>
            </a:r>
            <a:r>
              <a:rPr lang="tr-TR" dirty="0" smtClean="0"/>
              <a:t>açıklığa kavuşturulmasını talep etmektedir.</a:t>
            </a:r>
          </a:p>
          <a:p>
            <a:endParaRPr lang="tr-TR" dirty="0"/>
          </a:p>
        </p:txBody>
      </p:sp>
    </p:spTree>
    <p:extLst>
      <p:ext uri="{BB962C8B-B14F-4D97-AF65-F5344CB8AC3E}">
        <p14:creationId xmlns:p14="http://schemas.microsoft.com/office/powerpoint/2010/main" val="3585285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OLAY GELİŞİMİ</a:t>
            </a:r>
            <a:endParaRPr lang="tr-TR" dirty="0"/>
          </a:p>
        </p:txBody>
      </p:sp>
      <p:sp>
        <p:nvSpPr>
          <p:cNvPr id="3" name="Metin Yer Tutucusu 2"/>
          <p:cNvSpPr>
            <a:spLocks noGrp="1"/>
          </p:cNvSpPr>
          <p:nvPr>
            <p:ph type="body" idx="1"/>
          </p:nvPr>
        </p:nvSpPr>
        <p:spPr/>
        <p:txBody>
          <a:bodyPr/>
          <a:lstStyle/>
          <a:p>
            <a:endParaRPr lang="tr-TR" dirty="0"/>
          </a:p>
        </p:txBody>
      </p:sp>
    </p:spTree>
    <p:extLst>
      <p:ext uri="{BB962C8B-B14F-4D97-AF65-F5344CB8AC3E}">
        <p14:creationId xmlns:p14="http://schemas.microsoft.com/office/powerpoint/2010/main" val="4222442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112 hattına saat 00:00 – 01:00 arası ihbar gelir.</a:t>
            </a:r>
            <a:endParaRPr lang="tr-TR" dirty="0"/>
          </a:p>
        </p:txBody>
      </p:sp>
      <p:sp>
        <p:nvSpPr>
          <p:cNvPr id="3" name="İçerik Yer Tutucusu 2"/>
          <p:cNvSpPr>
            <a:spLocks noGrp="1"/>
          </p:cNvSpPr>
          <p:nvPr>
            <p:ph idx="1"/>
          </p:nvPr>
        </p:nvSpPr>
        <p:spPr>
          <a:xfrm>
            <a:off x="467544" y="1556792"/>
            <a:ext cx="8229600" cy="4525963"/>
          </a:xfrm>
        </p:spPr>
        <p:txBody>
          <a:bodyPr/>
          <a:lstStyle/>
          <a:p>
            <a:pPr marL="0" indent="0">
              <a:buNone/>
            </a:pPr>
            <a:endParaRPr lang="tr-TR" dirty="0" smtClean="0"/>
          </a:p>
          <a:p>
            <a:pPr marL="0" indent="0">
              <a:buNone/>
            </a:pPr>
            <a:r>
              <a:rPr lang="tr-TR" dirty="0" smtClean="0"/>
              <a:t>Sağlık ekipleri, kişiyi ölü olarak bulur.</a:t>
            </a:r>
          </a:p>
          <a:p>
            <a:pPr marL="0" indent="0">
              <a:buNone/>
            </a:pPr>
            <a:endParaRPr lang="tr-TR" dirty="0" smtClean="0"/>
          </a:p>
          <a:p>
            <a:pPr marL="0" indent="0">
              <a:buNone/>
            </a:pPr>
            <a:r>
              <a:rPr lang="tr-TR" dirty="0" smtClean="0"/>
              <a:t>Bulunduğunda;</a:t>
            </a:r>
          </a:p>
          <a:p>
            <a:pPr marL="857250" lvl="1" indent="-457200"/>
            <a:r>
              <a:rPr lang="tr-TR" dirty="0" smtClean="0"/>
              <a:t>İş yerinin birinci katında </a:t>
            </a:r>
          </a:p>
          <a:p>
            <a:pPr marL="857250" lvl="1" indent="-457200"/>
            <a:r>
              <a:rPr lang="tr-TR" dirty="0" smtClean="0"/>
              <a:t>Sırt üstü yatar pozisyondadır.</a:t>
            </a:r>
          </a:p>
          <a:p>
            <a:pPr marL="400050" lvl="1" indent="0">
              <a:buNone/>
            </a:pPr>
            <a:endParaRPr lang="tr-TR" dirty="0"/>
          </a:p>
        </p:txBody>
      </p:sp>
    </p:spTree>
    <p:extLst>
      <p:ext uri="{BB962C8B-B14F-4D97-AF65-F5344CB8AC3E}">
        <p14:creationId xmlns:p14="http://schemas.microsoft.com/office/powerpoint/2010/main" val="18684390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Olay yeri incelemesinde dikkat çekici bir özellik yoktur.</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Her hangi bir dağınıklık yoktur.</a:t>
            </a:r>
          </a:p>
          <a:p>
            <a:pPr marL="0" indent="0">
              <a:buNone/>
            </a:pPr>
            <a:endParaRPr lang="tr-TR" dirty="0" smtClean="0"/>
          </a:p>
          <a:p>
            <a:pPr marL="0" indent="0">
              <a:buNone/>
            </a:pPr>
            <a:r>
              <a:rPr lang="tr-TR" dirty="0" smtClean="0"/>
              <a:t>Çöp kovasında dört adet bira kutusu vardır.</a:t>
            </a:r>
          </a:p>
          <a:p>
            <a:pPr marL="0" indent="0">
              <a:buNone/>
            </a:pPr>
            <a:endParaRPr lang="tr-TR" dirty="0" smtClean="0"/>
          </a:p>
          <a:p>
            <a:pPr marL="0" indent="0">
              <a:buNone/>
            </a:pPr>
            <a:r>
              <a:rPr lang="tr-TR" dirty="0" smtClean="0"/>
              <a:t>Tanık ifadeleri, akşam evden işe gidip, iş yerinde ölen birini tanımlamaktadır:</a:t>
            </a:r>
            <a:endParaRPr lang="tr-TR" dirty="0"/>
          </a:p>
        </p:txBody>
      </p:sp>
    </p:spTree>
    <p:extLst>
      <p:ext uri="{BB962C8B-B14F-4D97-AF65-F5344CB8AC3E}">
        <p14:creationId xmlns:p14="http://schemas.microsoft.com/office/powerpoint/2010/main" val="2205027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Eşinin ifadesi:</a:t>
            </a:r>
            <a:endParaRPr lang="tr-TR" dirty="0"/>
          </a:p>
        </p:txBody>
      </p:sp>
      <p:sp>
        <p:nvSpPr>
          <p:cNvPr id="3" name="İçerik Yer Tutucusu 2"/>
          <p:cNvSpPr>
            <a:spLocks noGrp="1"/>
          </p:cNvSpPr>
          <p:nvPr>
            <p:ph idx="1"/>
          </p:nvPr>
        </p:nvSpPr>
        <p:spPr/>
        <p:txBody>
          <a:bodyPr>
            <a:normAutofit/>
          </a:bodyPr>
          <a:lstStyle/>
          <a:p>
            <a:pPr marL="0" indent="0">
              <a:buNone/>
            </a:pPr>
            <a:r>
              <a:rPr lang="tr-TR" sz="2400" i="1" dirty="0" smtClean="0">
                <a:effectLst/>
                <a:latin typeface="Cambria"/>
                <a:ea typeface="Cambria"/>
                <a:cs typeface="Times New Roman"/>
              </a:rPr>
              <a:t>	«</a:t>
            </a:r>
            <a:r>
              <a:rPr lang="tr-TR" sz="1200" i="1" dirty="0" smtClean="0">
                <a:effectLst/>
                <a:latin typeface="Cambria"/>
                <a:ea typeface="Cambria"/>
                <a:cs typeface="Times New Roman"/>
              </a:rPr>
              <a:t>İ… T….  yaklaşık 5 yıldan beri …..Dershanesi’nde temizlik görevlisi olarak çalışırdı. 6 aydan beri de gece çalışmaya başlamıştı</a:t>
            </a:r>
            <a:r>
              <a:rPr lang="tr-TR" sz="2400" i="1" dirty="0" smtClean="0">
                <a:effectLst/>
                <a:latin typeface="Cambria"/>
                <a:ea typeface="Cambria"/>
                <a:cs typeface="Times New Roman"/>
              </a:rPr>
              <a:t>. 05.06.2013 günü saat 18.00 sıralarında işe gitmek üzere Sincan’daki evimizden çıkarak gitti. </a:t>
            </a:r>
            <a:r>
              <a:rPr lang="tr-TR" sz="1200" i="1" dirty="0" smtClean="0">
                <a:effectLst/>
                <a:latin typeface="Cambria"/>
                <a:ea typeface="Cambria"/>
                <a:cs typeface="Times New Roman"/>
              </a:rPr>
              <a:t>06.06.2013 günü saat 05.30 sıralarında rahatsızlandığı söylenerek Numune Hastanesi’ne çağırdılar, hastaneye gittiğimde rahmetli olduğunu öğrendim.</a:t>
            </a:r>
            <a:r>
              <a:rPr lang="tr-TR" sz="2400" i="1" dirty="0" smtClean="0">
                <a:effectLst/>
                <a:latin typeface="Cambria"/>
                <a:ea typeface="Cambria"/>
                <a:cs typeface="Times New Roman"/>
              </a:rPr>
              <a:t> </a:t>
            </a:r>
            <a:r>
              <a:rPr lang="tr-TR" sz="1200" i="1" dirty="0" smtClean="0">
                <a:effectLst/>
                <a:latin typeface="Cambria"/>
                <a:ea typeface="Cambria"/>
                <a:cs typeface="Times New Roman"/>
              </a:rPr>
              <a:t>Eşimin daha önceleri herhangi bir ameliyat geçirmedi. </a:t>
            </a:r>
            <a:r>
              <a:rPr lang="tr-TR" sz="2400" i="1" dirty="0" smtClean="0">
                <a:effectLst/>
                <a:latin typeface="Cambria"/>
                <a:ea typeface="Cambria"/>
                <a:cs typeface="Times New Roman"/>
              </a:rPr>
              <a:t>Yalnız ölmeden 3 gün önce kalbinin sıkıştığını söylüyordu. </a:t>
            </a:r>
            <a:r>
              <a:rPr lang="tr-TR" sz="1200" i="1" dirty="0" smtClean="0">
                <a:effectLst/>
                <a:latin typeface="Cambria"/>
                <a:ea typeface="Cambria"/>
                <a:cs typeface="Times New Roman"/>
              </a:rPr>
              <a:t>Kendisine hastaneye gidip tedavi ol dememe rağmen bir türlü muayene olmaya götüremedim</a:t>
            </a:r>
            <a:r>
              <a:rPr lang="tr-TR" sz="1200" dirty="0" smtClean="0">
                <a:effectLst/>
                <a:latin typeface="Cambria"/>
                <a:ea typeface="Cambria"/>
                <a:cs typeface="Times New Roman"/>
              </a:rPr>
              <a:t>.</a:t>
            </a:r>
            <a:r>
              <a:rPr lang="tr-TR" sz="2400" dirty="0" smtClean="0">
                <a:effectLst/>
                <a:latin typeface="Cambria"/>
                <a:ea typeface="Cambria"/>
                <a:cs typeface="Times New Roman"/>
              </a:rPr>
              <a:t>»</a:t>
            </a:r>
            <a:endParaRPr lang="tr-TR" sz="2400" dirty="0"/>
          </a:p>
        </p:txBody>
      </p:sp>
    </p:spTree>
    <p:extLst>
      <p:ext uri="{BB962C8B-B14F-4D97-AF65-F5344CB8AC3E}">
        <p14:creationId xmlns:p14="http://schemas.microsoft.com/office/powerpoint/2010/main" val="412024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1368</Words>
  <Application>Microsoft Office PowerPoint</Application>
  <PresentationFormat>Ekran Gösterisi (4:3)</PresentationFormat>
  <Paragraphs>165</Paragraphs>
  <Slides>35</Slides>
  <Notes>2</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Ofis Teması</vt:lpstr>
      <vt:lpstr>GÖSTERİ KONTROL AJANI İLE ÖLÜM İDDİASI BULUNAN BİR OLGU</vt:lpstr>
      <vt:lpstr>Dosyanın tarafımıza geliş sebebi diğer bir rapora olan itirazdır.</vt:lpstr>
      <vt:lpstr>PowerPoint Sunusu</vt:lpstr>
      <vt:lpstr>PowerPoint Sunusu</vt:lpstr>
      <vt:lpstr>PowerPoint Sunusu</vt:lpstr>
      <vt:lpstr>OLAY GELİŞİMİ</vt:lpstr>
      <vt:lpstr>112 hattına saat 00:00 – 01:00 arası ihbar gelir.</vt:lpstr>
      <vt:lpstr>Olay yeri incelemesinde dikkat çekici bir özellik yoktur.</vt:lpstr>
      <vt:lpstr>Eşinin ifadesi:</vt:lpstr>
      <vt:lpstr>ADLİ TIBBİ İNCELEMELER</vt:lpstr>
      <vt:lpstr>Adli Tıbbi İnceleme-1:  Dış Muayenede özellik yoktur.</vt:lpstr>
      <vt:lpstr>Adli Tıbbi İnceleme-2:  Otopside travmaya dair bir bulgu izlenmez.</vt:lpstr>
      <vt:lpstr>Kalp incelemesinde bir takım bulgular mevcuttur.</vt:lpstr>
      <vt:lpstr>Histopatolojik inceleme bu bulgulara katkıda bulunmuştur.</vt:lpstr>
      <vt:lpstr>Otopsi sırasında biber gazı iddiası bilinmektedir.</vt:lpstr>
      <vt:lpstr>Toksikolojik analizde pozitif bir bulgu vardır:</vt:lpstr>
      <vt:lpstr>Çift laboratuvar çalışması yapılmaya çalışılmıştır:</vt:lpstr>
      <vt:lpstr>Otopsiyi yapan hekimler ölüm sebebine belirlememiştir:</vt:lpstr>
      <vt:lpstr>Kurul Kararı:</vt:lpstr>
      <vt:lpstr>Değerlendirmede öne çıkacak hususlar şunlardır:</vt:lpstr>
      <vt:lpstr>KİMYASAL GAZ MARUZİYETİ VAR MI?</vt:lpstr>
      <vt:lpstr>Kişi, olayların geçtiği meydana yakın bir iş yerinde çalışmaktadır.</vt:lpstr>
      <vt:lpstr>İş Yeri’ne ait Güvenlik kamerası görüntüleri vardır</vt:lpstr>
      <vt:lpstr>Saatler geçer..</vt:lpstr>
      <vt:lpstr>PowerPoint Sunusu</vt:lpstr>
      <vt:lpstr>PowerPoint Sunusu</vt:lpstr>
      <vt:lpstr>PowerPoint Sunusu</vt:lpstr>
      <vt:lpstr>PowerPoint Sunusu</vt:lpstr>
      <vt:lpstr>PowerPoint Sunusu</vt:lpstr>
      <vt:lpstr>PowerPoint Sunusu</vt:lpstr>
      <vt:lpstr>Değerlendirmede öne çıkacak hususlar şunlardır:</vt:lpstr>
      <vt:lpstr>Ölüm Sebebi Kalp Damar Hastalığıdır.</vt:lpstr>
      <vt:lpstr>PowerPoint Sunusu</vt:lpstr>
      <vt:lpstr>Bariz maruziyet görüntüsü olsaydı ölüm maruziyete bağlanabilirdi.</vt:lpstr>
      <vt:lpstr>Teşekkür ederim.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dr.gökhan</dc:creator>
  <cp:lastModifiedBy>dr.gökhan</cp:lastModifiedBy>
  <cp:revision>22</cp:revision>
  <dcterms:created xsi:type="dcterms:W3CDTF">2015-01-08T08:09:55Z</dcterms:created>
  <dcterms:modified xsi:type="dcterms:W3CDTF">2015-01-09T10:40:15Z</dcterms:modified>
</cp:coreProperties>
</file>