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sldIdLst>
    <p:sldId id="261" r:id="rId2"/>
    <p:sldId id="260" r:id="rId3"/>
    <p:sldId id="269" r:id="rId4"/>
    <p:sldId id="265" r:id="rId5"/>
    <p:sldId id="262" r:id="rId6"/>
    <p:sldId id="263" r:id="rId7"/>
    <p:sldId id="264" r:id="rId8"/>
    <p:sldId id="259" r:id="rId9"/>
    <p:sldId id="270" r:id="rId10"/>
    <p:sldId id="257" r:id="rId11"/>
    <p:sldId id="271" r:id="rId12"/>
    <p:sldId id="277" r:id="rId13"/>
    <p:sldId id="267" r:id="rId14"/>
    <p:sldId id="278" r:id="rId15"/>
    <p:sldId id="273" r:id="rId16"/>
    <p:sldId id="258" r:id="rId17"/>
    <p:sldId id="272" r:id="rId18"/>
    <p:sldId id="274" r:id="rId19"/>
    <p:sldId id="256" r:id="rId20"/>
    <p:sldId id="276" r:id="rId21"/>
    <p:sldId id="268" r:id="rId22"/>
    <p:sldId id="281" r:id="rId23"/>
    <p:sldId id="279" r:id="rId24"/>
    <p:sldId id="282" r:id="rId25"/>
    <p:sldId id="266" r:id="rId26"/>
    <p:sldId id="280" r:id="rId27"/>
    <p:sldId id="283" r:id="rId28"/>
    <p:sldId id="284" r:id="rId29"/>
    <p:sldId id="27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5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24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2482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38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5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3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92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7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1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5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1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6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6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9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0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71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592804" y="1606047"/>
            <a:ext cx="8111266" cy="19189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3200" b="1" dirty="0" smtClean="0">
                <a:latin typeface="Comic Sans MS" panose="030F0702030302020204" pitchFamily="66" charset="0"/>
              </a:rPr>
              <a:t>GÖZ </a:t>
            </a:r>
            <a:r>
              <a:rPr lang="es-ES" sz="3200" b="1" dirty="0">
                <a:latin typeface="Comic Sans MS" panose="030F0702030302020204" pitchFamily="66" charset="0"/>
              </a:rPr>
              <a:t>YAŞARTICI </a:t>
            </a:r>
            <a:r>
              <a:rPr lang="tr-TR" sz="3200" b="1" dirty="0" smtClean="0">
                <a:latin typeface="Comic Sans MS" panose="030F0702030302020204" pitchFamily="66" charset="0"/>
              </a:rPr>
              <a:t>GAZ</a:t>
            </a:r>
            <a:r>
              <a:rPr lang="es-ES" sz="3200" b="1" dirty="0" smtClean="0">
                <a:latin typeface="Comic Sans MS" panose="030F0702030302020204" pitchFamily="66" charset="0"/>
              </a:rPr>
              <a:t>LAR VE DERİ BULGULARI</a:t>
            </a:r>
            <a:endParaRPr lang="es-ES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647738" y="4488113"/>
            <a:ext cx="78213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Dr. Mualla </a:t>
            </a:r>
            <a:r>
              <a:rPr lang="tr-TR" sz="2800" dirty="0" smtClean="0">
                <a:latin typeface="Comic Sans MS" panose="030F0702030302020204" pitchFamily="66" charset="0"/>
              </a:rPr>
              <a:t>Polat</a:t>
            </a:r>
          </a:p>
          <a:p>
            <a:pPr algn="ctr"/>
            <a:r>
              <a:rPr lang="tr-TR" sz="2800" dirty="0" smtClean="0">
                <a:latin typeface="Comic Sans MS" panose="030F0702030302020204" pitchFamily="66" charset="0"/>
              </a:rPr>
              <a:t>Abant İzzet Baysal Üniversitesi Tıp Fakültesi</a:t>
            </a:r>
          </a:p>
          <a:p>
            <a:pPr algn="ctr"/>
            <a:r>
              <a:rPr lang="tr-TR" sz="2800" dirty="0" smtClean="0">
                <a:latin typeface="Comic Sans MS" panose="030F0702030302020204" pitchFamily="66" charset="0"/>
              </a:rPr>
              <a:t>Dermatoloji Anabilim Dalı</a:t>
            </a:r>
            <a:endParaRPr lang="tr-T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662" y="273826"/>
            <a:ext cx="4935070" cy="5963846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4" name="Dikdörtgen 3"/>
          <p:cNvSpPr/>
          <p:nvPr/>
        </p:nvSpPr>
        <p:spPr>
          <a:xfrm>
            <a:off x="3080274" y="6409250"/>
            <a:ext cx="8892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Hay </a:t>
            </a:r>
            <a:r>
              <a:rPr lang="en-US" sz="1000" dirty="0"/>
              <a:t>A, </a:t>
            </a:r>
            <a:r>
              <a:rPr lang="en-US" sz="1000" dirty="0" err="1"/>
              <a:t>Giacaman</a:t>
            </a:r>
            <a:r>
              <a:rPr lang="en-US" sz="1000" dirty="0"/>
              <a:t> R, </a:t>
            </a:r>
            <a:r>
              <a:rPr lang="en-US" sz="1000" dirty="0" err="1"/>
              <a:t>Sansur</a:t>
            </a:r>
            <a:r>
              <a:rPr lang="en-US" sz="1000" dirty="0"/>
              <a:t> R, Rose S. Skin injuries caused </a:t>
            </a:r>
            <a:r>
              <a:rPr lang="en-US" sz="1000" dirty="0" smtClean="0"/>
              <a:t>by </a:t>
            </a:r>
            <a:r>
              <a:rPr lang="en-US" sz="1000" dirty="0"/>
              <a:t>new riot control agent used against civilians on the </a:t>
            </a:r>
            <a:r>
              <a:rPr lang="en-US" sz="1000" dirty="0" smtClean="0"/>
              <a:t>West </a:t>
            </a:r>
            <a:r>
              <a:rPr lang="en-US" sz="1000" dirty="0"/>
              <a:t>Bank. Med </a:t>
            </a:r>
            <a:r>
              <a:rPr lang="en-US" sz="1000" dirty="0" err="1"/>
              <a:t>Confl</a:t>
            </a:r>
            <a:r>
              <a:rPr lang="en-US" sz="1000" dirty="0"/>
              <a:t> </a:t>
            </a:r>
            <a:r>
              <a:rPr lang="en-US" sz="1000" dirty="0" err="1"/>
              <a:t>Surviv</a:t>
            </a:r>
            <a:r>
              <a:rPr lang="en-US" sz="1000" dirty="0"/>
              <a:t> 2006;22(4):283-91.</a:t>
            </a:r>
            <a:endParaRPr lang="tr-TR" sz="10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315558" y="1297313"/>
            <a:ext cx="699101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u="sng" dirty="0">
                <a:latin typeface="Comic Sans MS" panose="030F0702030302020204" pitchFamily="66" charset="0"/>
              </a:rPr>
              <a:t>Bu saçmanın </a:t>
            </a:r>
            <a:endParaRPr lang="tr-TR" sz="2400" u="sng" dirty="0" smtClean="0">
              <a:latin typeface="Comic Sans MS" panose="030F0702030302020204" pitchFamily="66" charset="0"/>
            </a:endParaRPr>
          </a:p>
          <a:p>
            <a:endParaRPr lang="tr-TR" sz="2400" u="sng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içeriğinin </a:t>
            </a:r>
            <a:r>
              <a:rPr lang="tr-TR" sz="2000" dirty="0">
                <a:latin typeface="Comic Sans MS" panose="030F0702030302020204" pitchFamily="66" charset="0"/>
              </a:rPr>
              <a:t>basınçlı </a:t>
            </a:r>
            <a:r>
              <a:rPr lang="tr-TR" sz="2000" dirty="0" smtClean="0">
                <a:latin typeface="Comic Sans MS" panose="030F0702030302020204" pitchFamily="66" charset="0"/>
              </a:rPr>
              <a:t>olduğu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darbe </a:t>
            </a:r>
            <a:r>
              <a:rPr lang="tr-TR" sz="2000" dirty="0">
                <a:latin typeface="Comic Sans MS" panose="030F0702030302020204" pitchFamily="66" charset="0"/>
              </a:rPr>
              <a:t>anında </a:t>
            </a:r>
            <a:r>
              <a:rPr lang="tr-TR" sz="2000" dirty="0" smtClean="0">
                <a:latin typeface="Comic Sans MS" panose="030F0702030302020204" pitchFamily="66" charset="0"/>
              </a:rPr>
              <a:t>deride </a:t>
            </a:r>
            <a:r>
              <a:rPr lang="tr-TR" sz="2000" dirty="0">
                <a:latin typeface="Comic Sans MS" panose="030F0702030302020204" pitchFamily="66" charset="0"/>
              </a:rPr>
              <a:t>yırtılmalara yol </a:t>
            </a:r>
            <a:r>
              <a:rPr lang="tr-TR" sz="2000" dirty="0" smtClean="0">
                <a:latin typeface="Comic Sans MS" panose="030F0702030302020204" pitchFamily="66" charset="0"/>
              </a:rPr>
              <a:t>açarak</a:t>
            </a:r>
            <a:endParaRPr lang="tr-TR" sz="20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içeriğin </a:t>
            </a:r>
            <a:r>
              <a:rPr lang="tr-TR" sz="2000" dirty="0">
                <a:latin typeface="Comic Sans MS" panose="030F0702030302020204" pitchFamily="66" charset="0"/>
              </a:rPr>
              <a:t>dışarı çıkması ile etkisini gösterdiği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 smtClean="0">
              <a:latin typeface="Comic Sans MS" panose="030F0702030302020204" pitchFamily="66" charset="0"/>
            </a:endParaRPr>
          </a:p>
          <a:p>
            <a:endParaRPr lang="tr-TR" sz="2000" dirty="0">
              <a:latin typeface="Comic Sans MS" panose="030F0702030302020204" pitchFamily="66" charset="0"/>
            </a:endParaRPr>
          </a:p>
          <a:p>
            <a:endParaRPr lang="tr-TR" sz="2000" dirty="0">
              <a:latin typeface="Comic Sans MS" panose="030F0702030302020204" pitchFamily="66" charset="0"/>
            </a:endParaRPr>
          </a:p>
          <a:p>
            <a:r>
              <a:rPr lang="tr-TR" sz="2000" dirty="0" err="1">
                <a:latin typeface="Comic Sans MS" panose="030F0702030302020204" pitchFamily="66" charset="0"/>
              </a:rPr>
              <a:t>Kapsaisinin</a:t>
            </a:r>
            <a:r>
              <a:rPr lang="tr-TR" sz="2000" dirty="0">
                <a:latin typeface="Comic Sans MS" panose="030F0702030302020204" pitchFamily="66" charset="0"/>
              </a:rPr>
              <a:t> eriteme neden olduğu </a:t>
            </a:r>
            <a:r>
              <a:rPr lang="tr-TR" sz="2000" dirty="0" smtClean="0">
                <a:latin typeface="Comic Sans MS" panose="030F0702030302020204" pitchFamily="66" charset="0"/>
              </a:rPr>
              <a:t>bilinmektedir</a:t>
            </a:r>
          </a:p>
          <a:p>
            <a:r>
              <a:rPr lang="tr-TR" sz="2000" dirty="0" smtClean="0">
                <a:latin typeface="Comic Sans MS" panose="030F0702030302020204" pitchFamily="66" charset="0"/>
              </a:rPr>
              <a:t>fakat </a:t>
            </a:r>
            <a:r>
              <a:rPr lang="tr-TR" sz="2000" dirty="0">
                <a:latin typeface="Comic Sans MS" panose="030F0702030302020204" pitchFamily="66" charset="0"/>
              </a:rPr>
              <a:t>bu çalışmada ciddi cilt yaralanmaları saptanmıştır.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Bu </a:t>
            </a:r>
            <a:r>
              <a:rPr lang="tr-TR" sz="2000" dirty="0">
                <a:latin typeface="Comic Sans MS" panose="030F0702030302020204" pitchFamily="66" charset="0"/>
              </a:rPr>
              <a:t>maddeye maruz kalan 3 Filistinlinin imzalı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beyanını </a:t>
            </a:r>
            <a:r>
              <a:rPr lang="tr-TR" sz="2000" dirty="0">
                <a:latin typeface="Comic Sans MS" panose="030F0702030302020204" pitchFamily="66" charset="0"/>
              </a:rPr>
              <a:t>ile </a:t>
            </a:r>
            <a:r>
              <a:rPr lang="tr-TR" sz="2000" dirty="0" smtClean="0">
                <a:latin typeface="Comic Sans MS" panose="030F0702030302020204" pitchFamily="66" charset="0"/>
              </a:rPr>
              <a:t>sundukları vakalar:</a:t>
            </a:r>
            <a:endParaRPr lang="tr-TR" sz="2000" dirty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578360" y="259588"/>
            <a:ext cx="2241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BATI ŞERİA</a:t>
            </a:r>
            <a:endParaRPr lang="tr-TR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3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68805" y="1105101"/>
            <a:ext cx="105235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rgbClr val="92D050"/>
                </a:solidFill>
                <a:latin typeface="Comic Sans MS" panose="030F0702030302020204" pitchFamily="66" charset="0"/>
              </a:rPr>
              <a:t>Vaka 1: </a:t>
            </a:r>
            <a:endParaRPr lang="tr-TR" sz="2000" b="1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Comic Sans MS" panose="030F0702030302020204" pitchFamily="66" charset="0"/>
              </a:rPr>
              <a:t>Maruziyetten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tr-TR" sz="2000" dirty="0">
                <a:latin typeface="Comic Sans MS" panose="030F0702030302020204" pitchFamily="66" charset="0"/>
              </a:rPr>
              <a:t>birkaç saat sonra </a:t>
            </a:r>
            <a:r>
              <a:rPr lang="tr-TR" sz="2000" dirty="0" smtClean="0">
                <a:latin typeface="Comic Sans MS" panose="030F0702030302020204" pitchFamily="66" charset="0"/>
              </a:rPr>
              <a:t>beline </a:t>
            </a:r>
            <a:r>
              <a:rPr lang="tr-TR" sz="2000" dirty="0">
                <a:latin typeface="Comic Sans MS" panose="030F0702030302020204" pitchFamily="66" charset="0"/>
              </a:rPr>
              <a:t>yakın bölgedeki yaralı bölgede şişme başlamış.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Yaralanan bölgenin </a:t>
            </a:r>
            <a:r>
              <a:rPr lang="tr-TR" sz="2000" dirty="0" err="1">
                <a:latin typeface="Comic Sans MS" panose="030F0702030302020204" pitchFamily="66" charset="0"/>
              </a:rPr>
              <a:t>enfekte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smtClean="0">
                <a:latin typeface="Comic Sans MS" panose="030F0702030302020204" pitchFamily="66" charset="0"/>
              </a:rPr>
              <a:t>olduğunu, </a:t>
            </a:r>
            <a:endParaRPr lang="tr-TR" sz="20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Comic Sans MS" panose="030F0702030302020204" pitchFamily="66" charset="0"/>
              </a:rPr>
              <a:t>Skar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tr-TR" sz="2000" dirty="0">
                <a:latin typeface="Comic Sans MS" panose="030F0702030302020204" pitchFamily="66" charset="0"/>
              </a:rPr>
              <a:t>dokusu olmadan </a:t>
            </a:r>
            <a:r>
              <a:rPr lang="tr-TR" sz="2000" dirty="0" smtClean="0">
                <a:latin typeface="Comic Sans MS" panose="030F0702030302020204" pitchFamily="66" charset="0"/>
              </a:rPr>
              <a:t>iyileştiğini, </a:t>
            </a:r>
            <a:endParaRPr lang="tr-TR" sz="20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A</a:t>
            </a:r>
            <a:r>
              <a:rPr lang="tr-TR" sz="2000" dirty="0" smtClean="0">
                <a:latin typeface="Comic Sans MS" panose="030F0702030302020204" pitchFamily="66" charset="0"/>
              </a:rPr>
              <a:t>ncak </a:t>
            </a:r>
            <a:r>
              <a:rPr lang="tr-TR" sz="2000" dirty="0">
                <a:latin typeface="Comic Sans MS" panose="030F0702030302020204" pitchFamily="66" charset="0"/>
              </a:rPr>
              <a:t>yaklaşık 1 ay sonra tekrar </a:t>
            </a:r>
            <a:r>
              <a:rPr lang="tr-TR" sz="2000" dirty="0" smtClean="0">
                <a:latin typeface="Comic Sans MS" panose="030F0702030302020204" pitchFamily="66" charset="0"/>
              </a:rPr>
              <a:t>oluştuğunu,</a:t>
            </a:r>
            <a:endParaRPr lang="tr-TR" sz="20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15 gün sonra siyah- koyu mavi lekeler ortaya çıktığını söylemiş. </a:t>
            </a:r>
            <a:endParaRPr lang="tr-TR" sz="2000" b="1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Vaka </a:t>
            </a:r>
            <a:r>
              <a:rPr lang="tr-TR" sz="2000" b="1" dirty="0">
                <a:solidFill>
                  <a:srgbClr val="92D050"/>
                </a:solidFill>
                <a:latin typeface="Comic Sans MS" panose="030F0702030302020204" pitchFamily="66" charset="0"/>
              </a:rPr>
              <a:t>2: </a:t>
            </a:r>
            <a:r>
              <a:rPr lang="tr-TR" sz="2000" dirty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endParaRPr lang="tr-TR" sz="20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4 </a:t>
            </a:r>
            <a:r>
              <a:rPr lang="tr-TR" sz="2000" dirty="0">
                <a:latin typeface="Comic Sans MS" panose="030F0702030302020204" pitchFamily="66" charset="0"/>
              </a:rPr>
              <a:t>saçma tarafından </a:t>
            </a:r>
            <a:r>
              <a:rPr lang="tr-TR" sz="2000" dirty="0" smtClean="0">
                <a:latin typeface="Comic Sans MS" panose="030F0702030302020204" pitchFamily="66" charset="0"/>
              </a:rPr>
              <a:t>vurulduğunu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Başlangıçta </a:t>
            </a:r>
            <a:r>
              <a:rPr lang="tr-TR" sz="2000" dirty="0">
                <a:latin typeface="Comic Sans MS" panose="030F0702030302020204" pitchFamily="66" charset="0"/>
              </a:rPr>
              <a:t>acı </a:t>
            </a:r>
            <a:r>
              <a:rPr lang="tr-TR" sz="2000" dirty="0" smtClean="0">
                <a:latin typeface="Comic Sans MS" panose="030F0702030302020204" pitchFamily="66" charset="0"/>
              </a:rPr>
              <a:t>hissettiğini,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Bir </a:t>
            </a:r>
            <a:r>
              <a:rPr lang="tr-TR" sz="2000" dirty="0">
                <a:latin typeface="Comic Sans MS" panose="030F0702030302020204" pitchFamily="66" charset="0"/>
              </a:rPr>
              <a:t>süre bilincini kaybettiğini,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K</a:t>
            </a:r>
            <a:r>
              <a:rPr lang="tr-TR" sz="2000" dirty="0" smtClean="0">
                <a:latin typeface="Comic Sans MS" panose="030F0702030302020204" pitchFamily="66" charset="0"/>
              </a:rPr>
              <a:t>endine </a:t>
            </a:r>
            <a:r>
              <a:rPr lang="tr-TR" sz="2000" dirty="0">
                <a:latin typeface="Comic Sans MS" panose="030F0702030302020204" pitchFamily="66" charset="0"/>
              </a:rPr>
              <a:t>geldiğinde cildinde kırmızı siyah renkte yaralar </a:t>
            </a:r>
            <a:r>
              <a:rPr lang="tr-TR" sz="2000" dirty="0" smtClean="0">
                <a:latin typeface="Comic Sans MS" panose="030F0702030302020204" pitchFamily="66" charset="0"/>
              </a:rPr>
              <a:t>oluştuğunu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Ağrının </a:t>
            </a:r>
            <a:r>
              <a:rPr lang="tr-TR" sz="2000" dirty="0">
                <a:latin typeface="Comic Sans MS" panose="030F0702030302020204" pitchFamily="66" charset="0"/>
              </a:rPr>
              <a:t>birkaç gün içinde giderek azaldığını söylemiş.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868805" y="770769"/>
            <a:ext cx="2241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BATI ŞERİA</a:t>
            </a:r>
            <a:endParaRPr lang="tr-TR" sz="2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25" y="190315"/>
            <a:ext cx="560880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25158" y="1957891"/>
            <a:ext cx="9778639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92D050"/>
                </a:solidFill>
                <a:latin typeface="Comic Sans MS" panose="030F0702030302020204" pitchFamily="66" charset="0"/>
              </a:rPr>
              <a:t>Vaka 3: </a:t>
            </a:r>
            <a:endParaRPr lang="tr-TR" sz="2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Comic Sans MS" panose="030F0702030302020204" pitchFamily="66" charset="0"/>
              </a:rPr>
              <a:t>Plastik </a:t>
            </a:r>
            <a:r>
              <a:rPr lang="tr-TR" sz="2400" dirty="0">
                <a:latin typeface="Comic Sans MS" panose="030F0702030302020204" pitchFamily="66" charset="0"/>
              </a:rPr>
              <a:t>toplardan birini eve götürdüğünü,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omic Sans MS" panose="030F0702030302020204" pitchFamily="66" charset="0"/>
              </a:rPr>
              <a:t>E</a:t>
            </a:r>
            <a:r>
              <a:rPr lang="tr-TR" sz="2400" dirty="0" smtClean="0">
                <a:latin typeface="Comic Sans MS" panose="030F0702030302020204" pitchFamily="66" charset="0"/>
              </a:rPr>
              <a:t>vde </a:t>
            </a:r>
            <a:r>
              <a:rPr lang="tr-TR" sz="2400" dirty="0">
                <a:latin typeface="Comic Sans MS" panose="030F0702030302020204" pitchFamily="66" charset="0"/>
              </a:rPr>
              <a:t>patladığını,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omic Sans MS" panose="030F0702030302020204" pitchFamily="66" charset="0"/>
              </a:rPr>
              <a:t>A</a:t>
            </a:r>
            <a:r>
              <a:rPr lang="tr-TR" sz="2400" dirty="0" smtClean="0">
                <a:latin typeface="Comic Sans MS" panose="030F0702030302020204" pitchFamily="66" charset="0"/>
              </a:rPr>
              <a:t>ilesinin </a:t>
            </a:r>
            <a:r>
              <a:rPr lang="tr-TR" sz="2400" dirty="0">
                <a:latin typeface="Comic Sans MS" panose="030F0702030302020204" pitchFamily="66" charset="0"/>
              </a:rPr>
              <a:t>bu esnada farklı odalarda uyumakta olduğunu söylemiş.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Comic Sans MS" panose="030F0702030302020204" pitchFamily="66" charset="0"/>
              </a:rPr>
              <a:t>Tüm </a:t>
            </a:r>
            <a:r>
              <a:rPr lang="tr-TR" sz="2400" dirty="0">
                <a:latin typeface="Comic Sans MS" panose="030F0702030302020204" pitchFamily="66" charset="0"/>
              </a:rPr>
              <a:t>ailenin koku nedeniyle midelerinin bulandığını 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endParaRPr lang="tr-TR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omic Sans MS" panose="030F0702030302020204" pitchFamily="66" charset="0"/>
              </a:rPr>
              <a:t>2 saat boyunca tüm evi havalandırmak zorunda kaldıklarını 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endParaRPr lang="tr-TR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omic Sans MS" panose="030F0702030302020204" pitchFamily="66" charset="0"/>
              </a:rPr>
              <a:t>evdekilerin yüzlerini 1 saat veya daha fazla süre ile su ile silerek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Comic Sans MS" panose="030F0702030302020204" pitchFamily="66" charset="0"/>
              </a:rPr>
              <a:t>    rahatlamaya </a:t>
            </a:r>
            <a:r>
              <a:rPr lang="tr-TR" sz="2400" dirty="0">
                <a:latin typeface="Comic Sans MS" panose="030F0702030302020204" pitchFamily="66" charset="0"/>
              </a:rPr>
              <a:t>çalıştıklarını belirtmiş.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637" y="222835"/>
            <a:ext cx="5608806" cy="64623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58" y="1321195"/>
            <a:ext cx="2304488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57943" y="581810"/>
            <a:ext cx="7637277" cy="676835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tr-TR" sz="3600" dirty="0" smtClean="0">
                <a:latin typeface="Comic Sans MS" panose="030F0702030302020204" pitchFamily="66" charset="0"/>
              </a:rPr>
              <a:t>2-klorobenziliden </a:t>
            </a:r>
            <a:r>
              <a:rPr lang="tr-TR" sz="3600" dirty="0" err="1" smtClean="0">
                <a:latin typeface="Comic Sans MS" panose="030F0702030302020204" pitchFamily="66" charset="0"/>
              </a:rPr>
              <a:t>malononitril</a:t>
            </a:r>
            <a:r>
              <a:rPr lang="tr-TR" sz="3600" dirty="0" smtClean="0">
                <a:latin typeface="Comic Sans MS" panose="030F0702030302020204" pitchFamily="66" charset="0"/>
              </a:rPr>
              <a:t> </a:t>
            </a:r>
            <a:r>
              <a:rPr lang="tr-TR" sz="3600" dirty="0">
                <a:latin typeface="Comic Sans MS" panose="030F0702030302020204" pitchFamily="66" charset="0"/>
              </a:rPr>
              <a:t>(CS</a:t>
            </a:r>
            <a:r>
              <a:rPr lang="tr-TR" sz="3600" dirty="0" smtClean="0">
                <a:latin typeface="Comic Sans MS" panose="030F0702030302020204" pitchFamily="66" charset="0"/>
              </a:rPr>
              <a:t>) 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5007" y="1366222"/>
            <a:ext cx="9382879" cy="488217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>
                <a:latin typeface="Comic Sans MS" pitchFamily="66" charset="0"/>
              </a:rPr>
              <a:t>Kargaşa kontrol ajanları içerisinde ilk kez 1928’de </a:t>
            </a:r>
            <a:r>
              <a:rPr lang="tr-TR" dirty="0" err="1">
                <a:latin typeface="Comic Sans MS" pitchFamily="66" charset="0"/>
              </a:rPr>
              <a:t>Carson</a:t>
            </a:r>
            <a:r>
              <a:rPr lang="tr-TR" dirty="0">
                <a:latin typeface="Comic Sans MS" pitchFamily="66" charset="0"/>
              </a:rPr>
              <a:t> ve </a:t>
            </a:r>
            <a:r>
              <a:rPr lang="tr-TR" dirty="0" err="1">
                <a:latin typeface="Comic Sans MS" pitchFamily="66" charset="0"/>
              </a:rPr>
              <a:t>Stoughton</a:t>
            </a:r>
            <a:r>
              <a:rPr lang="tr-TR" dirty="0">
                <a:latin typeface="Comic Sans MS" pitchFamily="66" charset="0"/>
              </a:rPr>
              <a:t> tarafından sentezlenmiş olan CS en sık kullanılan ajan olup, deri bulgularının yer aldığı bildirilere de daha sık </a:t>
            </a:r>
            <a:r>
              <a:rPr lang="tr-TR" dirty="0" smtClean="0">
                <a:latin typeface="Comic Sans MS" pitchFamily="66" charset="0"/>
              </a:rPr>
              <a:t>rastlanmaktadır. </a:t>
            </a:r>
          </a:p>
          <a:p>
            <a:pPr marL="0" indent="0">
              <a:buNone/>
            </a:pPr>
            <a:endParaRPr lang="tr-TR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dirty="0" smtClean="0">
                <a:latin typeface="Comic Sans MS" pitchFamily="66" charset="0"/>
              </a:rPr>
              <a:t>Beklenen </a:t>
            </a:r>
            <a:r>
              <a:rPr lang="tr-TR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Dermatolojik </a:t>
            </a:r>
            <a:r>
              <a:rPr lang="tr-TR" dirty="0" smtClean="0">
                <a:latin typeface="Comic Sans MS" pitchFamily="66" charset="0"/>
              </a:rPr>
              <a:t>yan </a:t>
            </a:r>
            <a:r>
              <a:rPr lang="tr-TR" dirty="0">
                <a:latin typeface="Comic Sans MS" pitchFamily="66" charset="0"/>
              </a:rPr>
              <a:t>etkiler </a:t>
            </a:r>
            <a:r>
              <a:rPr lang="tr-TR" dirty="0" smtClean="0">
                <a:latin typeface="Comic Sans MS" pitchFamily="66" charset="0"/>
              </a:rPr>
              <a:t>içerisinde: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>
                <a:latin typeface="Comic Sans MS" pitchFamily="66" charset="0"/>
              </a:rPr>
              <a:t>Ekzema</a:t>
            </a:r>
            <a:r>
              <a:rPr lang="tr-TR" dirty="0">
                <a:latin typeface="Comic Sans MS" pitchFamily="66" charset="0"/>
              </a:rPr>
              <a:t>, </a:t>
            </a:r>
            <a:endParaRPr lang="tr-TR" dirty="0" smtClean="0">
              <a:latin typeface="Comic Sans MS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latin typeface="Comic Sans MS" pitchFamily="66" charset="0"/>
              </a:rPr>
              <a:t>Kızarıklık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latin typeface="Comic Sans MS" pitchFamily="66" charset="0"/>
              </a:rPr>
              <a:t>D</a:t>
            </a:r>
            <a:r>
              <a:rPr lang="tr-TR" dirty="0" smtClean="0">
                <a:latin typeface="Comic Sans MS" pitchFamily="66" charset="0"/>
              </a:rPr>
              <a:t>eride </a:t>
            </a:r>
            <a:r>
              <a:rPr lang="tr-TR" dirty="0">
                <a:latin typeface="Comic Sans MS" pitchFamily="66" charset="0"/>
              </a:rPr>
              <a:t>hafif </a:t>
            </a:r>
            <a:r>
              <a:rPr lang="tr-TR" dirty="0" smtClean="0">
                <a:latin typeface="Comic Sans MS" pitchFamily="66" charset="0"/>
              </a:rPr>
              <a:t>soyulma, pul </a:t>
            </a:r>
            <a:r>
              <a:rPr lang="tr-TR" dirty="0" err="1" smtClean="0">
                <a:latin typeface="Comic Sans MS" pitchFamily="66" charset="0"/>
              </a:rPr>
              <a:t>pul</a:t>
            </a:r>
            <a:r>
              <a:rPr lang="tr-TR" dirty="0" smtClean="0">
                <a:latin typeface="Comic Sans MS" pitchFamily="66" charset="0"/>
              </a:rPr>
              <a:t> dökülme </a:t>
            </a:r>
          </a:p>
          <a:p>
            <a:pPr marL="0" indent="0">
              <a:buNone/>
            </a:pPr>
            <a:endParaRPr lang="tr-TR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dirty="0" smtClean="0">
                <a:latin typeface="Comic Sans MS" pitchFamily="66" charset="0"/>
              </a:rPr>
              <a:t>Ancak </a:t>
            </a:r>
            <a:r>
              <a:rPr lang="tr-TR" dirty="0">
                <a:latin typeface="Comic Sans MS" pitchFamily="66" charset="0"/>
              </a:rPr>
              <a:t>daha şiddetli vakalarda bildirilmiştir. </a:t>
            </a:r>
          </a:p>
        </p:txBody>
      </p:sp>
    </p:spTree>
    <p:extLst>
      <p:ext uri="{BB962C8B-B14F-4D97-AF65-F5344CB8AC3E}">
        <p14:creationId xmlns:p14="http://schemas.microsoft.com/office/powerpoint/2010/main" val="37080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18793" y="1430766"/>
            <a:ext cx="8825658" cy="517353"/>
          </a:xfrm>
        </p:spPr>
        <p:txBody>
          <a:bodyPr/>
          <a:lstStyle/>
          <a:p>
            <a:r>
              <a:rPr lang="tr-TR" sz="2800" dirty="0" err="1" smtClean="0">
                <a:latin typeface="Comic Sans MS" panose="030F0702030302020204" pitchFamily="66" charset="0"/>
              </a:rPr>
              <a:t>CS’nin</a:t>
            </a:r>
            <a:r>
              <a:rPr lang="tr-TR" sz="2800" dirty="0" smtClean="0">
                <a:latin typeface="Comic Sans MS" panose="030F0702030302020204" pitchFamily="66" charset="0"/>
              </a:rPr>
              <a:t> bilinen diğer etkileri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118793" y="2323651"/>
            <a:ext cx="97249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Göz:</a:t>
            </a:r>
            <a:r>
              <a:rPr lang="tr-TR" sz="2000" dirty="0" smtClean="0">
                <a:latin typeface="Comic Sans MS" panose="030F0702030302020204" pitchFamily="66" charset="0"/>
              </a:rPr>
              <a:t> Yanma, ağrı, sulanma ve bulanık görme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Burun</a:t>
            </a:r>
            <a:r>
              <a:rPr lang="tr-TR" sz="2000" dirty="0">
                <a:solidFill>
                  <a:srgbClr val="92D050"/>
                </a:solidFill>
                <a:latin typeface="Comic Sans MS" panose="030F0702030302020204" pitchFamily="66" charset="0"/>
              </a:rPr>
              <a:t>: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smtClean="0">
                <a:latin typeface="Comic Sans MS" panose="030F0702030302020204" pitchFamily="66" charset="0"/>
              </a:rPr>
              <a:t>Ağrı</a:t>
            </a:r>
            <a:r>
              <a:rPr lang="tr-TR" sz="2000">
                <a:latin typeface="Comic Sans MS" panose="030F0702030302020204" pitchFamily="66" charset="0"/>
              </a:rPr>
              <a:t>, </a:t>
            </a:r>
            <a:r>
              <a:rPr lang="tr-TR" sz="2000" smtClean="0">
                <a:latin typeface="Comic Sans MS" panose="030F0702030302020204" pitchFamily="66" charset="0"/>
              </a:rPr>
              <a:t>tahriş hissi</a:t>
            </a:r>
            <a:r>
              <a:rPr lang="tr-TR" sz="2000" dirty="0" smtClean="0">
                <a:latin typeface="Comic Sans MS" panose="030F0702030302020204" pitchFamily="66" charset="0"/>
              </a:rPr>
              <a:t>, </a:t>
            </a:r>
            <a:r>
              <a:rPr lang="tr-TR" sz="2000" dirty="0">
                <a:latin typeface="Comic Sans MS" panose="030F0702030302020204" pitchFamily="66" charset="0"/>
              </a:rPr>
              <a:t>yanma, hapşırma ve burun akıntısı.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Oral</a:t>
            </a:r>
            <a:r>
              <a:rPr lang="tr-TR" sz="2000" dirty="0">
                <a:solidFill>
                  <a:srgbClr val="92D050"/>
                </a:solidFill>
                <a:latin typeface="Comic Sans MS" panose="030F0702030302020204" pitchFamily="66" charset="0"/>
              </a:rPr>
              <a:t>: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smtClean="0">
                <a:latin typeface="Comic Sans MS" panose="030F0702030302020204" pitchFamily="66" charset="0"/>
              </a:rPr>
              <a:t>Ağrı</a:t>
            </a:r>
            <a:r>
              <a:rPr lang="tr-TR" sz="2000" dirty="0">
                <a:latin typeface="Comic Sans MS" panose="030F0702030302020204" pitchFamily="66" charset="0"/>
              </a:rPr>
              <a:t>, </a:t>
            </a:r>
            <a:r>
              <a:rPr lang="tr-TR" sz="2000" dirty="0" smtClean="0">
                <a:latin typeface="Comic Sans MS" panose="030F0702030302020204" pitchFamily="66" charset="0"/>
              </a:rPr>
              <a:t>yanma, </a:t>
            </a:r>
            <a:r>
              <a:rPr lang="tr-TR" sz="2000" dirty="0" err="1" smtClean="0">
                <a:latin typeface="Comic Sans MS" panose="030F0702030302020204" pitchFamily="66" charset="0"/>
              </a:rPr>
              <a:t>ülserasyon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tr-TR" sz="2000" dirty="0">
                <a:latin typeface="Comic Sans MS" panose="030F0702030302020204" pitchFamily="66" charset="0"/>
              </a:rPr>
              <a:t>ve aşırı </a:t>
            </a:r>
            <a:r>
              <a:rPr lang="tr-TR" sz="2000" dirty="0" err="1" smtClean="0">
                <a:latin typeface="Comic Sans MS" panose="030F0702030302020204" pitchFamily="66" charset="0"/>
              </a:rPr>
              <a:t>tükrük</a:t>
            </a:r>
            <a:r>
              <a:rPr lang="tr-TR" sz="2000" dirty="0" smtClean="0">
                <a:latin typeface="Comic Sans MS" panose="030F0702030302020204" pitchFamily="66" charset="0"/>
              </a:rPr>
              <a:t> salgısı.</a:t>
            </a:r>
            <a:endParaRPr lang="tr-TR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Boğaz</a:t>
            </a:r>
            <a:r>
              <a:rPr lang="tr-TR" sz="2000" dirty="0">
                <a:solidFill>
                  <a:srgbClr val="92D050"/>
                </a:solidFill>
                <a:latin typeface="Comic Sans MS" panose="030F0702030302020204" pitchFamily="66" charset="0"/>
              </a:rPr>
              <a:t>: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smtClean="0">
                <a:latin typeface="Comic Sans MS" panose="030F0702030302020204" pitchFamily="66" charset="0"/>
              </a:rPr>
              <a:t>Yanma, </a:t>
            </a:r>
            <a:r>
              <a:rPr lang="tr-TR" sz="2000" dirty="0">
                <a:latin typeface="Comic Sans MS" panose="030F0702030302020204" pitchFamily="66" charset="0"/>
              </a:rPr>
              <a:t>ağrı ve tahriş.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Solunum Sistemi:</a:t>
            </a:r>
            <a:r>
              <a:rPr lang="tr-TR" sz="2000" dirty="0" smtClean="0">
                <a:latin typeface="Comic Sans MS" panose="030F0702030302020204" pitchFamily="66" charset="0"/>
              </a:rPr>
              <a:t> Hırıltı</a:t>
            </a:r>
            <a:r>
              <a:rPr lang="tr-TR" sz="2000" dirty="0">
                <a:latin typeface="Comic Sans MS" panose="030F0702030302020204" pitchFamily="66" charset="0"/>
              </a:rPr>
              <a:t>, öksürük, nefes darlığı ve </a:t>
            </a:r>
            <a:r>
              <a:rPr lang="tr-TR" sz="2000" dirty="0" smtClean="0">
                <a:latin typeface="Comic Sans MS" panose="030F0702030302020204" pitchFamily="66" charset="0"/>
              </a:rPr>
              <a:t>göğüste daralma hissi.</a:t>
            </a:r>
            <a:endParaRPr lang="tr-TR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Gastrointestinal</a:t>
            </a:r>
            <a:r>
              <a:rPr lang="tr-TR" sz="20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Sistem: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tr-TR" sz="2000" dirty="0">
                <a:latin typeface="Comic Sans MS" panose="030F0702030302020204" pitchFamily="66" charset="0"/>
              </a:rPr>
              <a:t>Bulantı, kusma ve yutma güçlüğü.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Nörolojik</a:t>
            </a:r>
            <a:r>
              <a:rPr lang="tr-TR" sz="2000" dirty="0">
                <a:solidFill>
                  <a:srgbClr val="92D050"/>
                </a:solidFill>
                <a:latin typeface="Comic Sans MS" panose="030F0702030302020204" pitchFamily="66" charset="0"/>
              </a:rPr>
              <a:t>: </a:t>
            </a:r>
            <a:r>
              <a:rPr lang="tr-TR" sz="2000" dirty="0" smtClean="0">
                <a:latin typeface="Comic Sans MS" panose="030F0702030302020204" pitchFamily="66" charset="0"/>
              </a:rPr>
              <a:t>Bilinç </a:t>
            </a:r>
            <a:r>
              <a:rPr lang="tr-TR" sz="2000" dirty="0">
                <a:latin typeface="Comic Sans MS" panose="030F0702030302020204" pitchFamily="66" charset="0"/>
              </a:rPr>
              <a:t>kaybı.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Aşırı </a:t>
            </a:r>
            <a:r>
              <a:rPr lang="tr-TR" sz="2000" dirty="0">
                <a:solidFill>
                  <a:srgbClr val="92D050"/>
                </a:solidFill>
                <a:latin typeface="Comic Sans MS" panose="030F0702030302020204" pitchFamily="66" charset="0"/>
              </a:rPr>
              <a:t>duyarlılık: </a:t>
            </a:r>
            <a:r>
              <a:rPr lang="tr-TR" sz="2000" dirty="0" smtClean="0">
                <a:latin typeface="Comic Sans MS" panose="030F0702030302020204" pitchFamily="66" charset="0"/>
              </a:rPr>
              <a:t>Astım </a:t>
            </a:r>
            <a:r>
              <a:rPr lang="tr-TR" sz="2000" dirty="0">
                <a:latin typeface="Comic Sans MS" panose="030F0702030302020204" pitchFamily="66" charset="0"/>
              </a:rPr>
              <a:t>benzeri semptomlar, </a:t>
            </a:r>
            <a:r>
              <a:rPr lang="tr-TR" sz="2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eritroderma</a:t>
            </a:r>
            <a:r>
              <a:rPr lang="tr-TR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smtClean="0">
                <a:latin typeface="Comic Sans MS" panose="030F0702030302020204" pitchFamily="66" charset="0"/>
              </a:rPr>
              <a:t>ve </a:t>
            </a:r>
            <a:r>
              <a:rPr lang="tr-TR" sz="2000" dirty="0" err="1" smtClean="0">
                <a:latin typeface="Comic Sans MS" panose="030F0702030302020204" pitchFamily="66" charset="0"/>
              </a:rPr>
              <a:t>pnömoni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3" y="448227"/>
            <a:ext cx="5086565" cy="6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59776" y="1147969"/>
            <a:ext cx="1154354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92D050"/>
                </a:solidFill>
                <a:latin typeface="Comic Sans MS" panose="030F0702030302020204" pitchFamily="66" charset="0"/>
              </a:rPr>
              <a:t>Varma ve arkadaşları (İngiltere) </a:t>
            </a:r>
            <a:endParaRPr lang="tr-TR" sz="2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>
                <a:latin typeface="Comic Sans MS" panose="030F0702030302020204" pitchFamily="66" charset="0"/>
              </a:rPr>
              <a:t>A</a:t>
            </a:r>
            <a:r>
              <a:rPr lang="tr-TR" sz="2000" dirty="0" smtClean="0">
                <a:latin typeface="Comic Sans MS" panose="030F0702030302020204" pitchFamily="66" charset="0"/>
              </a:rPr>
              <a:t>cil </a:t>
            </a:r>
            <a:r>
              <a:rPr lang="tr-TR" sz="2000" dirty="0">
                <a:latin typeface="Comic Sans MS" panose="030F0702030302020204" pitchFamily="66" charset="0"/>
              </a:rPr>
              <a:t>servisten kendilerine </a:t>
            </a:r>
            <a:r>
              <a:rPr lang="tr-TR" sz="2000" dirty="0" err="1">
                <a:latin typeface="Comic Sans MS" panose="030F0702030302020204" pitchFamily="66" charset="0"/>
              </a:rPr>
              <a:t>konsülte</a:t>
            </a:r>
            <a:r>
              <a:rPr lang="tr-TR" sz="2000" dirty="0">
                <a:latin typeface="Comic Sans MS" panose="030F0702030302020204" pitchFamily="66" charset="0"/>
              </a:rPr>
              <a:t> edilen 30 yaşında bir erkek hasta bildirmişlerdir.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Hasta 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şoför koltuğunda otururken yüzünün sol yanına CS sprey</a:t>
            </a:r>
            <a:r>
              <a:rPr lang="tr-TR" sz="2000" dirty="0">
                <a:latin typeface="Comic Sans MS" panose="030F0702030302020204" pitchFamily="66" charset="0"/>
              </a:rPr>
              <a:t> sıkıldıktan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6-8 </a:t>
            </a:r>
            <a:r>
              <a:rPr lang="tr-TR" sz="2000" dirty="0">
                <a:latin typeface="Comic Sans MS" panose="030F0702030302020204" pitchFamily="66" charset="0"/>
              </a:rPr>
              <a:t>saat sonra yüzünde ağrı, şişme ve göz çevresinde görmeyi engelleyecek düzeyde şişlik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oluştuğunu </a:t>
            </a:r>
            <a:r>
              <a:rPr lang="tr-TR" sz="2000" dirty="0">
                <a:latin typeface="Comic Sans MS" panose="030F0702030302020204" pitchFamily="66" charset="0"/>
              </a:rPr>
              <a:t>belirtmekteymiş.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Yapılan </a:t>
            </a:r>
            <a:r>
              <a:rPr lang="tr-TR" sz="2000" dirty="0">
                <a:latin typeface="Comic Sans MS" panose="030F0702030302020204" pitchFamily="66" charset="0"/>
              </a:rPr>
              <a:t>dermatolojik muayenede yüzün sol yarısında daha belirgin olan ancak tüm yüzde izlenen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şiddetli </a:t>
            </a:r>
            <a:r>
              <a:rPr lang="tr-TR" sz="2000" dirty="0">
                <a:latin typeface="Comic Sans MS" panose="030F0702030302020204" pitchFamily="66" charset="0"/>
              </a:rPr>
              <a:t>kızarıklık ve şişlik tespit edildiği bildirilmektedir.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tr-TR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Tedavisinde </a:t>
            </a:r>
            <a:r>
              <a:rPr lang="tr-TR" sz="2000" dirty="0">
                <a:latin typeface="Comic Sans MS" panose="030F0702030302020204" pitchFamily="66" charset="0"/>
              </a:rPr>
              <a:t>antibiyotik ve </a:t>
            </a:r>
            <a:r>
              <a:rPr lang="tr-TR" sz="2000" dirty="0" err="1">
                <a:latin typeface="Comic Sans MS" panose="030F0702030302020204" pitchFamily="66" charset="0"/>
              </a:rPr>
              <a:t>kortikosteroid</a:t>
            </a:r>
            <a:r>
              <a:rPr lang="tr-TR" sz="2000" dirty="0">
                <a:latin typeface="Comic Sans MS" panose="030F0702030302020204" pitchFamily="66" charset="0"/>
              </a:rPr>
              <a:t> kullanılan hastanın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ancak </a:t>
            </a:r>
            <a:r>
              <a:rPr lang="tr-TR" sz="2000" dirty="0">
                <a:latin typeface="Comic Sans MS" panose="030F0702030302020204" pitchFamily="66" charset="0"/>
              </a:rPr>
              <a:t>5. gününde şikayetlerinin gerilemeye başladığı tedavisinin uzun sürdüğü </a:t>
            </a:r>
            <a:r>
              <a:rPr lang="tr-TR" sz="2000" dirty="0" smtClean="0">
                <a:latin typeface="Comic Sans MS" panose="030F0702030302020204" pitchFamily="66" charset="0"/>
              </a:rPr>
              <a:t>belirtilmektedir. 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977039" y="6330506"/>
            <a:ext cx="7026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Varma</a:t>
            </a:r>
            <a:r>
              <a:rPr lang="en-US" sz="1200" dirty="0" smtClean="0"/>
              <a:t> </a:t>
            </a:r>
            <a:r>
              <a:rPr lang="en-US" sz="1200" dirty="0"/>
              <a:t>S, Holt PJ. Severe cutaneous reaction to CS gas. </a:t>
            </a:r>
            <a:r>
              <a:rPr lang="en-US" sz="1200" dirty="0" err="1"/>
              <a:t>Clin</a:t>
            </a:r>
            <a:r>
              <a:rPr lang="en-US" sz="1200" dirty="0"/>
              <a:t> </a:t>
            </a:r>
            <a:r>
              <a:rPr lang="en-US" sz="1200" dirty="0" err="1"/>
              <a:t>Exp</a:t>
            </a:r>
            <a:r>
              <a:rPr lang="en-US" sz="1200" dirty="0"/>
              <a:t> </a:t>
            </a:r>
            <a:r>
              <a:rPr lang="en-US" sz="1200" dirty="0" err="1"/>
              <a:t>Dermatol</a:t>
            </a:r>
            <a:r>
              <a:rPr lang="en-US" sz="1200" dirty="0"/>
              <a:t> 2001;26(3):248-50.</a:t>
            </a:r>
            <a:endParaRPr lang="tr-TR" sz="1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462" y="295879"/>
            <a:ext cx="5649713" cy="6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362342"/>
            <a:ext cx="5565960" cy="6035196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"/>
          <a:stretch/>
        </p:blipFill>
        <p:spPr>
          <a:xfrm>
            <a:off x="582592" y="362341"/>
            <a:ext cx="5056208" cy="6035197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5" name="Metin kutusu 4"/>
          <p:cNvSpPr txBox="1"/>
          <p:nvPr/>
        </p:nvSpPr>
        <p:spPr>
          <a:xfrm>
            <a:off x="4084154" y="6494660"/>
            <a:ext cx="7026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Varma</a:t>
            </a:r>
            <a:r>
              <a:rPr lang="en-US" sz="1200" dirty="0" smtClean="0"/>
              <a:t> </a:t>
            </a:r>
            <a:r>
              <a:rPr lang="en-US" sz="1200" dirty="0"/>
              <a:t>S, Holt PJ. Severe cutaneous reaction to CS gas. </a:t>
            </a:r>
            <a:r>
              <a:rPr lang="en-US" sz="1200" dirty="0" err="1"/>
              <a:t>Clin</a:t>
            </a:r>
            <a:r>
              <a:rPr lang="en-US" sz="1200" dirty="0"/>
              <a:t> </a:t>
            </a:r>
            <a:r>
              <a:rPr lang="en-US" sz="1200" dirty="0" err="1"/>
              <a:t>Exp</a:t>
            </a:r>
            <a:r>
              <a:rPr lang="en-US" sz="1200" dirty="0"/>
              <a:t> </a:t>
            </a:r>
            <a:r>
              <a:rPr lang="en-US" sz="1200" dirty="0" err="1"/>
              <a:t>Dermatol</a:t>
            </a:r>
            <a:r>
              <a:rPr lang="en-US" sz="1200" dirty="0"/>
              <a:t> 2001;26(3):248-50.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2456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81287" y="6187240"/>
            <a:ext cx="767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omic Sans MS" pitchFamily="66" charset="0"/>
              </a:rPr>
              <a:t>Agrawal</a:t>
            </a:r>
            <a:r>
              <a:rPr lang="en-US" sz="1200" dirty="0" smtClean="0">
                <a:latin typeface="Comic Sans MS" pitchFamily="66" charset="0"/>
              </a:rPr>
              <a:t> </a:t>
            </a:r>
            <a:r>
              <a:rPr lang="en-US" sz="1200" dirty="0">
                <a:latin typeface="Comic Sans MS" pitchFamily="66" charset="0"/>
              </a:rPr>
              <a:t>Y, Thornton D, Phipps A. CS gas--completely safe? A burn case report and literature review. </a:t>
            </a:r>
            <a:endParaRPr lang="tr-TR" sz="1200" dirty="0" smtClean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</a:rPr>
              <a:t>Burns </a:t>
            </a:r>
            <a:r>
              <a:rPr lang="en-US" sz="1200" dirty="0">
                <a:latin typeface="Comic Sans MS" pitchFamily="66" charset="0"/>
              </a:rPr>
              <a:t>2009;35(6):895-7.</a:t>
            </a:r>
            <a:endParaRPr lang="tr-TR" sz="1200" dirty="0"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01178" y="878094"/>
            <a:ext cx="1062823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Agraval</a:t>
            </a:r>
            <a:r>
              <a:rPr lang="tr-TR" sz="24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ve arkadaşları (İngiltere</a:t>
            </a:r>
            <a:r>
              <a:rPr lang="tr-TR" sz="2000" dirty="0">
                <a:solidFill>
                  <a:srgbClr val="92D050"/>
                </a:solidFill>
                <a:latin typeface="Comic Sans MS" pitchFamily="66" charset="0"/>
              </a:rPr>
              <a:t>) </a:t>
            </a:r>
            <a:endParaRPr lang="tr-TR" sz="20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Yüzünün </a:t>
            </a:r>
            <a:r>
              <a:rPr lang="tr-TR" sz="2000" dirty="0">
                <a:latin typeface="Comic Sans MS" pitchFamily="66" charset="0"/>
              </a:rPr>
              <a:t>sol yarısından </a:t>
            </a:r>
            <a:r>
              <a:rPr lang="tr-TR" sz="2000" dirty="0" err="1" smtClean="0">
                <a:latin typeface="Comic Sans MS" pitchFamily="66" charset="0"/>
              </a:rPr>
              <a:t>CS’ye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>
                <a:latin typeface="Comic Sans MS" pitchFamily="66" charset="0"/>
              </a:rPr>
              <a:t>maruz kalmış 39 yaşında bir erkek hasta bildirmişlerdir. </a:t>
            </a: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İlk </a:t>
            </a:r>
            <a:r>
              <a:rPr lang="tr-TR" sz="2000" dirty="0">
                <a:latin typeface="Comic Sans MS" pitchFamily="66" charset="0"/>
              </a:rPr>
              <a:t>yardım olarak su ve soğuk uygulaması yapılan hastada </a:t>
            </a:r>
            <a:r>
              <a:rPr lang="tr-TR" sz="2000" dirty="0" smtClean="0">
                <a:solidFill>
                  <a:srgbClr val="FFC000"/>
                </a:solidFill>
                <a:latin typeface="Comic Sans MS" pitchFamily="66" charset="0"/>
              </a:rPr>
              <a:t>ertesi </a:t>
            </a:r>
            <a:r>
              <a:rPr lang="tr-TR" sz="2000" dirty="0">
                <a:solidFill>
                  <a:srgbClr val="FFC000"/>
                </a:solidFill>
                <a:latin typeface="Comic Sans MS" pitchFamily="66" charset="0"/>
              </a:rPr>
              <a:t>sabah </a:t>
            </a:r>
            <a:endParaRPr lang="tr-TR" sz="20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                      - ağrı</a:t>
            </a:r>
            <a:r>
              <a:rPr lang="tr-TR" sz="2000" dirty="0">
                <a:latin typeface="Comic Sans MS" pitchFamily="66" charset="0"/>
              </a:rPr>
              <a:t>, </a:t>
            </a: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                      - yüzde </a:t>
            </a:r>
            <a:r>
              <a:rPr lang="tr-TR" sz="2000" dirty="0">
                <a:latin typeface="Comic Sans MS" pitchFamily="66" charset="0"/>
              </a:rPr>
              <a:t>boyunda göğüs üst tarafında kızarıklık kabarma, </a:t>
            </a: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                      - görmede </a:t>
            </a:r>
            <a:r>
              <a:rPr lang="tr-TR" sz="2000" dirty="0">
                <a:latin typeface="Comic Sans MS" pitchFamily="66" charset="0"/>
              </a:rPr>
              <a:t>ve işitmede azalma </a:t>
            </a:r>
            <a:r>
              <a:rPr lang="tr-TR" sz="2000" dirty="0" smtClean="0"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                      - yanık </a:t>
            </a:r>
            <a:r>
              <a:rPr lang="tr-TR" sz="2000" dirty="0">
                <a:latin typeface="Comic Sans MS" pitchFamily="66" charset="0"/>
              </a:rPr>
              <a:t>benzeri içi su dolu kabarcıklar </a:t>
            </a: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FFC000"/>
                </a:solidFill>
                <a:latin typeface="Comic Sans MS" pitchFamily="66" charset="0"/>
              </a:rPr>
              <a:t>İkinci günün sabahında </a:t>
            </a:r>
            <a:r>
              <a:rPr lang="tr-TR" sz="2000" dirty="0" smtClean="0">
                <a:latin typeface="Comic Sans MS" pitchFamily="66" charset="0"/>
              </a:rPr>
              <a:t>vücut alanının % 4’ünde kızarıklık ve kabarcık oluşması nedeniyle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yanık </a:t>
            </a:r>
            <a:r>
              <a:rPr lang="tr-TR" sz="2000" dirty="0">
                <a:latin typeface="Comic Sans MS" pitchFamily="66" charset="0"/>
              </a:rPr>
              <a:t>ünitesinde tedaviye başlanmış. </a:t>
            </a: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Tam </a:t>
            </a:r>
            <a:r>
              <a:rPr lang="tr-TR" sz="2000" dirty="0">
                <a:latin typeface="Comic Sans MS" pitchFamily="66" charset="0"/>
              </a:rPr>
              <a:t>iyileşme yerinde hafif </a:t>
            </a:r>
            <a:r>
              <a:rPr lang="tr-TR" sz="2000" dirty="0">
                <a:solidFill>
                  <a:srgbClr val="FFFF00"/>
                </a:solidFill>
                <a:latin typeface="Comic Sans MS" pitchFamily="66" charset="0"/>
              </a:rPr>
              <a:t>iz</a:t>
            </a:r>
            <a:r>
              <a:rPr lang="tr-TR" sz="2000" dirty="0">
                <a:latin typeface="Comic Sans MS" pitchFamily="66" charset="0"/>
              </a:rPr>
              <a:t> bırakarak </a:t>
            </a:r>
            <a:r>
              <a:rPr lang="tr-TR" sz="2000" dirty="0">
                <a:solidFill>
                  <a:srgbClr val="FFFF00"/>
                </a:solidFill>
                <a:latin typeface="Comic Sans MS" pitchFamily="66" charset="0"/>
              </a:rPr>
              <a:t>4 haftada </a:t>
            </a:r>
            <a:r>
              <a:rPr lang="tr-TR" sz="2000" dirty="0">
                <a:latin typeface="Comic Sans MS" pitchFamily="66" charset="0"/>
              </a:rPr>
              <a:t>gerçekleşmiştir </a:t>
            </a:r>
            <a:r>
              <a:rPr lang="tr-TR" sz="2000" dirty="0" smtClean="0">
                <a:latin typeface="Comic Sans MS" pitchFamily="66" charset="0"/>
              </a:rPr>
              <a:t>.</a:t>
            </a:r>
            <a:endParaRPr lang="tr-TR" sz="2000" dirty="0">
              <a:latin typeface="Comic Sans MS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530" y="274538"/>
            <a:ext cx="509060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95350" y="694764"/>
            <a:ext cx="1083662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err="1">
                <a:solidFill>
                  <a:srgbClr val="92D050"/>
                </a:solidFill>
                <a:latin typeface="Comic Sans MS" panose="030F0702030302020204" pitchFamily="66" charset="0"/>
              </a:rPr>
              <a:t>Wu</a:t>
            </a:r>
            <a:r>
              <a:rPr lang="tr-TR" sz="2000" dirty="0">
                <a:solidFill>
                  <a:srgbClr val="92D050"/>
                </a:solidFill>
                <a:latin typeface="Comic Sans MS" panose="030F0702030302020204" pitchFamily="66" charset="0"/>
              </a:rPr>
              <a:t> ve arkadaşları (İngiltere) </a:t>
            </a:r>
            <a:endParaRPr lang="tr-TR" sz="20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tr-T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37 </a:t>
            </a:r>
            <a:r>
              <a:rPr lang="tr-TR" sz="2000" dirty="0">
                <a:latin typeface="Comic Sans MS" panose="030F0702030302020204" pitchFamily="66" charset="0"/>
              </a:rPr>
              <a:t>yaşında erkek hastada CS </a:t>
            </a:r>
            <a:r>
              <a:rPr lang="tr-TR" sz="2000" dirty="0" err="1">
                <a:latin typeface="Comic Sans MS" panose="030F0702030302020204" pitchFamily="66" charset="0"/>
              </a:rPr>
              <a:t>maruziyeti</a:t>
            </a:r>
            <a:r>
              <a:rPr lang="tr-TR" sz="2000" dirty="0">
                <a:latin typeface="Comic Sans MS" panose="030F0702030302020204" pitchFamily="66" charset="0"/>
              </a:rPr>
              <a:t> sonrasında gelişen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A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kut </a:t>
            </a:r>
            <a:r>
              <a:rPr lang="tr-TR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generalize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ekzantömatöz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püstülozis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>
                <a:latin typeface="Comic Sans MS" panose="030F0702030302020204" pitchFamily="66" charset="0"/>
              </a:rPr>
              <a:t>vakası bildirmişlerdir.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tr-T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Hastaya </a:t>
            </a:r>
            <a:r>
              <a:rPr lang="tr-TR" sz="2000" dirty="0">
                <a:latin typeface="Comic Sans MS" panose="030F0702030302020204" pitchFamily="66" charset="0"/>
              </a:rPr>
              <a:t>12 gün önce CS sprey </a:t>
            </a:r>
            <a:r>
              <a:rPr lang="tr-TR" sz="2000" dirty="0" err="1">
                <a:latin typeface="Comic Sans MS" panose="030F0702030302020204" pitchFamily="66" charset="0"/>
              </a:rPr>
              <a:t>maruziyeti</a:t>
            </a:r>
            <a:r>
              <a:rPr lang="tr-TR" sz="2000" dirty="0">
                <a:latin typeface="Comic Sans MS" panose="030F0702030302020204" pitchFamily="66" charset="0"/>
              </a:rPr>
              <a:t> olduğu,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önce </a:t>
            </a:r>
            <a:r>
              <a:rPr lang="tr-TR" sz="2000" dirty="0">
                <a:latin typeface="Comic Sans MS" panose="030F0702030302020204" pitchFamily="66" charset="0"/>
              </a:rPr>
              <a:t>kızarıklık ve içi su dolu kabarcık oluştuğu,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lezyonlar </a:t>
            </a:r>
            <a:r>
              <a:rPr lang="tr-TR" sz="2000" dirty="0">
                <a:latin typeface="Comic Sans MS" panose="030F0702030302020204" pitchFamily="66" charset="0"/>
              </a:rPr>
              <a:t>geriledikten 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1 hafta sonra </a:t>
            </a:r>
            <a:r>
              <a:rPr lang="tr-TR" sz="2000" dirty="0">
                <a:latin typeface="Comic Sans MS" panose="030F0702030302020204" pitchFamily="66" charset="0"/>
              </a:rPr>
              <a:t>tekrar </a:t>
            </a:r>
            <a:r>
              <a:rPr lang="tr-TR" sz="2000" dirty="0" err="1">
                <a:latin typeface="Comic Sans MS" panose="030F0702030302020204" pitchFamily="66" charset="0"/>
              </a:rPr>
              <a:t>generalize</a:t>
            </a:r>
            <a:r>
              <a:rPr lang="tr-TR" sz="2000" dirty="0">
                <a:latin typeface="Comic Sans MS" panose="030F0702030302020204" pitchFamily="66" charset="0"/>
              </a:rPr>
              <a:t> püstüler lezyonların ortaya </a:t>
            </a:r>
            <a:r>
              <a:rPr lang="tr-TR" sz="2000" dirty="0" smtClean="0">
                <a:latin typeface="Comic Sans MS" panose="030F0702030302020204" pitchFamily="66" charset="0"/>
              </a:rPr>
              <a:t>çıktığı,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Alınan </a:t>
            </a:r>
            <a:r>
              <a:rPr lang="tr-TR" sz="2000" dirty="0">
                <a:latin typeface="Comic Sans MS" panose="030F0702030302020204" pitchFamily="66" charset="0"/>
              </a:rPr>
              <a:t>biyopsi ve klinik bulgular eşliğinde hastaya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akut </a:t>
            </a:r>
            <a:r>
              <a:rPr lang="tr-TR" sz="2000" dirty="0" err="1">
                <a:latin typeface="Comic Sans MS" panose="030F0702030302020204" pitchFamily="66" charset="0"/>
              </a:rPr>
              <a:t>generalize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ekzanematöz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püstüloz</a:t>
            </a:r>
            <a:r>
              <a:rPr lang="tr-TR" sz="2000" dirty="0">
                <a:latin typeface="Comic Sans MS" panose="030F0702030302020204" pitchFamily="66" charset="0"/>
              </a:rPr>
              <a:t> tanısı </a:t>
            </a:r>
            <a:r>
              <a:rPr lang="tr-TR" sz="2000" dirty="0" smtClean="0">
                <a:latin typeface="Comic Sans MS" panose="030F0702030302020204" pitchFamily="66" charset="0"/>
              </a:rPr>
              <a:t>konulduğu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etkenin </a:t>
            </a:r>
            <a:r>
              <a:rPr lang="tr-TR" sz="2000" dirty="0">
                <a:latin typeface="Comic Sans MS" panose="030F0702030302020204" pitchFamily="66" charset="0"/>
              </a:rPr>
              <a:t>CS gazı olduğu bildirilmektedir </a:t>
            </a:r>
            <a:r>
              <a:rPr lang="tr-TR" sz="2000" dirty="0" smtClean="0">
                <a:latin typeface="Comic Sans MS" panose="030F0702030302020204" pitchFamily="66" charset="0"/>
              </a:rPr>
              <a:t>. 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943100" y="6164937"/>
            <a:ext cx="9688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err="1" smtClean="0"/>
              <a:t>Wu</a:t>
            </a:r>
            <a:r>
              <a:rPr lang="tr-TR" sz="1100" dirty="0" smtClean="0"/>
              <a:t> </a:t>
            </a:r>
            <a:r>
              <a:rPr lang="tr-TR" sz="1100" dirty="0"/>
              <a:t>K, </a:t>
            </a:r>
            <a:r>
              <a:rPr lang="tr-TR" sz="1100" dirty="0" err="1"/>
              <a:t>Husain</a:t>
            </a:r>
            <a:r>
              <a:rPr lang="tr-TR" sz="1100" dirty="0"/>
              <a:t> A, </a:t>
            </a:r>
            <a:r>
              <a:rPr lang="tr-TR" sz="1100" dirty="0" err="1"/>
              <a:t>Barry</a:t>
            </a:r>
            <a:r>
              <a:rPr lang="tr-TR" sz="1100" dirty="0"/>
              <a:t> R. </a:t>
            </a:r>
            <a:r>
              <a:rPr lang="tr-TR" sz="1100" dirty="0" err="1"/>
              <a:t>Acute</a:t>
            </a:r>
            <a:r>
              <a:rPr lang="tr-TR" sz="1100" dirty="0"/>
              <a:t> </a:t>
            </a:r>
            <a:r>
              <a:rPr lang="tr-TR" sz="1100" dirty="0" err="1"/>
              <a:t>generalized</a:t>
            </a:r>
            <a:r>
              <a:rPr lang="tr-TR" sz="1100" dirty="0"/>
              <a:t> </a:t>
            </a:r>
            <a:r>
              <a:rPr lang="tr-TR" sz="1100" dirty="0" err="1"/>
              <a:t>exanthematous</a:t>
            </a:r>
            <a:r>
              <a:rPr lang="tr-TR" sz="1100" dirty="0"/>
              <a:t> </a:t>
            </a:r>
            <a:r>
              <a:rPr lang="tr-TR" sz="1100" dirty="0" err="1"/>
              <a:t>pustulosis</a:t>
            </a:r>
            <a:r>
              <a:rPr lang="tr-TR" sz="1100" dirty="0"/>
              <a:t> </a:t>
            </a:r>
            <a:r>
              <a:rPr lang="tr-TR" sz="1100" dirty="0" err="1"/>
              <a:t>induced</a:t>
            </a:r>
            <a:r>
              <a:rPr lang="tr-TR" sz="1100" dirty="0"/>
              <a:t> </a:t>
            </a:r>
            <a:r>
              <a:rPr lang="tr-TR" sz="1100" dirty="0" err="1"/>
              <a:t>by</a:t>
            </a:r>
            <a:r>
              <a:rPr lang="tr-TR" sz="1100" dirty="0"/>
              <a:t> a </a:t>
            </a:r>
            <a:r>
              <a:rPr lang="tr-TR" sz="1100" dirty="0" err="1"/>
              <a:t>topical</a:t>
            </a:r>
            <a:r>
              <a:rPr lang="tr-TR" sz="1100" dirty="0"/>
              <a:t> </a:t>
            </a:r>
            <a:r>
              <a:rPr lang="tr-TR" sz="1100" dirty="0" err="1"/>
              <a:t>agent</a:t>
            </a:r>
            <a:r>
              <a:rPr lang="tr-TR" sz="1100" dirty="0"/>
              <a:t>: 2-chlorobenzylidene </a:t>
            </a:r>
            <a:r>
              <a:rPr lang="tr-TR" sz="1100" dirty="0" err="1"/>
              <a:t>malonitrile</a:t>
            </a:r>
            <a:r>
              <a:rPr lang="tr-TR" sz="1100" dirty="0"/>
              <a:t> (CS) </a:t>
            </a:r>
            <a:r>
              <a:rPr lang="tr-TR" sz="1100" dirty="0" err="1"/>
              <a:t>gas</a:t>
            </a:r>
            <a:r>
              <a:rPr lang="tr-TR" sz="1100" dirty="0"/>
              <a:t>. </a:t>
            </a:r>
            <a:endParaRPr lang="tr-TR" sz="1100" dirty="0" smtClean="0"/>
          </a:p>
          <a:p>
            <a:r>
              <a:rPr lang="tr-TR" sz="1100" dirty="0" err="1" smtClean="0"/>
              <a:t>Br</a:t>
            </a:r>
            <a:r>
              <a:rPr lang="tr-TR" sz="1100" dirty="0" smtClean="0"/>
              <a:t> </a:t>
            </a:r>
            <a:r>
              <a:rPr lang="tr-TR" sz="1100" dirty="0"/>
              <a:t>J </a:t>
            </a:r>
            <a:r>
              <a:rPr lang="tr-TR" sz="1100" dirty="0" err="1"/>
              <a:t>Dermatol</a:t>
            </a:r>
            <a:r>
              <a:rPr lang="tr-TR" sz="1100" dirty="0"/>
              <a:t> 2011;164(1):227-8.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287" y="93459"/>
            <a:ext cx="509060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33" y="1850214"/>
            <a:ext cx="6753791" cy="420171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3" name="Metin kutusu 2"/>
          <p:cNvSpPr txBox="1"/>
          <p:nvPr/>
        </p:nvSpPr>
        <p:spPr>
          <a:xfrm>
            <a:off x="2588110" y="6304786"/>
            <a:ext cx="9688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err="1" smtClean="0"/>
              <a:t>Wu</a:t>
            </a:r>
            <a:r>
              <a:rPr lang="tr-TR" sz="1100" dirty="0" smtClean="0"/>
              <a:t> </a:t>
            </a:r>
            <a:r>
              <a:rPr lang="tr-TR" sz="1100" dirty="0"/>
              <a:t>K, </a:t>
            </a:r>
            <a:r>
              <a:rPr lang="tr-TR" sz="1100" dirty="0" err="1"/>
              <a:t>Husain</a:t>
            </a:r>
            <a:r>
              <a:rPr lang="tr-TR" sz="1100" dirty="0"/>
              <a:t> A, </a:t>
            </a:r>
            <a:r>
              <a:rPr lang="tr-TR" sz="1100" dirty="0" err="1"/>
              <a:t>Barry</a:t>
            </a:r>
            <a:r>
              <a:rPr lang="tr-TR" sz="1100" dirty="0"/>
              <a:t> R. </a:t>
            </a:r>
            <a:r>
              <a:rPr lang="tr-TR" sz="1100" dirty="0" err="1"/>
              <a:t>Acute</a:t>
            </a:r>
            <a:r>
              <a:rPr lang="tr-TR" sz="1100" dirty="0"/>
              <a:t> </a:t>
            </a:r>
            <a:r>
              <a:rPr lang="tr-TR" sz="1100" dirty="0" err="1"/>
              <a:t>generalized</a:t>
            </a:r>
            <a:r>
              <a:rPr lang="tr-TR" sz="1100" dirty="0"/>
              <a:t> </a:t>
            </a:r>
            <a:r>
              <a:rPr lang="tr-TR" sz="1100" dirty="0" err="1"/>
              <a:t>exanthematous</a:t>
            </a:r>
            <a:r>
              <a:rPr lang="tr-TR" sz="1100" dirty="0"/>
              <a:t> </a:t>
            </a:r>
            <a:r>
              <a:rPr lang="tr-TR" sz="1100" dirty="0" err="1"/>
              <a:t>pustulosis</a:t>
            </a:r>
            <a:r>
              <a:rPr lang="tr-TR" sz="1100" dirty="0"/>
              <a:t> </a:t>
            </a:r>
            <a:r>
              <a:rPr lang="tr-TR" sz="1100" dirty="0" err="1"/>
              <a:t>induced</a:t>
            </a:r>
            <a:r>
              <a:rPr lang="tr-TR" sz="1100" dirty="0"/>
              <a:t> </a:t>
            </a:r>
            <a:r>
              <a:rPr lang="tr-TR" sz="1100" dirty="0" err="1"/>
              <a:t>by</a:t>
            </a:r>
            <a:r>
              <a:rPr lang="tr-TR" sz="1100" dirty="0"/>
              <a:t> a </a:t>
            </a:r>
            <a:r>
              <a:rPr lang="tr-TR" sz="1100" dirty="0" err="1"/>
              <a:t>topical</a:t>
            </a:r>
            <a:r>
              <a:rPr lang="tr-TR" sz="1100" dirty="0"/>
              <a:t> </a:t>
            </a:r>
            <a:r>
              <a:rPr lang="tr-TR" sz="1100" dirty="0" err="1"/>
              <a:t>agent</a:t>
            </a:r>
            <a:r>
              <a:rPr lang="tr-TR" sz="1100" dirty="0"/>
              <a:t>: 2-chlorobenzylidene </a:t>
            </a:r>
            <a:r>
              <a:rPr lang="tr-TR" sz="1100" dirty="0" err="1"/>
              <a:t>malonitrile</a:t>
            </a:r>
            <a:r>
              <a:rPr lang="tr-TR" sz="1100" dirty="0"/>
              <a:t> (CS) </a:t>
            </a:r>
            <a:r>
              <a:rPr lang="tr-TR" sz="1100" dirty="0" err="1"/>
              <a:t>gas</a:t>
            </a:r>
            <a:r>
              <a:rPr lang="tr-TR" sz="1100" dirty="0"/>
              <a:t>. </a:t>
            </a:r>
            <a:endParaRPr lang="tr-TR" sz="1100" dirty="0" smtClean="0"/>
          </a:p>
          <a:p>
            <a:r>
              <a:rPr lang="tr-TR" sz="1100" dirty="0" err="1" smtClean="0"/>
              <a:t>Br</a:t>
            </a:r>
            <a:r>
              <a:rPr lang="tr-TR" sz="1100" dirty="0" smtClean="0"/>
              <a:t> </a:t>
            </a:r>
            <a:r>
              <a:rPr lang="tr-TR" sz="1100" dirty="0"/>
              <a:t>J </a:t>
            </a:r>
            <a:r>
              <a:rPr lang="tr-TR" sz="1100" dirty="0" err="1"/>
              <a:t>Dermatol</a:t>
            </a:r>
            <a:r>
              <a:rPr lang="tr-TR" sz="1100" dirty="0"/>
              <a:t> 2011;164(1):227-8.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83" y="1850214"/>
            <a:ext cx="4604863" cy="419638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5" name="Metin kutusu 4"/>
          <p:cNvSpPr txBox="1"/>
          <p:nvPr/>
        </p:nvSpPr>
        <p:spPr>
          <a:xfrm>
            <a:off x="699247" y="1028623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1 hafta sonra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772" y="147354"/>
            <a:ext cx="509060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78" y="2410031"/>
            <a:ext cx="3724275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34446" y="946673"/>
            <a:ext cx="1053846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İlk olarak 1871 yılında üretilen </a:t>
            </a:r>
            <a:r>
              <a:rPr lang="tr-TR" dirty="0" smtClean="0">
                <a:latin typeface="Comic Sans MS" panose="030F0702030302020204" pitchFamily="66" charset="0"/>
              </a:rPr>
              <a:t>"</a:t>
            </a:r>
            <a:r>
              <a:rPr lang="tr-TR" dirty="0">
                <a:latin typeface="Comic Sans MS" panose="030F0702030302020204" pitchFamily="66" charset="0"/>
              </a:rPr>
              <a:t>kitle kontrol ajanları" olarak </a:t>
            </a:r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    tüm </a:t>
            </a:r>
            <a:r>
              <a:rPr lang="tr-TR" dirty="0">
                <a:latin typeface="Comic Sans MS" panose="030F0702030302020204" pitchFamily="66" charset="0"/>
              </a:rPr>
              <a:t>dünyada polisler </a:t>
            </a:r>
            <a:r>
              <a:rPr lang="tr-TR" dirty="0" smtClean="0">
                <a:latin typeface="Comic Sans MS" panose="030F0702030302020204" pitchFamily="66" charset="0"/>
              </a:rPr>
              <a:t>- </a:t>
            </a:r>
            <a:r>
              <a:rPr lang="tr-TR" dirty="0" smtClean="0">
                <a:latin typeface="Comic Sans MS" panose="030F0702030302020204" pitchFamily="66" charset="0"/>
              </a:rPr>
              <a:t>askeri </a:t>
            </a:r>
            <a:r>
              <a:rPr lang="tr-TR" dirty="0">
                <a:latin typeface="Comic Sans MS" panose="030F0702030302020204" pitchFamily="66" charset="0"/>
              </a:rPr>
              <a:t>güçler tarafından, </a:t>
            </a:r>
            <a:r>
              <a:rPr lang="tr-TR" dirty="0" smtClean="0">
                <a:latin typeface="Comic Sans MS" panose="030F0702030302020204" pitchFamily="66" charset="0"/>
              </a:rPr>
              <a:t>kitlesel </a:t>
            </a:r>
            <a:r>
              <a:rPr lang="tr-TR" dirty="0">
                <a:latin typeface="Comic Sans MS" panose="030F0702030302020204" pitchFamily="66" charset="0"/>
              </a:rPr>
              <a:t>ayaklanmaları ya da gösterileri </a:t>
            </a:r>
            <a:r>
              <a:rPr lang="tr-TR" dirty="0" smtClean="0">
                <a:latin typeface="Comic Sans MS" panose="030F0702030302020204" pitchFamily="66" charset="0"/>
              </a:rPr>
              <a:t>kontrol</a:t>
            </a:r>
          </a:p>
          <a:p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Comic Sans MS" panose="030F0702030302020204" pitchFamily="66" charset="0"/>
              </a:rPr>
              <a:t>   </a:t>
            </a:r>
            <a:r>
              <a:rPr lang="tr-TR" dirty="0">
                <a:latin typeface="Comic Sans MS" panose="030F0702030302020204" pitchFamily="66" charset="0"/>
              </a:rPr>
              <a:t>altına almak amacıyla </a:t>
            </a:r>
            <a:r>
              <a:rPr lang="tr-TR" dirty="0" smtClean="0">
                <a:latin typeface="Comic Sans MS" panose="030F0702030302020204" pitchFamily="66" charset="0"/>
              </a:rPr>
              <a:t>yaygın </a:t>
            </a:r>
            <a:r>
              <a:rPr lang="tr-TR" dirty="0">
                <a:latin typeface="Comic Sans MS" panose="030F0702030302020204" pitchFamily="66" charset="0"/>
              </a:rPr>
              <a:t>olarak kullanılmaktadır. 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latin typeface="Comic Sans MS" panose="030F0702030302020204" pitchFamily="66" charset="0"/>
              </a:rPr>
              <a:t>Çözücü </a:t>
            </a:r>
            <a:r>
              <a:rPr lang="tr-TR" dirty="0">
                <a:latin typeface="Comic Sans MS" panose="030F0702030302020204" pitchFamily="66" charset="0"/>
              </a:rPr>
              <a:t>içerisinde  </a:t>
            </a:r>
            <a:r>
              <a:rPr lang="tr-TR" dirty="0" smtClean="0">
                <a:latin typeface="Comic Sans MS" panose="030F0702030302020204" pitchFamily="66" charset="0"/>
              </a:rPr>
              <a:t>değişik </a:t>
            </a:r>
            <a:r>
              <a:rPr lang="tr-TR" dirty="0">
                <a:latin typeface="Comic Sans MS" panose="030F0702030302020204" pitchFamily="66" charset="0"/>
              </a:rPr>
              <a:t>konsantrasyonlarda </a:t>
            </a:r>
            <a:r>
              <a:rPr lang="tr-TR" dirty="0" smtClean="0">
                <a:latin typeface="Comic Sans MS" panose="030F0702030302020204" pitchFamily="66" charset="0"/>
              </a:rPr>
              <a:t>toz </a:t>
            </a:r>
            <a:r>
              <a:rPr lang="tr-TR" dirty="0">
                <a:latin typeface="Comic Sans MS" panose="030F0702030302020204" pitchFamily="66" charset="0"/>
              </a:rPr>
              <a:t>veya tanecik şeklindeki </a:t>
            </a:r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    </a:t>
            </a:r>
            <a:r>
              <a:rPr lang="tr-TR" dirty="0" err="1" smtClean="0">
                <a:latin typeface="Comic Sans MS" panose="030F0702030302020204" pitchFamily="66" charset="0"/>
              </a:rPr>
              <a:t>toksik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kimyasal tahriş edicilerdir. </a:t>
            </a:r>
            <a:endParaRPr lang="tr-TR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latin typeface="Comic Sans MS" panose="030F0702030302020204" pitchFamily="66" charset="0"/>
              </a:rPr>
              <a:t>1950'lerden </a:t>
            </a:r>
            <a:r>
              <a:rPr lang="tr-TR" dirty="0">
                <a:latin typeface="Comic Sans MS" panose="030F0702030302020204" pitchFamily="66" charset="0"/>
              </a:rPr>
              <a:t>bu yana, esas olarak Birleşik Krallık, Fransa, </a:t>
            </a:r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    Almanya</a:t>
            </a:r>
            <a:r>
              <a:rPr lang="tr-TR" dirty="0">
                <a:latin typeface="Comic Sans MS" panose="030F0702030302020204" pitchFamily="66" charset="0"/>
              </a:rPr>
              <a:t>, İsviçre dahil olmak üzere, pek çok </a:t>
            </a:r>
            <a:r>
              <a:rPr lang="tr-TR" dirty="0" smtClean="0">
                <a:latin typeface="Comic Sans MS" panose="030F0702030302020204" pitchFamily="66" charset="0"/>
              </a:rPr>
              <a:t>ülkede 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    kargaşa </a:t>
            </a:r>
            <a:r>
              <a:rPr lang="tr-TR" dirty="0">
                <a:latin typeface="Comic Sans MS" panose="030F0702030302020204" pitchFamily="66" charset="0"/>
              </a:rPr>
              <a:t>kontrol amaçlı olarak </a:t>
            </a:r>
            <a:r>
              <a:rPr lang="tr-TR" dirty="0" smtClean="0">
                <a:latin typeface="Comic Sans MS" panose="030F0702030302020204" pitchFamily="66" charset="0"/>
              </a:rPr>
              <a:t>kullanılmıştır. </a:t>
            </a:r>
          </a:p>
          <a:p>
            <a:endParaRPr lang="tr-TR" dirty="0" smtClean="0">
              <a:latin typeface="Comic Sans MS" panose="030F0702030302020204" pitchFamily="66" charset="0"/>
            </a:endParaRPr>
          </a:p>
          <a:p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Göz </a:t>
            </a:r>
            <a:r>
              <a:rPr lang="tr-TR" dirty="0">
                <a:solidFill>
                  <a:srgbClr val="92D050"/>
                </a:solidFill>
                <a:latin typeface="Comic Sans MS" panose="030F0702030302020204" pitchFamily="66" charset="0"/>
              </a:rPr>
              <a:t>yaşartıcı gazlar arasında en çok kullanılan </a:t>
            </a:r>
            <a:r>
              <a:rPr lang="tr-TR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ajanlar</a:t>
            </a:r>
            <a:endParaRPr lang="tr-TR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957431" y="4669565"/>
            <a:ext cx="47532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Comic Sans MS" panose="030F0702030302020204" pitchFamily="66" charset="0"/>
              </a:rPr>
              <a:t>Oleoresinkapsikum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tr-TR" sz="2000" dirty="0">
                <a:latin typeface="Comic Sans MS" panose="030F0702030302020204" pitchFamily="66" charset="0"/>
              </a:rPr>
              <a:t>(OC)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2-klorobenziliden </a:t>
            </a:r>
            <a:r>
              <a:rPr lang="tr-TR" sz="2000" dirty="0" err="1">
                <a:latin typeface="Comic Sans MS" panose="030F0702030302020204" pitchFamily="66" charset="0"/>
              </a:rPr>
              <a:t>malononitril</a:t>
            </a:r>
            <a:r>
              <a:rPr lang="tr-TR" sz="2000" dirty="0">
                <a:latin typeface="Comic Sans MS" panose="030F0702030302020204" pitchFamily="66" charset="0"/>
              </a:rPr>
              <a:t> (CS</a:t>
            </a:r>
            <a:r>
              <a:rPr lang="tr-TR" sz="2000" dirty="0" smtClean="0">
                <a:latin typeface="Comic Sans MS" panose="030F0702030302020204" pitchFamily="66" charset="0"/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Comic Sans MS" panose="030F0702030302020204" pitchFamily="66" charset="0"/>
              </a:rPr>
              <a:t>Kloroasetofenon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tr-TR" sz="2000" dirty="0">
                <a:latin typeface="Comic Sans MS" panose="030F0702030302020204" pitchFamily="66" charset="0"/>
              </a:rPr>
              <a:t>(</a:t>
            </a:r>
            <a:r>
              <a:rPr lang="tr-TR" sz="2000" dirty="0" smtClean="0">
                <a:latin typeface="Comic Sans MS" panose="030F0702030302020204" pitchFamily="66" charset="0"/>
              </a:rPr>
              <a:t>CN)</a:t>
            </a:r>
            <a:endParaRPr lang="tr-TR" sz="2000" dirty="0">
              <a:latin typeface="Comic Sans MS" panose="030F0702030302020204" pitchFamily="66" charset="0"/>
            </a:endParaRP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86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14999" y="1091891"/>
            <a:ext cx="1065868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92D050"/>
                </a:solidFill>
                <a:latin typeface="Comic Sans MS" panose="030F0702030302020204" pitchFamily="66" charset="0"/>
              </a:rPr>
              <a:t>Watson ve </a:t>
            </a:r>
            <a:r>
              <a:rPr lang="tr-TR" sz="2000" dirty="0" err="1">
                <a:solidFill>
                  <a:srgbClr val="92D050"/>
                </a:solidFill>
                <a:latin typeface="Comic Sans MS" panose="030F0702030302020204" pitchFamily="66" charset="0"/>
              </a:rPr>
              <a:t>Rycroft</a:t>
            </a:r>
            <a:r>
              <a:rPr lang="tr-TR" sz="2000" dirty="0">
                <a:solidFill>
                  <a:srgbClr val="92D050"/>
                </a:solidFill>
                <a:latin typeface="Comic Sans MS" panose="030F0702030302020204" pitchFamily="66" charset="0"/>
              </a:rPr>
              <a:t> (İngiltere) </a:t>
            </a:r>
            <a:r>
              <a:rPr lang="tr-TR" sz="20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çalışma: </a:t>
            </a:r>
          </a:p>
          <a:p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CS </a:t>
            </a:r>
            <a:r>
              <a:rPr lang="tr-TR" sz="2000" dirty="0" err="1">
                <a:latin typeface="Comic Sans MS" panose="030F0702030302020204" pitchFamily="66" charset="0"/>
              </a:rPr>
              <a:t>maruziyetine</a:t>
            </a:r>
            <a:r>
              <a:rPr lang="tr-TR" sz="2000" dirty="0">
                <a:latin typeface="Comic Sans MS" panose="030F0702030302020204" pitchFamily="66" charset="0"/>
              </a:rPr>
              <a:t> uğramış 7 polis memuruna yapılan </a:t>
            </a:r>
            <a:r>
              <a:rPr lang="tr-TR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yama testi </a:t>
            </a:r>
            <a:r>
              <a:rPr lang="tr-TR" sz="2000" dirty="0">
                <a:latin typeface="Comic Sans MS" panose="030F0702030302020204" pitchFamily="66" charset="0"/>
              </a:rPr>
              <a:t>sonuçları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bildirilmektedir</a:t>
            </a:r>
            <a:r>
              <a:rPr lang="tr-TR" sz="2000" dirty="0">
                <a:latin typeface="Comic Sans MS" panose="030F0702030302020204" pitchFamily="66" charset="0"/>
              </a:rPr>
              <a:t>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endParaRPr lang="tr-T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Hastaların: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5’inde </a:t>
            </a:r>
            <a:r>
              <a:rPr lang="tr-TR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kontakt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dermatit </a:t>
            </a:r>
            <a:r>
              <a:rPr lang="tr-TR" sz="2000" dirty="0">
                <a:latin typeface="Comic Sans MS" panose="030F0702030302020204" pitchFamily="66" charset="0"/>
              </a:rPr>
              <a:t>geliştiği,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1 </a:t>
            </a:r>
            <a:r>
              <a:rPr lang="tr-TR" sz="2000" dirty="0">
                <a:latin typeface="Comic Sans MS" panose="030F0702030302020204" pitchFamily="66" charset="0"/>
              </a:rPr>
              <a:t>hastada yüzüne CS teması ile </a:t>
            </a:r>
            <a:r>
              <a:rPr lang="tr-TR" sz="2000" dirty="0" smtClean="0">
                <a:latin typeface="Comic Sans MS" panose="030F0702030302020204" pitchFamily="66" charset="0"/>
              </a:rPr>
              <a:t>daha </a:t>
            </a:r>
            <a:r>
              <a:rPr lang="tr-TR" sz="2000" dirty="0">
                <a:latin typeface="Comic Sans MS" panose="030F0702030302020204" pitchFamily="66" charset="0"/>
              </a:rPr>
              <a:t>önce var olan </a:t>
            </a:r>
            <a:r>
              <a:rPr lang="tr-TR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Rozasea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>
                <a:latin typeface="Comic Sans MS" panose="030F0702030302020204" pitchFamily="66" charset="0"/>
              </a:rPr>
              <a:t>hastalığında 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şiddetlenme</a:t>
            </a:r>
            <a:r>
              <a:rPr lang="tr-TR" sz="2000" dirty="0">
                <a:latin typeface="Comic Sans MS" panose="030F0702030302020204" pitchFamily="66" charset="0"/>
              </a:rPr>
              <a:t>,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1 </a:t>
            </a:r>
            <a:r>
              <a:rPr lang="tr-TR" sz="2000" dirty="0">
                <a:latin typeface="Comic Sans MS" panose="030F0702030302020204" pitchFamily="66" charset="0"/>
              </a:rPr>
              <a:t>hastada ise </a:t>
            </a:r>
            <a:r>
              <a:rPr lang="tr-TR" sz="2000" dirty="0" err="1">
                <a:latin typeface="Comic Sans MS" panose="030F0702030302020204" pitchFamily="66" charset="0"/>
              </a:rPr>
              <a:t>CS’e</a:t>
            </a:r>
            <a:r>
              <a:rPr lang="tr-TR" sz="2000" dirty="0">
                <a:latin typeface="Comic Sans MS" panose="030F0702030302020204" pitchFamily="66" charset="0"/>
              </a:rPr>
              <a:t> bağlı gelişen kimyasal yanığın 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deride renk açılması </a:t>
            </a:r>
            <a:r>
              <a:rPr lang="tr-TR" sz="2000" dirty="0">
                <a:latin typeface="Comic Sans MS" panose="030F0702030302020204" pitchFamily="66" charset="0"/>
              </a:rPr>
              <a:t>ile iyileştiği ve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aynı </a:t>
            </a:r>
            <a:r>
              <a:rPr lang="tr-TR" sz="2000" dirty="0">
                <a:latin typeface="Comic Sans MS" panose="030F0702030302020204" pitchFamily="66" charset="0"/>
              </a:rPr>
              <a:t>hastanın </a:t>
            </a:r>
            <a:r>
              <a:rPr lang="tr-TR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seboreik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dermatitinde şiddetlenme </a:t>
            </a:r>
            <a:r>
              <a:rPr lang="tr-TR" sz="2000" dirty="0">
                <a:latin typeface="Comic Sans MS" panose="030F0702030302020204" pitchFamily="66" charset="0"/>
              </a:rPr>
              <a:t>ortaya çıktığı </a:t>
            </a:r>
            <a:r>
              <a:rPr lang="tr-TR" sz="2000" dirty="0" smtClean="0">
                <a:latin typeface="Comic Sans MS" panose="030F0702030302020204" pitchFamily="66" charset="0"/>
              </a:rPr>
              <a:t>belirtilmektedir.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693807" y="6258699"/>
            <a:ext cx="773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r-TR" sz="1200" dirty="0"/>
              <a:t>Watson K, </a:t>
            </a:r>
            <a:r>
              <a:rPr lang="tr-TR" sz="1200" dirty="0" err="1"/>
              <a:t>Rycroft</a:t>
            </a:r>
            <a:r>
              <a:rPr lang="tr-TR" sz="1200" dirty="0"/>
              <a:t> R. </a:t>
            </a:r>
            <a:r>
              <a:rPr lang="tr-TR" sz="1200" dirty="0" err="1"/>
              <a:t>Unintended</a:t>
            </a:r>
            <a:r>
              <a:rPr lang="tr-TR" sz="1200" dirty="0"/>
              <a:t> </a:t>
            </a:r>
            <a:r>
              <a:rPr lang="tr-TR" sz="1200" dirty="0" err="1"/>
              <a:t>cutaneous</a:t>
            </a:r>
            <a:r>
              <a:rPr lang="tr-TR" sz="1200" dirty="0"/>
              <a:t> </a:t>
            </a:r>
            <a:r>
              <a:rPr lang="tr-TR" sz="1200" dirty="0" err="1"/>
              <a:t>reactions</a:t>
            </a:r>
            <a:r>
              <a:rPr lang="tr-TR" sz="1200" dirty="0"/>
              <a:t> </a:t>
            </a:r>
            <a:r>
              <a:rPr lang="tr-TR" sz="1200" dirty="0" err="1"/>
              <a:t>to</a:t>
            </a:r>
            <a:r>
              <a:rPr lang="tr-TR" sz="1200" dirty="0"/>
              <a:t> CS </a:t>
            </a:r>
            <a:r>
              <a:rPr lang="tr-TR" sz="1200" dirty="0" err="1"/>
              <a:t>spray</a:t>
            </a:r>
            <a:r>
              <a:rPr lang="tr-TR" sz="1200" dirty="0"/>
              <a:t>. </a:t>
            </a:r>
            <a:r>
              <a:rPr lang="tr-TR" sz="1200" dirty="0" err="1"/>
              <a:t>Contact</a:t>
            </a:r>
            <a:r>
              <a:rPr lang="tr-TR" sz="1200" dirty="0"/>
              <a:t> </a:t>
            </a:r>
            <a:r>
              <a:rPr lang="tr-TR" sz="1200" dirty="0" err="1"/>
              <a:t>Dermatitis</a:t>
            </a:r>
            <a:r>
              <a:rPr lang="tr-TR" sz="1200" dirty="0"/>
              <a:t> 2005;53(1):9-13.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577" y="439609"/>
            <a:ext cx="2216684" cy="32219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976" y="137831"/>
            <a:ext cx="5090601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31880" y="603325"/>
            <a:ext cx="5507263" cy="644562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tr-TR" sz="3600" dirty="0" smtClean="0">
                <a:latin typeface="Comic Sans MS" panose="030F0702030302020204" pitchFamily="66" charset="0"/>
              </a:rPr>
              <a:t>  </a:t>
            </a:r>
            <a:r>
              <a:rPr lang="tr-TR" sz="3600" dirty="0" err="1" smtClean="0">
                <a:latin typeface="Comic Sans MS" panose="030F0702030302020204" pitchFamily="66" charset="0"/>
              </a:rPr>
              <a:t>Kloroasetofenon</a:t>
            </a:r>
            <a:r>
              <a:rPr lang="tr-TR" sz="3600" dirty="0" smtClean="0">
                <a:latin typeface="Comic Sans MS" panose="030F0702030302020204" pitchFamily="66" charset="0"/>
              </a:rPr>
              <a:t> </a:t>
            </a:r>
            <a:r>
              <a:rPr lang="tr-TR" sz="3600" dirty="0">
                <a:latin typeface="Comic Sans MS" panose="030F0702030302020204" pitchFamily="66" charset="0"/>
              </a:rPr>
              <a:t>(CN)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0461" y="2662520"/>
            <a:ext cx="9369911" cy="210311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tr-TR" sz="3600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Maucher</a:t>
            </a:r>
            <a:r>
              <a:rPr lang="tr-TR" sz="36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tr-TR" sz="3600" dirty="0">
                <a:solidFill>
                  <a:srgbClr val="92D050"/>
                </a:solidFill>
                <a:latin typeface="Comic Sans MS" panose="030F0702030302020204" pitchFamily="66" charset="0"/>
              </a:rPr>
              <a:t>ve arkadaşları (Almanya) </a:t>
            </a:r>
            <a:endParaRPr lang="tr-TR" sz="3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>
              <a:lnSpc>
                <a:spcPct val="220000"/>
              </a:lnSpc>
            </a:pPr>
            <a:r>
              <a:rPr lang="tr-TR" sz="3600" dirty="0" smtClean="0">
                <a:latin typeface="Comic Sans MS" panose="030F0702030302020204" pitchFamily="66" charset="0"/>
              </a:rPr>
              <a:t>CN </a:t>
            </a:r>
            <a:r>
              <a:rPr lang="tr-TR" sz="3600" dirty="0" err="1">
                <a:latin typeface="Comic Sans MS" panose="030F0702030302020204" pitchFamily="66" charset="0"/>
              </a:rPr>
              <a:t>maruziyeti</a:t>
            </a:r>
            <a:r>
              <a:rPr lang="tr-TR" sz="3600" dirty="0">
                <a:latin typeface="Comic Sans MS" panose="030F0702030302020204" pitchFamily="66" charset="0"/>
              </a:rPr>
              <a:t> ile yoğun </a:t>
            </a:r>
            <a:r>
              <a:rPr lang="tr-TR" sz="3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ekzamatöz</a:t>
            </a:r>
            <a:r>
              <a:rPr lang="tr-TR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 deri reaksiyonu </a:t>
            </a:r>
            <a:r>
              <a:rPr lang="tr-TR" sz="3600" dirty="0">
                <a:latin typeface="Comic Sans MS" panose="030F0702030302020204" pitchFamily="66" charset="0"/>
              </a:rPr>
              <a:t>gelişen hastalarını </a:t>
            </a:r>
            <a:r>
              <a:rPr lang="tr-TR" sz="3600" dirty="0" smtClean="0">
                <a:latin typeface="Comic Sans MS" panose="030F0702030302020204" pitchFamily="66" charset="0"/>
              </a:rPr>
              <a:t>sunmuşlardır.</a:t>
            </a:r>
            <a:endParaRPr lang="tr-TR" sz="3600" dirty="0">
              <a:latin typeface="Comic Sans MS" panose="030F0702030302020204" pitchFamily="66" charset="0"/>
            </a:endParaRPr>
          </a:p>
          <a:p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00461" y="1507989"/>
            <a:ext cx="10626627" cy="964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CN polis ve siviller tarafından göz yaşartıcı gaz olarak yaygın olarak kullanılmaktadır.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Hem </a:t>
            </a:r>
            <a:r>
              <a:rPr lang="tr-TR" sz="2000" dirty="0" err="1">
                <a:latin typeface="Comic Sans MS" panose="030F0702030302020204" pitchFamily="66" charset="0"/>
              </a:rPr>
              <a:t>irritan</a:t>
            </a:r>
            <a:r>
              <a:rPr lang="tr-TR" sz="2000" dirty="0">
                <a:latin typeface="Comic Sans MS" panose="030F0702030302020204" pitchFamily="66" charset="0"/>
              </a:rPr>
              <a:t> hem de alerjik </a:t>
            </a:r>
            <a:r>
              <a:rPr lang="tr-TR" sz="2000" dirty="0" err="1">
                <a:latin typeface="Comic Sans MS" panose="030F0702030302020204" pitchFamily="66" charset="0"/>
              </a:rPr>
              <a:t>kontakt</a:t>
            </a:r>
            <a:r>
              <a:rPr lang="tr-TR" sz="2000" dirty="0">
                <a:latin typeface="Comic Sans MS" panose="030F0702030302020204" pitchFamily="66" charset="0"/>
              </a:rPr>
              <a:t> dermatit vakaları tarif edilmiştir.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064728" y="6282466"/>
            <a:ext cx="7127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latin typeface="Comic Sans MS" panose="030F0702030302020204" pitchFamily="66" charset="0"/>
              </a:rPr>
              <a:t>Maucher</a:t>
            </a:r>
            <a:r>
              <a:rPr lang="tr-TR" sz="1200" dirty="0" smtClean="0">
                <a:latin typeface="Comic Sans MS" panose="030F0702030302020204" pitchFamily="66" charset="0"/>
              </a:rPr>
              <a:t> </a:t>
            </a:r>
            <a:r>
              <a:rPr lang="tr-TR" sz="1200" dirty="0">
                <a:latin typeface="Comic Sans MS" panose="030F0702030302020204" pitchFamily="66" charset="0"/>
              </a:rPr>
              <a:t>OM, </a:t>
            </a:r>
            <a:r>
              <a:rPr lang="tr-TR" sz="1200" dirty="0" err="1">
                <a:latin typeface="Comic Sans MS" panose="030F0702030302020204" pitchFamily="66" charset="0"/>
              </a:rPr>
              <a:t>Stengel</a:t>
            </a:r>
            <a:r>
              <a:rPr lang="tr-TR" sz="1200" dirty="0">
                <a:latin typeface="Comic Sans MS" panose="030F0702030302020204" pitchFamily="66" charset="0"/>
              </a:rPr>
              <a:t> R, </a:t>
            </a:r>
            <a:r>
              <a:rPr lang="tr-TR" sz="1200" dirty="0" err="1">
                <a:latin typeface="Comic Sans MS" panose="030F0702030302020204" pitchFamily="66" charset="0"/>
              </a:rPr>
              <a:t>Schöpf</a:t>
            </a:r>
            <a:r>
              <a:rPr lang="tr-TR" sz="1200" dirty="0">
                <a:latin typeface="Comic Sans MS" panose="030F0702030302020204" pitchFamily="66" charset="0"/>
              </a:rPr>
              <a:t> E. </a:t>
            </a:r>
            <a:r>
              <a:rPr lang="tr-TR" sz="1200" dirty="0" err="1">
                <a:latin typeface="Comic Sans MS" panose="030F0702030302020204" pitchFamily="66" charset="0"/>
              </a:rPr>
              <a:t>Chloroacetophenone</a:t>
            </a:r>
            <a:r>
              <a:rPr lang="tr-TR" sz="1200" dirty="0">
                <a:latin typeface="Comic Sans MS" panose="030F0702030302020204" pitchFamily="66" charset="0"/>
              </a:rPr>
              <a:t> </a:t>
            </a:r>
            <a:r>
              <a:rPr lang="tr-TR" sz="1200" dirty="0" err="1">
                <a:latin typeface="Comic Sans MS" panose="030F0702030302020204" pitchFamily="66" charset="0"/>
              </a:rPr>
              <a:t>allergy</a:t>
            </a:r>
            <a:r>
              <a:rPr lang="tr-TR" sz="1200" dirty="0">
                <a:latin typeface="Comic Sans MS" panose="030F0702030302020204" pitchFamily="66" charset="0"/>
              </a:rPr>
              <a:t>. </a:t>
            </a:r>
            <a:r>
              <a:rPr lang="tr-TR" sz="1200" dirty="0" err="1">
                <a:latin typeface="Comic Sans MS" panose="030F0702030302020204" pitchFamily="66" charset="0"/>
              </a:rPr>
              <a:t>Hautarzt</a:t>
            </a:r>
            <a:r>
              <a:rPr lang="tr-TR" sz="1200" dirty="0">
                <a:latin typeface="Comic Sans MS" panose="030F0702030302020204" pitchFamily="66" charset="0"/>
              </a:rPr>
              <a:t> 1986;37(7):397-401.</a:t>
            </a:r>
          </a:p>
        </p:txBody>
      </p:sp>
    </p:spTree>
    <p:extLst>
      <p:ext uri="{BB962C8B-B14F-4D97-AF65-F5344CB8AC3E}">
        <p14:creationId xmlns:p14="http://schemas.microsoft.com/office/powerpoint/2010/main" val="30881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" b="1522"/>
          <a:stretch/>
        </p:blipFill>
        <p:spPr>
          <a:xfrm>
            <a:off x="7506932" y="1510446"/>
            <a:ext cx="4466329" cy="3545653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3" name="Dikdörtgen 2"/>
          <p:cNvSpPr/>
          <p:nvPr/>
        </p:nvSpPr>
        <p:spPr>
          <a:xfrm>
            <a:off x="7942729" y="5581444"/>
            <a:ext cx="4030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Goh </a:t>
            </a:r>
            <a:r>
              <a:rPr lang="en-US" sz="1200" dirty="0" err="1">
                <a:latin typeface="Comic Sans MS" panose="030F0702030302020204" pitchFamily="66" charset="0"/>
              </a:rPr>
              <a:t>CL.</a:t>
            </a:r>
            <a:r>
              <a:rPr lang="en-US" sz="1200" dirty="0" err="1" smtClean="0">
                <a:latin typeface="Comic Sans MS" panose="030F0702030302020204" pitchFamily="66" charset="0"/>
              </a:rPr>
              <a:t>Allergic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contact dermatitis to mace tear </a:t>
            </a:r>
            <a:r>
              <a:rPr lang="en-US" sz="1200" dirty="0" smtClean="0">
                <a:latin typeface="Comic Sans MS" panose="030F0702030302020204" pitchFamily="66" charset="0"/>
              </a:rPr>
              <a:t>gas.</a:t>
            </a:r>
            <a:r>
              <a:rPr lang="tr-TR" sz="12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sz="1200" dirty="0" err="1" smtClean="0">
                <a:latin typeface="Comic Sans MS" panose="030F0702030302020204" pitchFamily="66" charset="0"/>
              </a:rPr>
              <a:t>Australas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J </a:t>
            </a:r>
            <a:r>
              <a:rPr lang="en-US" sz="1200" dirty="0" err="1" smtClean="0">
                <a:latin typeface="Comic Sans MS" panose="030F0702030302020204" pitchFamily="66" charset="0"/>
              </a:rPr>
              <a:t>Dermatol</a:t>
            </a:r>
            <a:r>
              <a:rPr lang="en-US" sz="1200" dirty="0" smtClean="0">
                <a:latin typeface="Comic Sans MS" panose="030F0702030302020204" pitchFamily="66" charset="0"/>
              </a:rPr>
              <a:t> 1987;28(3</a:t>
            </a:r>
            <a:r>
              <a:rPr lang="en-US" sz="1200" dirty="0">
                <a:latin typeface="Comic Sans MS" panose="030F0702030302020204" pitchFamily="66" charset="0"/>
              </a:rPr>
              <a:t>):115-6</a:t>
            </a:r>
            <a:r>
              <a:rPr lang="en-US" sz="1200" dirty="0" smtClean="0">
                <a:latin typeface="Comic Sans MS" panose="030F0702030302020204" pitchFamily="66" charset="0"/>
              </a:rPr>
              <a:t>.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28339" y="720762"/>
            <a:ext cx="644278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Goh</a:t>
            </a:r>
            <a:r>
              <a:rPr lang="tr-TR" sz="2000" dirty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(Singapur)</a:t>
            </a:r>
          </a:p>
          <a:p>
            <a:pPr>
              <a:lnSpc>
                <a:spcPct val="150000"/>
              </a:lnSpc>
            </a:pPr>
            <a:endParaRPr lang="tr-TR" sz="20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Çinli bir </a:t>
            </a:r>
            <a:r>
              <a:rPr lang="tr-TR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gardiyan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Yanlışlıkla silahla CN dolu tankı vuruyor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F</a:t>
            </a:r>
            <a:r>
              <a:rPr lang="tr-TR" sz="2000" dirty="0" smtClean="0">
                <a:latin typeface="Comic Sans MS" panose="030F0702030302020204" pitchFamily="66" charset="0"/>
              </a:rPr>
              <a:t>ışkıran gaza maruz kalıyor.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Kızarıklık, yanma, kaşıntı olan hastada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2 gün sonra içi su dolu kabarcıklar ortaya çıkıyor. 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93604" y="4573787"/>
            <a:ext cx="7952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Hastanede oral </a:t>
            </a:r>
            <a:r>
              <a:rPr lang="tr-TR" sz="2000" dirty="0" err="1" smtClean="0">
                <a:latin typeface="Comic Sans MS" panose="030F0702030302020204" pitchFamily="66" charset="0"/>
              </a:rPr>
              <a:t>steroid</a:t>
            </a:r>
            <a:r>
              <a:rPr lang="tr-TR" sz="2000" dirty="0" smtClean="0">
                <a:latin typeface="Comic Sans MS" panose="030F0702030302020204" pitchFamily="66" charset="0"/>
              </a:rPr>
              <a:t> tedavisi verilen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hastanın şikayetleri yerinde kahve renkli leke bırakarak iyileşmiş.</a:t>
            </a:r>
            <a:endParaRPr lang="tr-T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7883" y="1040626"/>
            <a:ext cx="769633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err="1">
                <a:solidFill>
                  <a:srgbClr val="92D050"/>
                </a:solidFill>
                <a:latin typeface="Comic Sans MS" panose="030F0702030302020204" pitchFamily="66" charset="0"/>
              </a:rPr>
              <a:t>Treudler</a:t>
            </a:r>
            <a:r>
              <a:rPr lang="tr-TR" sz="2400" dirty="0">
                <a:solidFill>
                  <a:srgbClr val="92D050"/>
                </a:solidFill>
                <a:latin typeface="Comic Sans MS" panose="030F0702030302020204" pitchFamily="66" charset="0"/>
              </a:rPr>
              <a:t> ve arkadaşları (Almanya</a:t>
            </a:r>
            <a:r>
              <a:rPr lang="tr-TR" sz="24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Comic Sans MS" panose="030F0702030302020204" pitchFamily="66" charset="0"/>
              </a:rPr>
              <a:t>K</a:t>
            </a:r>
            <a:r>
              <a:rPr lang="tr-TR" sz="2000" dirty="0" smtClean="0">
                <a:latin typeface="Comic Sans MS" panose="030F0702030302020204" pitchFamily="66" charset="0"/>
              </a:rPr>
              <a:t>aza </a:t>
            </a:r>
            <a:r>
              <a:rPr lang="tr-TR" sz="2000" dirty="0">
                <a:latin typeface="Comic Sans MS" panose="030F0702030302020204" pitchFamily="66" charset="0"/>
              </a:rPr>
              <a:t>sonucu CN teması olan </a:t>
            </a:r>
            <a:r>
              <a:rPr lang="tr-TR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üç polis </a:t>
            </a:r>
            <a:r>
              <a:rPr lang="tr-TR" sz="2000" dirty="0" smtClean="0">
                <a:latin typeface="Comic Sans MS" panose="030F0702030302020204" pitchFamily="66" charset="0"/>
              </a:rPr>
              <a:t>memuruna;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tr-T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Alerjik 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ve </a:t>
            </a:r>
            <a:r>
              <a:rPr lang="tr-TR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irritan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kontakt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dermatit </a:t>
            </a:r>
            <a:r>
              <a:rPr lang="tr-TR" sz="2000" dirty="0">
                <a:latin typeface="Comic Sans MS" panose="030F0702030302020204" pitchFamily="66" charset="0"/>
              </a:rPr>
              <a:t>tanısı </a:t>
            </a:r>
            <a:r>
              <a:rPr lang="tr-TR" sz="2000" dirty="0" smtClean="0">
                <a:latin typeface="Comic Sans MS" panose="030F0702030302020204" pitchFamily="66" charset="0"/>
              </a:rPr>
              <a:t>koyduklarını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tr-TR" sz="2000" dirty="0">
                <a:latin typeface="Comic Sans MS" panose="030F0702030302020204" pitchFamily="66" charset="0"/>
              </a:rPr>
              <a:t>“CN </a:t>
            </a:r>
            <a:r>
              <a:rPr lang="tr-TR" sz="2000" dirty="0" err="1">
                <a:latin typeface="Comic Sans MS" panose="030F0702030302020204" pitchFamily="66" charset="0"/>
              </a:rPr>
              <a:t>maruziyeti</a:t>
            </a:r>
            <a:r>
              <a:rPr lang="tr-TR" sz="2000" dirty="0">
                <a:latin typeface="Comic Sans MS" panose="030F0702030302020204" pitchFamily="66" charset="0"/>
              </a:rPr>
              <a:t> ile gelişen 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mesleki </a:t>
            </a:r>
            <a:r>
              <a:rPr lang="tr-TR" sz="2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kontakt</a:t>
            </a:r>
            <a:r>
              <a:rPr lang="tr-T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dermatit</a:t>
            </a:r>
            <a:r>
              <a:rPr lang="tr-TR" sz="2000" dirty="0">
                <a:latin typeface="Comic Sans MS" panose="030F0702030302020204" pitchFamily="66" charset="0"/>
              </a:rPr>
              <a:t>” </a:t>
            </a:r>
            <a:r>
              <a:rPr lang="tr-TR" sz="2000" dirty="0" smtClean="0">
                <a:latin typeface="Comic Sans MS" panose="030F0702030302020204" pitchFamily="66" charset="0"/>
              </a:rPr>
              <a:t>başlığı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smtClean="0">
                <a:latin typeface="Comic Sans MS" panose="030F0702030302020204" pitchFamily="66" charset="0"/>
              </a:rPr>
              <a:t>     </a:t>
            </a:r>
            <a:r>
              <a:rPr lang="tr-TR" sz="2000" dirty="0">
                <a:latin typeface="Comic Sans MS" panose="030F0702030302020204" pitchFamily="66" charset="0"/>
              </a:rPr>
              <a:t>altında </a:t>
            </a:r>
            <a:r>
              <a:rPr lang="tr-TR" sz="2000" dirty="0" smtClean="0">
                <a:latin typeface="Comic Sans MS" panose="030F0702030302020204" pitchFamily="66" charset="0"/>
              </a:rPr>
              <a:t>sunmuşlardır.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7368244" y="6097152"/>
            <a:ext cx="482375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err="1" smtClean="0">
                <a:latin typeface="Comic Sans MS" panose="030F0702030302020204" pitchFamily="66" charset="0"/>
              </a:rPr>
              <a:t>Treudler</a:t>
            </a:r>
            <a:r>
              <a:rPr lang="tr-TR" sz="1100" dirty="0" smtClean="0">
                <a:latin typeface="Comic Sans MS" panose="030F0702030302020204" pitchFamily="66" charset="0"/>
              </a:rPr>
              <a:t> </a:t>
            </a:r>
            <a:r>
              <a:rPr lang="tr-TR" sz="1100" dirty="0">
                <a:latin typeface="Comic Sans MS" panose="030F0702030302020204" pitchFamily="66" charset="0"/>
              </a:rPr>
              <a:t>R, </a:t>
            </a:r>
            <a:r>
              <a:rPr lang="tr-TR" sz="1100" dirty="0" err="1">
                <a:latin typeface="Comic Sans MS" panose="030F0702030302020204" pitchFamily="66" charset="0"/>
              </a:rPr>
              <a:t>Tebbe</a:t>
            </a:r>
            <a:r>
              <a:rPr lang="tr-TR" sz="1100" dirty="0">
                <a:latin typeface="Comic Sans MS" panose="030F0702030302020204" pitchFamily="66" charset="0"/>
              </a:rPr>
              <a:t> B, </a:t>
            </a:r>
            <a:r>
              <a:rPr lang="tr-TR" sz="1100" dirty="0" err="1">
                <a:latin typeface="Comic Sans MS" panose="030F0702030302020204" pitchFamily="66" charset="0"/>
              </a:rPr>
              <a:t>Blume-Peytavi</a:t>
            </a:r>
            <a:r>
              <a:rPr lang="tr-TR" sz="1100" dirty="0">
                <a:latin typeface="Comic Sans MS" panose="030F0702030302020204" pitchFamily="66" charset="0"/>
              </a:rPr>
              <a:t> U, </a:t>
            </a:r>
            <a:r>
              <a:rPr lang="tr-TR" sz="1100" dirty="0" err="1">
                <a:latin typeface="Comic Sans MS" panose="030F0702030302020204" pitchFamily="66" charset="0"/>
              </a:rPr>
              <a:t>Krasagakis</a:t>
            </a:r>
            <a:r>
              <a:rPr lang="tr-TR" sz="1100" dirty="0">
                <a:latin typeface="Comic Sans MS" panose="030F0702030302020204" pitchFamily="66" charset="0"/>
              </a:rPr>
              <a:t> K, </a:t>
            </a:r>
            <a:r>
              <a:rPr lang="tr-TR" sz="1100" dirty="0" err="1">
                <a:latin typeface="Comic Sans MS" panose="030F0702030302020204" pitchFamily="66" charset="0"/>
              </a:rPr>
              <a:t>Orfanos</a:t>
            </a:r>
            <a:r>
              <a:rPr lang="tr-TR" sz="1100" dirty="0">
                <a:latin typeface="Comic Sans MS" panose="030F0702030302020204" pitchFamily="66" charset="0"/>
              </a:rPr>
              <a:t> </a:t>
            </a:r>
            <a:r>
              <a:rPr lang="tr-TR" sz="1100" dirty="0" smtClean="0">
                <a:latin typeface="Comic Sans MS" panose="030F0702030302020204" pitchFamily="66" charset="0"/>
              </a:rPr>
              <a:t>CE.</a:t>
            </a:r>
          </a:p>
          <a:p>
            <a:r>
              <a:rPr lang="tr-TR" sz="1100" dirty="0" err="1" smtClean="0">
                <a:latin typeface="Comic Sans MS" panose="030F0702030302020204" pitchFamily="66" charset="0"/>
              </a:rPr>
              <a:t>Occupational</a:t>
            </a:r>
            <a:r>
              <a:rPr lang="tr-TR" sz="1100" dirty="0" smtClean="0">
                <a:latin typeface="Comic Sans MS" panose="030F0702030302020204" pitchFamily="66" charset="0"/>
              </a:rPr>
              <a:t> </a:t>
            </a:r>
            <a:r>
              <a:rPr lang="tr-TR" sz="1100" dirty="0" err="1">
                <a:latin typeface="Comic Sans MS" panose="030F0702030302020204" pitchFamily="66" charset="0"/>
              </a:rPr>
              <a:t>contact</a:t>
            </a:r>
            <a:r>
              <a:rPr lang="tr-TR" sz="1100" dirty="0">
                <a:latin typeface="Comic Sans MS" panose="030F0702030302020204" pitchFamily="66" charset="0"/>
              </a:rPr>
              <a:t> </a:t>
            </a:r>
            <a:r>
              <a:rPr lang="tr-TR" sz="1100" dirty="0" err="1">
                <a:latin typeface="Comic Sans MS" panose="030F0702030302020204" pitchFamily="66" charset="0"/>
              </a:rPr>
              <a:t>dermatitis</a:t>
            </a:r>
            <a:r>
              <a:rPr lang="tr-TR" sz="1100" dirty="0">
                <a:latin typeface="Comic Sans MS" panose="030F0702030302020204" pitchFamily="66" charset="0"/>
              </a:rPr>
              <a:t> </a:t>
            </a:r>
            <a:r>
              <a:rPr lang="tr-TR" sz="1100" dirty="0" err="1">
                <a:latin typeface="Comic Sans MS" panose="030F0702030302020204" pitchFamily="66" charset="0"/>
              </a:rPr>
              <a:t>due</a:t>
            </a:r>
            <a:r>
              <a:rPr lang="tr-TR" sz="1100" dirty="0">
                <a:latin typeface="Comic Sans MS" panose="030F0702030302020204" pitchFamily="66" charset="0"/>
              </a:rPr>
              <a:t> </a:t>
            </a:r>
            <a:r>
              <a:rPr lang="tr-TR" sz="1100" dirty="0" err="1">
                <a:latin typeface="Comic Sans MS" panose="030F0702030302020204" pitchFamily="66" charset="0"/>
              </a:rPr>
              <a:t>to</a:t>
            </a:r>
            <a:r>
              <a:rPr lang="tr-TR" sz="1100" dirty="0">
                <a:latin typeface="Comic Sans MS" panose="030F0702030302020204" pitchFamily="66" charset="0"/>
              </a:rPr>
              <a:t> 2-chloracetophenone </a:t>
            </a:r>
            <a:r>
              <a:rPr lang="tr-TR" sz="1100" dirty="0" err="1">
                <a:latin typeface="Comic Sans MS" panose="030F0702030302020204" pitchFamily="66" charset="0"/>
              </a:rPr>
              <a:t>tear</a:t>
            </a:r>
            <a:r>
              <a:rPr lang="tr-TR" sz="1100" dirty="0">
                <a:latin typeface="Comic Sans MS" panose="030F0702030302020204" pitchFamily="66" charset="0"/>
              </a:rPr>
              <a:t> </a:t>
            </a:r>
            <a:r>
              <a:rPr lang="tr-TR" sz="1100" dirty="0" err="1">
                <a:latin typeface="Comic Sans MS" panose="030F0702030302020204" pitchFamily="66" charset="0"/>
              </a:rPr>
              <a:t>gas</a:t>
            </a:r>
            <a:r>
              <a:rPr lang="tr-TR" sz="1100" dirty="0">
                <a:latin typeface="Comic Sans MS" panose="030F0702030302020204" pitchFamily="66" charset="0"/>
              </a:rPr>
              <a:t>. </a:t>
            </a:r>
            <a:endParaRPr lang="tr-TR" sz="1100" dirty="0" smtClean="0">
              <a:latin typeface="Comic Sans MS" panose="030F0702030302020204" pitchFamily="66" charset="0"/>
            </a:endParaRPr>
          </a:p>
          <a:p>
            <a:r>
              <a:rPr lang="tr-TR" sz="1100" dirty="0" err="1" smtClean="0">
                <a:latin typeface="Comic Sans MS" panose="030F0702030302020204" pitchFamily="66" charset="0"/>
              </a:rPr>
              <a:t>Br</a:t>
            </a:r>
            <a:r>
              <a:rPr lang="tr-TR" sz="1100" dirty="0" smtClean="0">
                <a:latin typeface="Comic Sans MS" panose="030F0702030302020204" pitchFamily="66" charset="0"/>
              </a:rPr>
              <a:t> </a:t>
            </a:r>
            <a:r>
              <a:rPr lang="tr-TR" sz="1100" dirty="0">
                <a:latin typeface="Comic Sans MS" panose="030F0702030302020204" pitchFamily="66" charset="0"/>
              </a:rPr>
              <a:t>J </a:t>
            </a:r>
            <a:r>
              <a:rPr lang="tr-TR" sz="1100" dirty="0" err="1">
                <a:latin typeface="Comic Sans MS" panose="030F0702030302020204" pitchFamily="66" charset="0"/>
              </a:rPr>
              <a:t>Dermatol</a:t>
            </a:r>
            <a:r>
              <a:rPr lang="tr-TR" sz="1100" dirty="0">
                <a:latin typeface="Comic Sans MS" panose="030F0702030302020204" pitchFamily="66" charset="0"/>
              </a:rPr>
              <a:t> 1999;140:531-4</a:t>
            </a:r>
            <a:r>
              <a:rPr lang="tr-TR" sz="1100" dirty="0" smtClean="0">
                <a:latin typeface="Comic Sans MS" panose="030F0702030302020204" pitchFamily="66" charset="0"/>
              </a:rPr>
              <a:t>.</a:t>
            </a:r>
            <a:endParaRPr lang="tr-TR" sz="1100" dirty="0">
              <a:latin typeface="Comic Sans MS" panose="030F0702030302020204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43148" y="5150255"/>
            <a:ext cx="6319359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CN kullanımı sırasında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r>
              <a:rPr lang="tr-TR" sz="2400" dirty="0" smtClean="0">
                <a:latin typeface="Comic Sans MS" panose="030F0702030302020204" pitchFamily="66" charset="0"/>
              </a:rPr>
              <a:t>ciddi </a:t>
            </a:r>
            <a:r>
              <a:rPr lang="tr-TR" sz="2400" dirty="0">
                <a:latin typeface="Comic Sans MS" panose="030F0702030302020204" pitchFamily="66" charset="0"/>
              </a:rPr>
              <a:t>güvenlik önlemleri alınması </a:t>
            </a:r>
            <a:r>
              <a:rPr lang="tr-TR" sz="2400" dirty="0" smtClean="0">
                <a:latin typeface="Comic Sans MS" panose="030F0702030302020204" pitchFamily="66" charset="0"/>
              </a:rPr>
              <a:t>gerekir !!!! 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3616153" y="3591780"/>
            <a:ext cx="871369" cy="1453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 rot="5400000">
            <a:off x="3377827" y="4096513"/>
            <a:ext cx="1348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makalede</a:t>
            </a:r>
            <a:endParaRPr lang="tr-TR" sz="16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496" y="309413"/>
            <a:ext cx="3940173" cy="68996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74" y="1280965"/>
            <a:ext cx="3585193" cy="4741438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042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03" y="588594"/>
            <a:ext cx="1725318" cy="64623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67703" y="1234826"/>
            <a:ext cx="10794943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 smtClean="0">
                <a:latin typeface="Comic Sans MS" panose="030F0702030302020204" pitchFamily="66" charset="0"/>
              </a:rPr>
              <a:t>Etkilenen bölge, etkinin şiddeti, </a:t>
            </a:r>
            <a:r>
              <a:rPr lang="tr-TR" sz="2000" dirty="0" err="1" smtClean="0">
                <a:latin typeface="Comic Sans MS" panose="030F0702030302020204" pitchFamily="66" charset="0"/>
              </a:rPr>
              <a:t>maruziyet</a:t>
            </a:r>
            <a:r>
              <a:rPr lang="tr-TR" sz="2000" dirty="0" smtClean="0">
                <a:latin typeface="Comic Sans MS" panose="030F0702030302020204" pitchFamily="66" charset="0"/>
              </a:rPr>
              <a:t> süresi,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smtClean="0">
                <a:latin typeface="Comic Sans MS" panose="030F0702030302020204" pitchFamily="66" charset="0"/>
              </a:rPr>
              <a:t>maruz kalınan deride ortaya çıkan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 ikincil bulgular değerlendirilerek planlanmalıdır.</a:t>
            </a:r>
            <a:endParaRPr lang="tr-TR" sz="20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000" dirty="0" smtClean="0">
                <a:latin typeface="Comic Sans MS" panose="030F0702030302020204" pitchFamily="66" charset="0"/>
              </a:rPr>
              <a:t>Literatürde göz yaşartıcı gazlara </a:t>
            </a:r>
            <a:r>
              <a:rPr lang="tr-TR" sz="2000" dirty="0" err="1" smtClean="0">
                <a:latin typeface="Comic Sans MS" panose="030F0702030302020204" pitchFamily="66" charset="0"/>
              </a:rPr>
              <a:t>maruziyet</a:t>
            </a:r>
            <a:r>
              <a:rPr lang="tr-TR" sz="2000" dirty="0" smtClean="0">
                <a:latin typeface="Comic Sans MS" panose="030F0702030302020204" pitchFamily="66" charset="0"/>
              </a:rPr>
              <a:t> sonrası bir çok </a:t>
            </a:r>
            <a:r>
              <a:rPr lang="tr-TR" sz="2000" dirty="0" err="1" smtClean="0">
                <a:latin typeface="Comic Sans MS" panose="030F0702030302020204" pitchFamily="66" charset="0"/>
              </a:rPr>
              <a:t>topikal</a:t>
            </a:r>
            <a:r>
              <a:rPr lang="tr-TR" sz="2000" dirty="0" smtClean="0">
                <a:latin typeface="Comic Sans MS" panose="030F0702030302020204" pitchFamily="66" charset="0"/>
              </a:rPr>
              <a:t> ajanın uygulandığı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Comic Sans MS" panose="030F0702030302020204" pitchFamily="66" charset="0"/>
              </a:rPr>
              <a:t>b</a:t>
            </a:r>
            <a:r>
              <a:rPr lang="tr-TR" sz="2000" dirty="0" smtClean="0">
                <a:latin typeface="Comic Sans MS" panose="030F0702030302020204" pitchFamily="66" charset="0"/>
              </a:rPr>
              <a:t>elirtilmektedir: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Bitkisel </a:t>
            </a:r>
            <a:r>
              <a:rPr lang="tr-TR" sz="2000" dirty="0">
                <a:latin typeface="Comic Sans MS" panose="030F0702030302020204" pitchFamily="66" charset="0"/>
              </a:rPr>
              <a:t>yağlar,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K</a:t>
            </a:r>
            <a:r>
              <a:rPr lang="tr-TR" sz="2000" dirty="0" smtClean="0">
                <a:latin typeface="Comic Sans MS" panose="030F0702030302020204" pitchFamily="66" charset="0"/>
              </a:rPr>
              <a:t>abartma tozundan yapılan kremler,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S</a:t>
            </a:r>
            <a:r>
              <a:rPr lang="tr-TR" sz="2000" dirty="0" smtClean="0">
                <a:latin typeface="Comic Sans MS" panose="030F0702030302020204" pitchFamily="66" charset="0"/>
              </a:rPr>
              <a:t>irke,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S</a:t>
            </a:r>
            <a:r>
              <a:rPr lang="tr-TR" sz="2000" dirty="0" smtClean="0">
                <a:latin typeface="Comic Sans MS" panose="030F0702030302020204" pitchFamily="66" charset="0"/>
              </a:rPr>
              <a:t>üt,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err="1">
                <a:latin typeface="Comic Sans MS" panose="030F0702030302020204" pitchFamily="66" charset="0"/>
              </a:rPr>
              <a:t>L</a:t>
            </a:r>
            <a:r>
              <a:rPr lang="tr-TR" sz="2000" dirty="0" err="1" smtClean="0">
                <a:latin typeface="Comic Sans MS" panose="030F0702030302020204" pitchFamily="66" charset="0"/>
              </a:rPr>
              <a:t>idokain</a:t>
            </a:r>
            <a:r>
              <a:rPr lang="tr-TR" sz="2000" dirty="0" smtClean="0">
                <a:latin typeface="Comic Sans MS" panose="030F0702030302020204" pitchFamily="66" charset="0"/>
              </a:rPr>
              <a:t> jel,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A</a:t>
            </a:r>
            <a:r>
              <a:rPr lang="tr-TR" sz="2000" dirty="0" smtClean="0">
                <a:latin typeface="Comic Sans MS" panose="030F0702030302020204" pitchFamily="66" charset="0"/>
              </a:rPr>
              <a:t>ntiasit,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err="1">
                <a:latin typeface="Comic Sans MS" panose="030F0702030302020204" pitchFamily="66" charset="0"/>
              </a:rPr>
              <a:t>K</a:t>
            </a:r>
            <a:r>
              <a:rPr lang="tr-TR" sz="2000" dirty="0" err="1" smtClean="0">
                <a:latin typeface="Comic Sans MS" panose="030F0702030302020204" pitchFamily="66" charset="0"/>
              </a:rPr>
              <a:t>ortikosteroid</a:t>
            </a:r>
            <a:r>
              <a:rPr lang="tr-TR" sz="2000" dirty="0" smtClean="0">
                <a:latin typeface="Comic Sans MS" panose="030F0702030302020204" pitchFamily="66" charset="0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Bebe şampuanı,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Su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5705107" y="4193696"/>
            <a:ext cx="4161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latin typeface="Comic Sans MS" panose="030F0702030302020204" pitchFamily="66" charset="0"/>
              </a:rPr>
              <a:t>topikal</a:t>
            </a:r>
            <a:r>
              <a:rPr lang="tr-TR" dirty="0">
                <a:latin typeface="Comic Sans MS" panose="030F0702030302020204" pitchFamily="66" charset="0"/>
              </a:rPr>
              <a:t> olarak uygulanan </a:t>
            </a:r>
            <a:r>
              <a:rPr lang="tr-TR" dirty="0" smtClean="0">
                <a:latin typeface="Comic Sans MS" panose="030F0702030302020204" pitchFamily="66" charset="0"/>
              </a:rPr>
              <a:t>maddelerdir.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6" name="Sağ Ayraç 5"/>
          <p:cNvSpPr/>
          <p:nvPr/>
        </p:nvSpPr>
        <p:spPr>
          <a:xfrm>
            <a:off x="5206100" y="3130475"/>
            <a:ext cx="268942" cy="249577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45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444752" y="324670"/>
            <a:ext cx="1548822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Comic Sans MS" panose="030F0702030302020204" pitchFamily="66" charset="0"/>
              </a:rPr>
              <a:t>TEDAVİ: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84093" y="1115532"/>
            <a:ext cx="11003333" cy="877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Comic Sans MS" panose="030F0702030302020204" pitchFamily="66" charset="0"/>
              </a:rPr>
              <a:t>Deride oluşan etkilerin giderilmesinde kullanılacak tedavinin bildirildiği az sayıda literatür mevcuttur.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omic Sans MS" panose="030F0702030302020204" pitchFamily="66" charset="0"/>
              </a:rPr>
              <a:t>Sıklıkla bildirilen antiasitlerin </a:t>
            </a:r>
            <a:r>
              <a:rPr lang="tr-TR" dirty="0" err="1" smtClean="0">
                <a:latin typeface="Comic Sans MS" panose="030F0702030302020204" pitchFamily="66" charset="0"/>
              </a:rPr>
              <a:t>topikal</a:t>
            </a:r>
            <a:r>
              <a:rPr lang="tr-TR" dirty="0" smtClean="0">
                <a:latin typeface="Comic Sans MS" panose="030F0702030302020204" pitchFamily="66" charset="0"/>
              </a:rPr>
              <a:t> olarak kullanımının başarılı olduğu yönündedir.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02582" y="2189617"/>
            <a:ext cx="476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Yapılmış ilk karşılaştırmalı çalışma (2003): 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77" y="2755678"/>
            <a:ext cx="8488698" cy="36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98" y="588594"/>
            <a:ext cx="1725318" cy="64623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72098" y="1768293"/>
            <a:ext cx="1093440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10 sağlıklı gönüllünün sağ ve sol ön kol iç yüzlerine % 10’luk </a:t>
            </a:r>
            <a:r>
              <a:rPr lang="tr-TR" sz="2000" dirty="0" err="1" smtClean="0">
                <a:latin typeface="Comic Sans MS" panose="030F0702030302020204" pitchFamily="66" charset="0"/>
              </a:rPr>
              <a:t>Kapsaisin</a:t>
            </a:r>
            <a:r>
              <a:rPr lang="tr-TR" sz="2000" dirty="0" smtClean="0">
                <a:latin typeface="Comic Sans MS" panose="030F0702030302020204" pitchFamily="66" charset="0"/>
              </a:rPr>
              <a:t> sprey uygulanmış,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Arkasından </a:t>
            </a:r>
            <a:r>
              <a:rPr lang="tr-TR" sz="2000" dirty="0">
                <a:latin typeface="Comic Sans MS" panose="030F0702030302020204" pitchFamily="66" charset="0"/>
              </a:rPr>
              <a:t>hızla </a:t>
            </a:r>
            <a:r>
              <a:rPr lang="tr-TR" sz="2000" dirty="0" err="1">
                <a:latin typeface="Comic Sans MS" panose="030F0702030302020204" pitchFamily="66" charset="0"/>
              </a:rPr>
              <a:t>kapsaisin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smtClean="0">
                <a:latin typeface="Comic Sans MS" panose="030F0702030302020204" pitchFamily="66" charset="0"/>
              </a:rPr>
              <a:t>uygulanan yerlerden birine </a:t>
            </a:r>
            <a:r>
              <a:rPr lang="tr-TR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Magnezyum-alüminyum hidroksit</a:t>
            </a:r>
            <a:r>
              <a:rPr lang="tr-TR" sz="2000" dirty="0" smtClean="0">
                <a:latin typeface="Comic Sans MS" panose="030F0702030302020204" pitchFamily="66" charset="0"/>
              </a:rPr>
              <a:t>, </a:t>
            </a:r>
            <a:endParaRPr lang="tr-TR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    diğerine </a:t>
            </a:r>
            <a:r>
              <a:rPr lang="tr-TR" sz="20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distile</a:t>
            </a:r>
            <a:r>
              <a:rPr lang="tr-TR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su </a:t>
            </a:r>
            <a:r>
              <a:rPr lang="tr-TR" sz="2000" dirty="0" smtClean="0">
                <a:latin typeface="Comic Sans MS" panose="030F0702030302020204" pitchFamily="66" charset="0"/>
              </a:rPr>
              <a:t>gazlı beze emdirilerek uygulanmış.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Ağrı şiddeti, süresi ve </a:t>
            </a:r>
            <a:r>
              <a:rPr lang="tr-TR" sz="2000" dirty="0">
                <a:latin typeface="Comic Sans MS" panose="030F0702030302020204" pitchFamily="66" charset="0"/>
              </a:rPr>
              <a:t>kızarıklık </a:t>
            </a:r>
            <a:r>
              <a:rPr lang="tr-TR" sz="2000" dirty="0" smtClean="0">
                <a:latin typeface="Comic Sans MS" panose="030F0702030302020204" pitchFamily="66" charset="0"/>
              </a:rPr>
              <a:t>değerlendirildiğinde 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smtClean="0">
                <a:latin typeface="Comic Sans MS" panose="030F0702030302020204" pitchFamily="66" charset="0"/>
              </a:rPr>
              <a:t>    Magnezyum-alüminyum hidroksitin tedavide daha başarılı 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smtClean="0">
                <a:latin typeface="Comic Sans MS" panose="030F0702030302020204" pitchFamily="66" charset="0"/>
              </a:rPr>
              <a:t>    olduğu istatistiksel olarak da ispatlanmıştır.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084" y="3590786"/>
            <a:ext cx="2152075" cy="268856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500743" y="6279355"/>
            <a:ext cx="6849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latin typeface="Comic Sans MS" panose="030F0702030302020204" pitchFamily="66" charset="0"/>
              </a:rPr>
              <a:t>Lee DC, </a:t>
            </a:r>
            <a:r>
              <a:rPr lang="tr-TR" sz="1200" dirty="0" err="1">
                <a:latin typeface="Comic Sans MS" panose="030F0702030302020204" pitchFamily="66" charset="0"/>
              </a:rPr>
              <a:t>Ryan</a:t>
            </a:r>
            <a:r>
              <a:rPr lang="tr-TR" sz="1200" dirty="0">
                <a:latin typeface="Comic Sans MS" panose="030F0702030302020204" pitchFamily="66" charset="0"/>
              </a:rPr>
              <a:t> </a:t>
            </a:r>
            <a:r>
              <a:rPr lang="tr-TR" sz="1200" dirty="0" smtClean="0">
                <a:latin typeface="Comic Sans MS" panose="030F0702030302020204" pitchFamily="66" charset="0"/>
              </a:rPr>
              <a:t>JR. </a:t>
            </a:r>
            <a:r>
              <a:rPr lang="tr-TR" sz="1200" dirty="0" err="1" smtClean="0">
                <a:latin typeface="Comic Sans MS" panose="030F0702030302020204" pitchFamily="66" charset="0"/>
              </a:rPr>
              <a:t>Magnesium-aluminum</a:t>
            </a:r>
            <a:r>
              <a:rPr lang="tr-TR" sz="1200" dirty="0" smtClean="0">
                <a:latin typeface="Comic Sans MS" panose="030F0702030302020204" pitchFamily="66" charset="0"/>
              </a:rPr>
              <a:t> </a:t>
            </a:r>
            <a:r>
              <a:rPr lang="tr-TR" sz="1200" dirty="0" err="1">
                <a:latin typeface="Comic Sans MS" panose="030F0702030302020204" pitchFamily="66" charset="0"/>
              </a:rPr>
              <a:t>hydroxide</a:t>
            </a:r>
            <a:r>
              <a:rPr lang="tr-TR" sz="1200" dirty="0">
                <a:latin typeface="Comic Sans MS" panose="030F0702030302020204" pitchFamily="66" charset="0"/>
              </a:rPr>
              <a:t> </a:t>
            </a:r>
            <a:r>
              <a:rPr lang="tr-TR" sz="1200" dirty="0" err="1">
                <a:latin typeface="Comic Sans MS" panose="030F0702030302020204" pitchFamily="66" charset="0"/>
              </a:rPr>
              <a:t>suspension</a:t>
            </a:r>
            <a:r>
              <a:rPr lang="tr-TR" sz="1200" dirty="0">
                <a:latin typeface="Comic Sans MS" panose="030F0702030302020204" pitchFamily="66" charset="0"/>
              </a:rPr>
              <a:t> </a:t>
            </a:r>
            <a:r>
              <a:rPr lang="tr-TR" sz="1200" dirty="0" err="1">
                <a:latin typeface="Comic Sans MS" panose="030F0702030302020204" pitchFamily="66" charset="0"/>
              </a:rPr>
              <a:t>for</a:t>
            </a:r>
            <a:r>
              <a:rPr lang="tr-TR" sz="1200" dirty="0">
                <a:latin typeface="Comic Sans MS" panose="030F0702030302020204" pitchFamily="66" charset="0"/>
              </a:rPr>
              <a:t> </a:t>
            </a:r>
            <a:r>
              <a:rPr lang="tr-TR" sz="1200" dirty="0" err="1">
                <a:latin typeface="Comic Sans MS" panose="030F0702030302020204" pitchFamily="66" charset="0"/>
              </a:rPr>
              <a:t>the</a:t>
            </a:r>
            <a:r>
              <a:rPr lang="tr-TR" sz="1200" dirty="0">
                <a:latin typeface="Comic Sans MS" panose="030F0702030302020204" pitchFamily="66" charset="0"/>
              </a:rPr>
              <a:t> </a:t>
            </a:r>
            <a:r>
              <a:rPr lang="tr-TR" sz="1200" dirty="0" err="1">
                <a:latin typeface="Comic Sans MS" panose="030F0702030302020204" pitchFamily="66" charset="0"/>
              </a:rPr>
              <a:t>treatment</a:t>
            </a:r>
            <a:r>
              <a:rPr lang="tr-TR" sz="1200" dirty="0">
                <a:latin typeface="Comic Sans MS" panose="030F0702030302020204" pitchFamily="66" charset="0"/>
              </a:rPr>
              <a:t> of </a:t>
            </a:r>
            <a:r>
              <a:rPr lang="tr-TR" sz="1200" dirty="0" err="1">
                <a:latin typeface="Comic Sans MS" panose="030F0702030302020204" pitchFamily="66" charset="0"/>
              </a:rPr>
              <a:t>dermal</a:t>
            </a:r>
            <a:r>
              <a:rPr lang="tr-TR" sz="1200" dirty="0">
                <a:latin typeface="Comic Sans MS" panose="030F0702030302020204" pitchFamily="66" charset="0"/>
              </a:rPr>
              <a:t> </a:t>
            </a:r>
            <a:r>
              <a:rPr lang="tr-TR" sz="1200" dirty="0" err="1">
                <a:latin typeface="Comic Sans MS" panose="030F0702030302020204" pitchFamily="66" charset="0"/>
              </a:rPr>
              <a:t>capsaicin</a:t>
            </a:r>
            <a:r>
              <a:rPr lang="tr-TR" sz="1200" dirty="0">
                <a:latin typeface="Comic Sans MS" panose="030F0702030302020204" pitchFamily="66" charset="0"/>
              </a:rPr>
              <a:t> </a:t>
            </a:r>
            <a:r>
              <a:rPr lang="tr-TR" sz="1200" dirty="0" err="1" smtClean="0">
                <a:latin typeface="Comic Sans MS" panose="030F0702030302020204" pitchFamily="66" charset="0"/>
              </a:rPr>
              <a:t>exposures</a:t>
            </a:r>
            <a:r>
              <a:rPr lang="tr-TR" sz="1200" dirty="0" smtClean="0">
                <a:latin typeface="Comic Sans MS" panose="030F0702030302020204" pitchFamily="66" charset="0"/>
              </a:rPr>
              <a:t>. </a:t>
            </a:r>
            <a:r>
              <a:rPr lang="tr-TR" sz="1200" dirty="0" err="1" smtClean="0">
                <a:latin typeface="Comic Sans MS" panose="030F0702030302020204" pitchFamily="66" charset="0"/>
              </a:rPr>
              <a:t>Acad</a:t>
            </a:r>
            <a:r>
              <a:rPr lang="tr-TR" sz="1200" dirty="0" smtClean="0">
                <a:latin typeface="Comic Sans MS" panose="030F0702030302020204" pitchFamily="66" charset="0"/>
              </a:rPr>
              <a:t> </a:t>
            </a:r>
            <a:r>
              <a:rPr lang="tr-TR" sz="1200" dirty="0" err="1">
                <a:latin typeface="Comic Sans MS" panose="030F0702030302020204" pitchFamily="66" charset="0"/>
              </a:rPr>
              <a:t>Emerg</a:t>
            </a:r>
            <a:r>
              <a:rPr lang="tr-TR" sz="1200" dirty="0">
                <a:latin typeface="Comic Sans MS" panose="030F0702030302020204" pitchFamily="66" charset="0"/>
              </a:rPr>
              <a:t> </a:t>
            </a:r>
            <a:r>
              <a:rPr lang="tr-TR" sz="1200" dirty="0" err="1" smtClean="0">
                <a:latin typeface="Comic Sans MS" panose="030F0702030302020204" pitchFamily="66" charset="0"/>
              </a:rPr>
              <a:t>Med</a:t>
            </a:r>
            <a:r>
              <a:rPr lang="tr-TR" sz="1200" dirty="0" smtClean="0">
                <a:latin typeface="Comic Sans MS" panose="030F0702030302020204" pitchFamily="66" charset="0"/>
              </a:rPr>
              <a:t> 2003;10(6</a:t>
            </a:r>
            <a:r>
              <a:rPr lang="tr-TR" sz="1200" dirty="0">
                <a:latin typeface="Comic Sans MS" panose="030F0702030302020204" pitchFamily="66" charset="0"/>
              </a:rPr>
              <a:t>):688-90</a:t>
            </a:r>
            <a:r>
              <a:rPr lang="tr-TR" sz="1200" dirty="0" smtClean="0">
                <a:latin typeface="Comic Sans MS" panose="030F0702030302020204" pitchFamily="66" charset="0"/>
              </a:rPr>
              <a:t>.</a:t>
            </a:r>
            <a:r>
              <a:rPr lang="tr-TR" sz="12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38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0337" y="534425"/>
            <a:ext cx="9219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Comic Sans MS" panose="030F0702030302020204" pitchFamily="66" charset="0"/>
              </a:rPr>
              <a:t>İkinci karşılaştırmalı çalışma (2005), (çift kör, </a:t>
            </a:r>
            <a:r>
              <a:rPr lang="tr-TR" sz="2000" dirty="0" err="1" smtClean="0">
                <a:latin typeface="Comic Sans MS" panose="030F0702030302020204" pitchFamily="66" charset="0"/>
              </a:rPr>
              <a:t>randomize</a:t>
            </a:r>
            <a:r>
              <a:rPr lang="tr-TR" sz="2000" dirty="0" smtClean="0">
                <a:latin typeface="Comic Sans MS" panose="030F0702030302020204" pitchFamily="66" charset="0"/>
              </a:rPr>
              <a:t>, kontrollü), Texas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37" y="938107"/>
            <a:ext cx="6172200" cy="1047750"/>
          </a:xfrm>
          <a:prstGeom prst="rect">
            <a:avLst/>
          </a:prstGeom>
        </p:spPr>
      </p:pic>
      <p:cxnSp>
        <p:nvCxnSpPr>
          <p:cNvPr id="9" name="Düz Bağlayıcı 8"/>
          <p:cNvCxnSpPr/>
          <p:nvPr/>
        </p:nvCxnSpPr>
        <p:spPr>
          <a:xfrm flipV="1">
            <a:off x="1387737" y="1818042"/>
            <a:ext cx="871370" cy="322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433653" y="2134916"/>
            <a:ext cx="1175834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Comic Sans MS" panose="030F0702030302020204" pitchFamily="66" charset="0"/>
              </a:rPr>
              <a:t>Çalışmanın </a:t>
            </a:r>
            <a:r>
              <a:rPr lang="tr-TR" sz="2000" dirty="0">
                <a:latin typeface="Comic Sans MS" panose="030F0702030302020204" pitchFamily="66" charset="0"/>
              </a:rPr>
              <a:t>amacı OC </a:t>
            </a:r>
            <a:r>
              <a:rPr lang="tr-TR" sz="2000" dirty="0" err="1" smtClean="0">
                <a:latin typeface="Comic Sans MS" panose="030F0702030302020204" pitchFamily="66" charset="0"/>
              </a:rPr>
              <a:t>maruziyeti</a:t>
            </a:r>
            <a:r>
              <a:rPr lang="tr-TR" sz="2000" dirty="0" smtClean="0">
                <a:latin typeface="Comic Sans MS" panose="030F0702030302020204" pitchFamily="66" charset="0"/>
              </a:rPr>
              <a:t> ile gelişen </a:t>
            </a:r>
            <a:r>
              <a:rPr lang="tr-TR" sz="2000" dirty="0" err="1" smtClean="0">
                <a:latin typeface="Comic Sans MS" panose="030F0702030302020204" pitchFamily="66" charset="0"/>
              </a:rPr>
              <a:t>kontakt</a:t>
            </a:r>
            <a:r>
              <a:rPr lang="tr-TR" sz="2000" dirty="0" smtClean="0">
                <a:latin typeface="Comic Sans MS" panose="030F0702030302020204" pitchFamily="66" charset="0"/>
              </a:rPr>
              <a:t> dermatite bağlı gelişen ağrının giderilmesinde </a:t>
            </a:r>
          </a:p>
          <a:p>
            <a:r>
              <a:rPr lang="tr-TR" sz="2000" dirty="0" smtClean="0">
                <a:latin typeface="Comic Sans MS" panose="030F0702030302020204" pitchFamily="66" charset="0"/>
              </a:rPr>
              <a:t>en </a:t>
            </a:r>
            <a:r>
              <a:rPr lang="tr-TR" sz="2000" dirty="0">
                <a:latin typeface="Comic Sans MS" panose="030F0702030302020204" pitchFamily="66" charset="0"/>
              </a:rPr>
              <a:t>yararlı </a:t>
            </a:r>
            <a:r>
              <a:rPr lang="tr-TR" sz="2000" dirty="0" err="1">
                <a:latin typeface="Comic Sans MS" panose="030F0702030302020204" pitchFamily="66" charset="0"/>
              </a:rPr>
              <a:t>topikal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smtClean="0">
                <a:latin typeface="Comic Sans MS" panose="030F0702030302020204" pitchFamily="66" charset="0"/>
              </a:rPr>
              <a:t>tedavi </a:t>
            </a:r>
            <a:r>
              <a:rPr lang="tr-TR" sz="2000" dirty="0">
                <a:latin typeface="Comic Sans MS" panose="030F0702030302020204" pitchFamily="66" charset="0"/>
              </a:rPr>
              <a:t>belirlemektir</a:t>
            </a:r>
            <a:r>
              <a:rPr lang="tr-TR" sz="20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sz="2000" dirty="0" smtClean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R</a:t>
            </a:r>
            <a:r>
              <a:rPr lang="tr-TR" sz="2000" dirty="0" smtClean="0">
                <a:latin typeface="Comic Sans MS" panose="030F0702030302020204" pitchFamily="66" charset="0"/>
              </a:rPr>
              <a:t>utin </a:t>
            </a:r>
            <a:r>
              <a:rPr lang="tr-TR" sz="2000" dirty="0">
                <a:latin typeface="Comic Sans MS" panose="030F0702030302020204" pitchFamily="66" charset="0"/>
              </a:rPr>
              <a:t>eğitim </a:t>
            </a:r>
            <a:r>
              <a:rPr lang="tr-TR" sz="2000" dirty="0" smtClean="0">
                <a:latin typeface="Comic Sans MS" panose="030F0702030302020204" pitchFamily="66" charset="0"/>
              </a:rPr>
              <a:t>tatbikatındaki 49 (44 erkek, 5 kadın) gönüllü asker, OC </a:t>
            </a:r>
            <a:r>
              <a:rPr lang="tr-TR" sz="2000" dirty="0" err="1" smtClean="0">
                <a:latin typeface="Comic Sans MS" panose="030F0702030302020204" pitchFamily="66" charset="0"/>
              </a:rPr>
              <a:t>maruziyetinden</a:t>
            </a:r>
            <a:r>
              <a:rPr lang="tr-TR" sz="2000" dirty="0" smtClean="0">
                <a:latin typeface="Comic Sans MS" panose="030F0702030302020204" pitchFamily="66" charset="0"/>
              </a:rPr>
              <a:t> sonra,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Su ile ilk </a:t>
            </a:r>
            <a:r>
              <a:rPr lang="tr-TR" sz="2000" dirty="0" err="1">
                <a:latin typeface="Comic Sans MS" panose="030F0702030302020204" pitchFamily="66" charset="0"/>
              </a:rPr>
              <a:t>dekontaminasyondan</a:t>
            </a:r>
            <a:r>
              <a:rPr lang="tr-TR" sz="2000" dirty="0">
                <a:latin typeface="Comic Sans MS" panose="030F0702030302020204" pitchFamily="66" charset="0"/>
              </a:rPr>
              <a:t> sonra, deneklerin ağrı </a:t>
            </a:r>
            <a:r>
              <a:rPr lang="tr-TR" sz="2000" dirty="0" smtClean="0">
                <a:latin typeface="Comic Sans MS" panose="030F0702030302020204" pitchFamily="66" charset="0"/>
              </a:rPr>
              <a:t>şiddeti, </a:t>
            </a:r>
            <a:r>
              <a:rPr lang="tr-TR" sz="2000" dirty="0">
                <a:latin typeface="Comic Sans MS" panose="030F0702030302020204" pitchFamily="66" charset="0"/>
              </a:rPr>
              <a:t>verilen tedavilere göre ölçülmüş.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Beş ayrı tedavi ajanı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0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000" dirty="0" smtClean="0">
              <a:latin typeface="Comic Sans MS" panose="030F0702030302020204" pitchFamily="66" charset="0"/>
            </a:endParaRPr>
          </a:p>
          <a:p>
            <a:endParaRPr lang="tr-TR" sz="2000" dirty="0" smtClean="0">
              <a:latin typeface="Comic Sans MS" panose="030F0702030302020204" pitchFamily="66" charset="0"/>
            </a:endParaRPr>
          </a:p>
          <a:p>
            <a:endParaRPr lang="tr-TR" sz="2000" dirty="0" smtClean="0">
              <a:latin typeface="Comic Sans MS" panose="030F0702030302020204" pitchFamily="66" charset="0"/>
            </a:endParaRPr>
          </a:p>
          <a:p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Sonuçlar</a:t>
            </a:r>
            <a:r>
              <a:rPr lang="tr-TR" sz="2000" dirty="0">
                <a:latin typeface="Comic Sans MS" panose="030F0702030302020204" pitchFamily="66" charset="0"/>
              </a:rPr>
              <a:t>: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Uygulanan tedaviler arasında ağrı şiddeti açısından fark YOK.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Ağrının azalmasında en etkili faktör ZAMAN !!!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383727" y="4018469"/>
            <a:ext cx="52277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latin typeface="Comic Sans MS" panose="030F0702030302020204" pitchFamily="66" charset="0"/>
              </a:rPr>
              <a:t>alüminyum hidroksit-magnezyum hidroksit, </a:t>
            </a:r>
            <a:endParaRPr lang="tr-TR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latin typeface="Comic Sans MS" panose="030F0702030302020204" pitchFamily="66" charset="0"/>
              </a:rPr>
              <a:t>% </a:t>
            </a:r>
            <a:r>
              <a:rPr lang="tr-TR" dirty="0">
                <a:latin typeface="Comic Sans MS" panose="030F0702030302020204" pitchFamily="66" charset="0"/>
              </a:rPr>
              <a:t>2 </a:t>
            </a:r>
            <a:r>
              <a:rPr lang="tr-TR" dirty="0" err="1">
                <a:latin typeface="Comic Sans MS" panose="030F0702030302020204" pitchFamily="66" charset="0"/>
              </a:rPr>
              <a:t>lidokain</a:t>
            </a:r>
            <a:r>
              <a:rPr lang="tr-TR" dirty="0">
                <a:latin typeface="Comic Sans MS" panose="030F0702030302020204" pitchFamily="66" charset="0"/>
              </a:rPr>
              <a:t> jel,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latin typeface="Comic Sans MS" panose="030F0702030302020204" pitchFamily="66" charset="0"/>
              </a:rPr>
              <a:t>bebek </a:t>
            </a:r>
            <a:r>
              <a:rPr lang="tr-TR" dirty="0">
                <a:latin typeface="Comic Sans MS" panose="030F0702030302020204" pitchFamily="66" charset="0"/>
              </a:rPr>
              <a:t>şampuanı, </a:t>
            </a:r>
            <a:endParaRPr lang="tr-TR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latin typeface="Comic Sans MS" panose="030F0702030302020204" pitchFamily="66" charset="0"/>
              </a:rPr>
              <a:t>süt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endParaRPr lang="tr-TR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latin typeface="Comic Sans MS" panose="030F0702030302020204" pitchFamily="66" charset="0"/>
              </a:rPr>
              <a:t>su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/>
          <p:cNvSpPr txBox="1"/>
          <p:nvPr/>
        </p:nvSpPr>
        <p:spPr>
          <a:xfrm>
            <a:off x="537882" y="666974"/>
            <a:ext cx="32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Dekontaminasyon</a:t>
            </a:r>
            <a:r>
              <a:rPr lang="tr-TR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???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407834" y="4398706"/>
            <a:ext cx="6584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Diphoterin</a:t>
            </a:r>
            <a:r>
              <a:rPr lang="tr-T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</a:p>
          <a:p>
            <a:r>
              <a:rPr lang="tr-TR" sz="2400" dirty="0" smtClean="0">
                <a:latin typeface="Comic Sans MS" panose="030F0702030302020204" pitchFamily="66" charset="0"/>
              </a:rPr>
              <a:t>Kimyasal kazalarda göze </a:t>
            </a:r>
            <a:r>
              <a:rPr lang="tr-TR" sz="2400" dirty="0">
                <a:latin typeface="Comic Sans MS" panose="030F0702030302020204" pitchFamily="66" charset="0"/>
              </a:rPr>
              <a:t>ve cilde sıçrayan kimyasal </a:t>
            </a:r>
            <a:r>
              <a:rPr lang="tr-TR" sz="2400" dirty="0" smtClean="0">
                <a:latin typeface="Comic Sans MS" panose="030F0702030302020204" pitchFamily="66" charset="0"/>
              </a:rPr>
              <a:t>maddelerin uzaklaştırılması için </a:t>
            </a:r>
            <a:r>
              <a:rPr lang="tr-TR" sz="2400" dirty="0">
                <a:latin typeface="Comic Sans MS" panose="030F0702030302020204" pitchFamily="66" charset="0"/>
              </a:rPr>
              <a:t>acil müdahale  ürünü olarak </a:t>
            </a:r>
            <a:r>
              <a:rPr lang="tr-TR" sz="2400" dirty="0" smtClean="0">
                <a:latin typeface="Comic Sans MS" panose="030F0702030302020204" pitchFamily="66" charset="0"/>
              </a:rPr>
              <a:t>kullanılan yıkama </a:t>
            </a:r>
            <a:r>
              <a:rPr lang="tr-TR" sz="2400" dirty="0">
                <a:latin typeface="Comic Sans MS" panose="030F0702030302020204" pitchFamily="66" charset="0"/>
              </a:rPr>
              <a:t>solüsyonudur.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67929" y="1273098"/>
            <a:ext cx="115964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Comic Sans MS" panose="030F0702030302020204" pitchFamily="66" charset="0"/>
              </a:rPr>
              <a:t>5 Fransız jandarma üzerinde yapılan çalışmada </a:t>
            </a:r>
            <a:r>
              <a:rPr lang="tr-TR" sz="2000" dirty="0" err="1" smtClean="0">
                <a:latin typeface="Comic Sans MS" panose="030F0702030302020204" pitchFamily="66" charset="0"/>
              </a:rPr>
              <a:t>Diphoterin</a:t>
            </a:r>
            <a:r>
              <a:rPr lang="tr-TR" sz="2000" dirty="0" smtClean="0">
                <a:latin typeface="Comic Sans MS" panose="030F0702030302020204" pitchFamily="66" charset="0"/>
              </a:rPr>
              <a:t> solüsyonun etkisi:</a:t>
            </a:r>
          </a:p>
          <a:p>
            <a:r>
              <a:rPr lang="tr-TR" sz="20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CS </a:t>
            </a:r>
            <a:r>
              <a:rPr lang="tr-TR" sz="2000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maruziyetinden</a:t>
            </a:r>
            <a:r>
              <a:rPr lang="tr-TR" sz="20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önce </a:t>
            </a:r>
            <a:r>
              <a:rPr lang="tr-TR" sz="2000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Diphoterin</a:t>
            </a:r>
            <a:r>
              <a:rPr lang="tr-TR" sz="20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solüsyon uygulanır ise;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Beklenen yan etkilerden göz yaşarması, yanma, uygulama yerindeki kızarıklık GÖZLENMİYOR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Çok hafif öksürük olabilir.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CS </a:t>
            </a:r>
            <a:r>
              <a:rPr lang="tr-TR" sz="2000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maruziyetinden</a:t>
            </a:r>
            <a:r>
              <a:rPr lang="tr-TR" sz="20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sonra uygulanan </a:t>
            </a:r>
            <a:r>
              <a:rPr lang="tr-TR" sz="2000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Diphoterin</a:t>
            </a:r>
            <a:r>
              <a:rPr lang="tr-TR" sz="20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solüsyon ise;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CS </a:t>
            </a:r>
            <a:r>
              <a:rPr lang="tr-TR" sz="2000" dirty="0" err="1" smtClean="0">
                <a:latin typeface="Comic Sans MS" panose="030F0702030302020204" pitchFamily="66" charset="0"/>
              </a:rPr>
              <a:t>maruziyeti</a:t>
            </a:r>
            <a:r>
              <a:rPr lang="tr-TR" sz="2000" dirty="0" smtClean="0">
                <a:latin typeface="Comic Sans MS" panose="030F0702030302020204" pitchFamily="66" charset="0"/>
              </a:rPr>
              <a:t> ile oluşan tüm şikayetler hemen azalmış,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4. dakikada tüm şikayetler minimale inmiş,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7. dakikada  askerin yeniden ateş edebileceği görme keskinliği oluşmuş.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20240" t="3082" r="22850" b="7768"/>
          <a:stretch/>
        </p:blipFill>
        <p:spPr>
          <a:xfrm>
            <a:off x="8399716" y="4052912"/>
            <a:ext cx="1237131" cy="2592593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3"/>
          <a:srcRect l="21351" t="9628" r="13601" b="6694"/>
          <a:stretch/>
        </p:blipFill>
        <p:spPr>
          <a:xfrm>
            <a:off x="7067774" y="4082864"/>
            <a:ext cx="1256775" cy="2570676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4"/>
          <a:srcRect l="7055" t="4216" r="10078"/>
          <a:stretch/>
        </p:blipFill>
        <p:spPr>
          <a:xfrm>
            <a:off x="9712014" y="3603813"/>
            <a:ext cx="2388198" cy="304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44400" y="1291141"/>
            <a:ext cx="1151950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Comic Sans MS" panose="030F0702030302020204" pitchFamily="66" charset="0"/>
              </a:rPr>
              <a:t>Göz </a:t>
            </a:r>
            <a:r>
              <a:rPr lang="tr-TR">
                <a:latin typeface="Comic Sans MS" panose="030F0702030302020204" pitchFamily="66" charset="0"/>
              </a:rPr>
              <a:t>yaşartıcı </a:t>
            </a:r>
            <a:r>
              <a:rPr lang="tr-TR" smtClean="0">
                <a:latin typeface="Comic Sans MS" panose="030F0702030302020204" pitchFamily="66" charset="0"/>
              </a:rPr>
              <a:t>gazlar olarak </a:t>
            </a:r>
            <a:r>
              <a:rPr lang="tr-TR" dirty="0">
                <a:latin typeface="Comic Sans MS" panose="030F0702030302020204" pitchFamily="66" charset="0"/>
              </a:rPr>
              <a:t>tarif edilen </a:t>
            </a:r>
            <a:r>
              <a:rPr lang="tr-TR" dirty="0" smtClean="0">
                <a:latin typeface="Comic Sans MS" panose="030F0702030302020204" pitchFamily="66" charset="0"/>
              </a:rPr>
              <a:t>bu maddeler göz </a:t>
            </a:r>
            <a:r>
              <a:rPr lang="tr-TR" dirty="0">
                <a:latin typeface="Comic Sans MS" panose="030F0702030302020204" pitchFamily="66" charset="0"/>
              </a:rPr>
              <a:t>ve solunum sisteminde ortaya çıkardığı </a:t>
            </a:r>
            <a:endParaRPr lang="tr-TR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Comic Sans MS" panose="030F0702030302020204" pitchFamily="66" charset="0"/>
              </a:rPr>
              <a:t>ciddi </a:t>
            </a:r>
            <a:r>
              <a:rPr lang="tr-TR" dirty="0">
                <a:latin typeface="Comic Sans MS" panose="030F0702030302020204" pitchFamily="66" charset="0"/>
              </a:rPr>
              <a:t>yan etkilerden dolayı </a:t>
            </a:r>
            <a:r>
              <a:rPr lang="tr-TR" dirty="0" smtClean="0">
                <a:latin typeface="Comic Sans MS" panose="030F0702030302020204" pitchFamily="66" charset="0"/>
              </a:rPr>
              <a:t>daha </a:t>
            </a:r>
            <a:r>
              <a:rPr lang="tr-TR" dirty="0">
                <a:latin typeface="Comic Sans MS" panose="030F0702030302020204" pitchFamily="66" charset="0"/>
              </a:rPr>
              <a:t>çok bilinmekle </a:t>
            </a:r>
            <a:r>
              <a:rPr lang="tr-TR" dirty="0" smtClean="0">
                <a:latin typeface="Comic Sans MS" panose="030F0702030302020204" pitchFamily="66" charset="0"/>
              </a:rPr>
              <a:t>birlikte, 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omic Sans MS" panose="030F0702030302020204" pitchFamily="66" charset="0"/>
              </a:rPr>
              <a:t>deride </a:t>
            </a:r>
            <a:r>
              <a:rPr lang="tr-TR" dirty="0">
                <a:latin typeface="Comic Sans MS" panose="030F0702030302020204" pitchFamily="66" charset="0"/>
              </a:rPr>
              <a:t>de şiddetli alerjik reaksiyonlar, </a:t>
            </a:r>
            <a:r>
              <a:rPr lang="tr-TR" dirty="0" smtClean="0">
                <a:latin typeface="Comic Sans MS" panose="030F0702030302020204" pitchFamily="66" charset="0"/>
              </a:rPr>
              <a:t>kalıcı </a:t>
            </a:r>
            <a:r>
              <a:rPr lang="tr-TR" dirty="0">
                <a:latin typeface="Comic Sans MS" panose="030F0702030302020204" pitchFamily="66" charset="0"/>
              </a:rPr>
              <a:t>izler ve mevcut dermatolojik hastalıkta alevlenmeye </a:t>
            </a:r>
            <a:endParaRPr lang="tr-TR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Comic Sans MS" panose="030F0702030302020204" pitchFamily="66" charset="0"/>
              </a:rPr>
              <a:t>neden </a:t>
            </a:r>
            <a:r>
              <a:rPr lang="tr-TR" dirty="0">
                <a:latin typeface="Comic Sans MS" panose="030F0702030302020204" pitchFamily="66" charset="0"/>
              </a:rPr>
              <a:t>olabilmektedir. </a:t>
            </a:r>
            <a:endParaRPr lang="tr-TR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Ayrıca </a:t>
            </a:r>
            <a:r>
              <a:rPr lang="tr-TR" sz="2000" dirty="0">
                <a:latin typeface="Comic Sans MS" panose="030F0702030302020204" pitchFamily="66" charset="0"/>
              </a:rPr>
              <a:t>üzerinde hiçbir literatür bilgisine sahip olmadığımız önemli bir konu ise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bu </a:t>
            </a:r>
            <a:r>
              <a:rPr lang="tr-TR" sz="2000" dirty="0">
                <a:latin typeface="Comic Sans MS" panose="030F0702030302020204" pitchFamily="66" charset="0"/>
              </a:rPr>
              <a:t>gazların deri gibi geniş yüzey alanından </a:t>
            </a:r>
            <a:r>
              <a:rPr lang="tr-TR" sz="2000" dirty="0" smtClean="0">
                <a:latin typeface="Comic Sans MS" panose="030F0702030302020204" pitchFamily="66" charset="0"/>
              </a:rPr>
              <a:t>emilimlerinin  yarattığı uzun dönem sonuçlardır !!!!!!!! 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sp>
        <p:nvSpPr>
          <p:cNvPr id="3" name="AutoShape 2" descr="data:image/jpeg;base64,/9j/4AAQSkZJRgABAQAAAQABAAD/2wCEAAkGBxQTEhUUExQWFhUXGR8aGRgYGRwYHBgdHRwfGhwcHR0cHSggHR4lHRogIjEhJSkrLi4uGh8zODMsNygtLisBCgoKDg0OGxAQGywkICQsLCwsLCwsLCwsLCwsLCwsLCwsLCwsLCwsLCwsLCwsLCwsLCwsLCwsLCwsLCwsLCwsLP/AABEIAJ8BPgMBIgACEQEDEQH/xAAcAAACAwEBAQEAAAAAAAAAAAAFBgMEBwIBAAj/xAA+EAACAQIFAgUBBgUCBQQDAAABAhEDIQAEBRIxQVEGEyJhcYEykaGxwfAUI0LR4QdSFRZicvEkkqLCM0OC/8QAGQEAAwEBAQAAAAAAAAAAAAAAAQIDAAQF/8QAJhEAAgICAwACAgEFAAAAAAAAAAECESExAxJBE1EiYQQUMnGBkf/aAAwDAQACEQMRAD8AzDTK+2oJIImQCJ/DrYnDFq2WdqM1Hy4Cj0hIBEkX5uBA/HC5lMnuICqSeRHIv898WFpBXIFJZFmJI5M+9vp2xdImxu0fxlUp0VpLVYhPSNo46gcT369sXP8AmiuwBJrmT3MGPlh3wv6ZTpqqhAxZl/mACNjqfSQQPskE9T1w16fptSrRYJRJIbcJNuIYkngR+QwsqQlIV9Syq7XNSrFVjPlESFMQNxWZIFpMYXnpOenrIBhQPi56yL/UY1p/BdStV86oYQiyrB3wIBY7GHF+Pg9cX/8AlzIUGVBRrKzCd7BvLBECCzW3HkDA+RIokY/T0X07ysdSd0kie0faH5YYqOvfw6NSCMw2qFAdgqwZIgTz14mRjV83pOQpU2L0iQF3ttDEsVHQLy0cRipkvD2nVP5y01CESB6lNryZaenEDCvkTWUGjGchnytZa0MGpvuBVRF+jEyWHSCZvgzkM1mG2haJO3cULANG4ySC0WnoZiBh+qLlSSKVHf7UyxHe77ggP/8AWKeoB6ah/LVEU2VXZ3WTzvYwOOIIsLxgd4tjZrAv6fo9apV81y+9id+1S0FePVMczbpfBHM+GiRtqZmvtJnYXAAkybRcieffF7Jaiwq1BWinuC3B+0QskLt5EsSTM3HIjFim6EAM4VwwLKVeCk9VIsxBueN3bjAlNpipyFipoVOUC1Krh/sknfuEEyZEn2+nfE9HQDVZU2KUgrvCrCbLEGIl90zP6Wt5WsoFI1Eam4NTaEEimwYRTYtMeoSBAA/Ixl9QShS84MP5jDzAST/MZZAAiFaI3Djk2we8kjdUAMj4VlQVzDIo4I3KeN4JtIseOJ98HtN0hEVypaqAFZJY/wAyVkhTyfszBtJxBkNVrEoldUKsGLHcAjIYSAO+8iO4m+Ps9rtOgaSvTAANwoLFGDbJABgAo5Mc3HOFbkw1ZezujgBhRQoJckcqwUxMcgmZgc3wAy1dRd9ygeo8GQsRx2MyAYO7BnMa3TqNTDVP5YkNICAsLEc8EEn5Ax0DRFRMvUKuaimCwnd1InpZePfG7NbCkhdzWSSupNZN4n+W6SrD7IY26AsAZkWwxaFo/wDDEMK1RqZUDaxsOhJ6T7iMG8jodNZ2iB7c/N/3YYvppfpXdLEjpYDkz+nGFlyWqQOubCWngMJkcdsXUUYrZbLbLDjFqmmNELI6kTj5VDY8rU5x2iXwI220zM4qUPvx2tAdROJXBx0uKUAgbLCQe2PmUYsE4iK4ICBFuZxOFGPtnbHQXGQDlqYxTzbov2rz2/PF5hOIXy24YDMDanlx6TPzNvuxUqo0DbBk3vFv74KDIernF6nlwI9sBIFWCKWXJpruO0tY279u2JKelhWLrYkAGwvFh8WJ+/BUoCce1CFBPAF/jDaN1FrVtNarYKI5uJj68/dj56BpgDZHYgf2wepuxEgTPF+mAnifxAcqabNTY0iDucCQp/pB7T3Ixt4QjillneQqVSWLghAbboBNufxwo+O9YWlUpkKXkEQAT2vb93xUzX+pyVVOyi4YMVZdwJEfHwfuwkZ/UHr1XI85GEWEQRfdJJFwYge59sUhB3bMJmlZetU//ElR7gekEienH6407wx4GIQHN1adJ2JKINru1hIni3YBoEY01EylJVhacCw2gNH3cf5xLU0fL5hQ/lUwwujmmhZfdZBjjnE/kxgdq2A9J8EUfLDOzFueZUDtACz8kD4xdzmScKq5fNImxtzUwgbeCphDDjaCDIPwcXs8gQBPUViLsxLfQc/dgAmT/mmpRphHYQXcsAQOJUG8e8Rhe17A1kYnr1KaL9lSeVncY9zA/DAIa/VFWoKro6lpp0qalmQcAMYv3kgXnpbHi0gxbz6rPHI+ynTgKZIm3qPTFrMBAoWkI7BQB/gD3xJy8odRS9B2Z1CrXqWC0gLeoh2HUjapADRe7H4wJ17L048upVd3eANxFri4QAL+GGKroNatUcqBTS2xiAb7RJPq3D1DtcHCXqORbL5gVM3VVAlQLT81GZKwCyWASQ0cbSReJtY0jxthc0iXSNRq7kp0/wCZIIgyWleYAsfftP1xWrZx6tWtliWDbTugwacG5gkQQYsDP4nBDxD48puyeW3lgF4YqxSqDaCiEGOocEFSvGItMotVzNXOU6YUPG1mQDadp8wxEkMxm5v92KLjSyxfkY4aUn8pKbpUMKAXqlJA43MoaJ9gOuKnivP5NC4qKDWemaYUNJKsGglJggETMGOuKNY5002cMjKrerau0sI2m83EEHuNg7XSmyZNWm7T5rVSCestYSYBC7Zkdp6TjQghXIB53VqoTbUYuKw8zZEKGkwek+oXG20C/Jwe0AnN1FWklTbuBCMRC7EVN3abiSJ4WZMzLpnh1qh847SFTbT3D0iorsDTKsYs0r2OG7wzogolSSbBixjbcuWKwP8AuFv+kdsPOcawMrvIYPhY1QoqQYZu32STFuCRI/ZxZbwiPMD8kEG9zI68fXDFla6tcXxZD45462MK+W8H0FQIKarLbm2yJIM/UW4xYzWlLvEqpiwJEkd/jF3Vdeo0Ptbnb/agLEHm54Wx6nAxvG2VMGWniIBNxPAJJ+InAcb9CFsnSjke2LqKIxS0vU6VdS1NiRMcEXiYv83xdBxopIzyehcSRGOA+I2zagwZ+7m0/v4OGbQKLBOPFxTbUUhrj0mD7Y6TOoSQGBIsfbG7INFwnHwOBubz4VSZBjpMYhr61TT7TKBG4EsAPbnvjdkALscVatNv934YqNrKhtpBFpn5MdP3fFinngygwbicFtMxZpe98eVqsYpNqyB9hPqiY9sSU88jcEdsGwFhK4JAm5uMTbsCBnFFYLIjgW4aOJ9x+WCXnrIEiTwJufjvjJ/ZiYHHxbHM4hrMQMEx7VzAT1E9h9TYYpZvPBlZAGJIjt9ZnpzgLqOeYlldoQi0AMSfqRGAWZo0ILE1bWngSbAEho6+/GClYvZrQ75fVqYpAwyiSoBEH02PJ498UM/q3moVXLu4NjuiD/7d34xjONS16qh20FqsqAXmo0EiY9JI4jm+Bi/6i56mDweR66TyJ57XGD/Tcksp0gqa9WTnxNpqZd1RQKTK4fktbgj0zeDAkyIGAviGsKqhadZVO6SSSvQ/3xLl9erV9/nZsrPG4KswZuWWwgn7gMEk0/K1lX+bUYCY2osnjcbGDe0i3GKpdMSyB51g0jIag9USu5h3MqPxufuwf0/L2vA9lG3/ADhR0bMs7CDtHHyfrf8AAYb8qPTNxeL2xxOzKi8xAHGF7Ood5gf0lusf2wdZrfqcUswqMPUCw7EwPuHP1wQsWspsYsxqU1tfe3tJiOwuQOMGshnqNKkh8ymztu8vb6TUvwN0SbRJ9u+B2drv6lRqdKFITailgBeCWBj464WtRzLZhEFYxsG41Z2mf9vFj6Z9PfDxSFtnvinxJWef4UVQCCGO90h+CApjiZkRce2FTKrVNTfWes7rtVC1wrkx6QTJAYrBtzJsMP8AkUpjy0gQyyrzMkRIPuQwI+D9btDQqDs5YEbp3gWJtE9+kCO2D8qitDRg28iHlaFZGqLSUVHLKNrDcA6puYG/okRbvAjDD4Z11aVKrvFQBJqnfchah3hZ6ld4sOB8HDnoulU6JIgS157kfriPOZbLCp5bINz+smJHpvf6cfXCvkUvBlEkyNMGlyCj8TezdxiAeHKaBbCFIjrxYc4tZSnDDaFCMoZTMA3kgDpEj7xgw1GRfCJvwLQFzGnUxTZIABuPmxJ+ZvipktJDPLlmGwLHFxMta4JBi3bDNtAtGI0oXnC0/AkdOjt4xYpmcSLRx15cYdKgCP42REZqlQErsWTPysAcdsLFarTekGUkKSJ3GwuJkde/bD145yivRJP9N/xBxl+dqqLL1XcDwLWNgL/5xLq7Z0wqkO/hbOMtKoFpkwwJUHftJQSAwFwIicF31wqoZ6NUA9dhj69sLH+j2rCoMx0PpsTJsWA/DGhZmqrKQzCCIIPBxseickakBKfiOm0hWg+4xUr6+vUj5xX1DQELEpVUDoBA/GD+OJsh4fTZET88f5wtmpIq5manq3HaRfp9xFz8cXxUTSGWq1WnWcblA2sSQCCT8xc298NFHTVT3/T4wL1rNNTsier/AHH7K+/ufbG7y0jKK9AOaq1ywDEbSxUMxi0C+1RL3kXFhe2M08YlzX2uyPt52g7VLMWK3/7ueoN8O+qy3qqMGJHLKCO4+MIufFSq0MCajEADaF9gIAx2/wAd5OfmVGmaVrxXKZV3Us1QFRssJSBeQSOQBY98PXh3ONWp72ULeAIPAJHXrb4wp+Dh/CZdKbOC4EsJsJvA+MNGT1Xcx4i15xKTqRWMovjS65+z7xSop0TVUEugMRfpN/uwvadvNNakGHuQVkG54aYFzPXthr/4iO049o6lTK9hxBER7RgqSZFxyKFJ9kLWdRB3bpAvZeflrYO5TJA1RUa7L9kzJHIxXr+GlqoQr23ggE7gFVt0fJ69rYranla6gBZDH+rtEwfvj6ThmKrjkZa1V90Lxt7dcfZmvb5wsHXqoq7CUEKszMyxv+sfjieh4lRgo+2C0GRB6yR7dRMyPnAaYU0y7m6TbeLe2FyrXd6/lmPKCye+8yBHeBz9O+GE65RYOoVv5Zg29gbdxf8ADA+pqtNmDJl52nczCZHSTA4+e2CmLJALxJozimXohWM+rcAS0m8k3wl5nw3mERXKlZuy+ZwORMAyfrh7y/i2lVp/zKZEH1KlxAY7TeDcASOkYoapqmXzNU01c0FWluh+JmIkEk2uAPfnF4yksCmf6hkyyBRuT/cdzMD95tecDcjQFFySVaxEG3UH9PxwerU6TEE3IMdYMGB9PnFV8zSXlRUP/Uxpj/4EE/f9MWujJ3o3hNBRGDIoWL3gkfEggfdPvglQyYUbgCSLzJM/fhd/02zqVqLy1V2kFmqCJJHA9hxz+mHJx6fTbHA41hlYq8gzMS3FrYGQCSrGew44vGDJpH+q9uePwxSzoCeqDHXb36XwrNXpTr5VXW68jr35v3+e8c4R9f01qTE+YTl32qy2/lkbYPwCLkdDxbDNmUqBt1MlqbkH/tHYD3vgjmtLStSam4swuZj4+uDGXU1WZjqtV0oPWPpqITtgwDLFQI4mTu6g/UwO8S61WqVaTUvM9SKagBgMR2EnYY5j8cNma0pqRNOtTdqKlTv9LAqsFQwgmWI2/f8AIE/xQzD7EUr5RlGVoCQbxHPEiT6ZPMYpGS2NkD1vEuaO9atSrRQsvlljtPpkEkwWBA2gxzEm84Kr4mzZeMs7PRBDeY8FoA9QaB6bgiyiZBxQzmgolTcVqVCpupkyC3IBubzf3mcFMporu29VCbgFUKT3Pb5wJTgvCii6sr6v40zTVEbyfTTDyoY7gGItUBUCwm3XaDIxo3h3xl53mp5bTSUEEgwwKg8xEzIiSbThQ07Rq1MtANQT694mYG2GnkDj2wd0vOXpJKoIM01EBvSDYXuAQJ6yYmLRlJV+IyjexybUAf6T0viXL5lj/TjjLUhtEYnDgQP2MTjJvbFaROj46qNAk8Y4Vu2Omxe8CgbXHp1KLKWsRFvfGK+Ic5TXNrSpncoUpA6FoP8Aa/vjdc1RBUjuMZbm/wDT9DVNZWMq0lT1vPPTCcUkm+w/mAD/AKS6czPXDVSpBMoLSQRBNrixgA/TGpJpkCS7Ej7sLeg0aNOvU8qRUN3AMi/4YNZzU9pgkmRa3v8A5wvJHs3QVKthGnS98Xci8Bt3AaAYixA/WcUtPZniRH7+LYu1BYjEYqh5Oy5z0xDm8grjHdFu+LOKxVktChqfh5WmAP3+/wDOBVDQVptuKAH/AHD9840CsvtgXmqYE7vsn9cLTjoa7WTPs3olPeX3MxPe/wAWxRUZimytTRiJvJgRf78OeoaY4I2AwDcjjbfA+vlKhMBiLwYMdI6dcWjP7JtBXRtQDpFQEWvNx784uZfMZd3AWoCyiwMyQPnnC9mKC0qYpncSWk3kWP8AUT+WI6bpuDgwVMn9RhlG1ZKU6dDbmdUNIwFBGK+Q1vfUYsfSQAqEfZgmTuPM/piXL5NnkmBP5xY+2AA05qMq5uSWFyfunj8sGLwZ4CesUaLncph+q3Ej26fjgJmsovIHBEfUxi3ls049LbSPjge2KesKWG1KnJW6r2IJnDJ5A1gLU9PRFKqftEkj3PP79sT6DR8mq0mxX8iP0wErZorA3FSxgEqSB/3EWWbAE8kgDFptSO1gwDen5n2IPHAvOEyMkhSqZUF3YWLE/WST+v44B0qIqoahSJJHMmBbp8Y0FNOp5gDaVEgzeJnADUtOelK9OB1HbrjohP8A6JJCx/CBQT0PX8sVBkgxJkH5v+WL+YzFWAKnqYcnufpHT8McUGBvF/a2Oi2LRuWlaCKLuwA9TbrW7ACPgf4wYqVABxinpmcLj1XIscWiMecnjBeqOzDC+AWepMPSZ28jqDzgwRHMYmVQwgjGasIq6dmyHNNgvAiLDBDy5vwRIj5jF1tKUsDEHuMUq4dXO4egdYticsBSINTyTvER/jn8xgTlvDyIWIFidxHY98NWWXcOsEc4sDLL3564CTaDoUs1pqsvpmYIn8vxwDp5h6LIhB3EhALSSxgR0n6/kcaK2WSZnAzWtLSoogAMJggXEgi/5/TA6tZYyktHuRpFlG76gxJ+cUM5oo/iKdaduwQoAETJJJt/tYgdpMYn0Wky0wjMSQI3GST2JJ5+vbEmkV2qFkqAAgKeLydwb/5Dp3xNfopVBOk0Y8fLB4mRDTItfHIQkx0xa4tho/smztBFhj12xVzObVBJOAlHVK1cVPLpMpUwN5Cz798U7+IHVhLP5oAHC9pz72MAETe/GKmpU6+4BmgNyCu73tBGPcvqK5am+5lmNyi4J9oOFUWx7SQV/wCE0VYtHqPUWJHacQ+SHMRYHrcjEuSc1aYc8m9sSZceqcFiItj0gAGMVqeYYmCt/n/FsWHqA+2PKFDnCfoZBKgQQCMWBivkqG1AvMYsYvFUTZywx6yAi4x9OIqtcDkjGtGIMwwUgd8QLkFImATJP3k4keqrGeoxHRrBBa37/wA4S0GgBrmVedsCG7dMUBokqIFuuGetmlJmxxW/4ih9iMOpvwlLjW2XdFVgkEkxYT2/xj7UMrTrWYlWB5HP447yeaBGJalex4+uDY1YFzUdPNPqPY98LvlPuO2YFx+ow15yXqbCPQB0Mwfr+7Y7ZAG+lhgpglFx2KVPTszVgttKD7SsoO64YSTeAVFvnnE9GqT5hZYIHY9THxwDhnqH0G8TPFsBlyvG0lmJsSYsOnYckce+Hu8MmdaDlkcFoUobEzf6Rg/rApLRL7JCjgYSdPzLINgUoDUhQb7FFyZPIJw5VnAoEz05PAHxgSVMaLsyTUHllZRsYyYIJ+1fbMxA2Hp1wF/i5doYrxx15mJ5HvgvrlR2dDO7atzNj9peAYsI+7C1mxu9KqFKRDexExHz1x1wWBXJt5P0TpWaCqIF/wAcFKeZntfrhR0x4mTJGDGVrho28tcc8G4OPK7NHS0i1m83LhJv7dfaeMFqNlGBNFUVh0LSRfmOfn9MX1zAAH3R74eEs2Bk9KrJ7jExvzgMNRpoxUMu8cib4t1M36ZEYZTxkFE9bMqsSQO3v8YhrZgXiCR0OBvmNU5A+O3uO2JKAHBN4+/G7WGi4j7ogfTHXlj6xiNEjH1auFFzGB4AHa9VqUqFWrRVajopYKxgNtuVnoSAQD3jElLPDaG27ZAN7RMGPnFarqCOtWmYeJBESIjrhVzWoPQWj6h5K0X31HBYBh9hmC+ogNAMHhjxE4k4t6LRr0eRqSRzJ9sVFzTO5gGMDfDjs9FDVQpUgbgTJ7zMCeew4xxo+vF8zmMswUGiQQQftq0mw9hAJ98K4yf+g4WhiWip5vj7MVhTWwsOgxH5iggyBPvfED1pePafj/GCsCUCc9qhZgFUGP8AcOPjAnUiK7mmzJuUAusG24ek8x0/A4bTlVNzGA9UUw3pjfwx/qIHE9xhlJrI9It6ShCgTYCIFsExSwB0jU0qhivKMVYcwVMGcH1qzxgJv0Eo0QsgBvGLGWF8CNYzirCk3a37+uL+QzNgOwwyrYrsI1KoXFOrqSiRInt3wN8SVm8slDccXjCdltSZ3ZHsyAE3gXETM2EgjD3aBGH2MWueJ0RA5naCZgjdYXj99sU63iFKlEVC4CFd27m0THz/AGxnmv5jyTsCsHiCWMqBMSOhJjnAMeIhAVwhVD6dpiOtrxi64U0mJ2ptG9ZfOKRzbvhfyuvJXFUb1FSkStRVIYAiSNpBuCLgybyDBBGET/mdXSPNamYj1iB/7hbAbw5TdKTkKOSdyQT8tHbm9sTjxunZWotrJqej5unWpJVpkkOsqTY+4I7jj6Y+o5xGAZCCLjggyDcFSAQfYjGaeGtf/h8o4qM5MgIoIspUCQZkbmJi1ucc6LrRyjZlHJqAOBTUMRLRHLA34kkXKnFHxvJKkanp+vIajLvG5IDL8iRgo2uUiQCwBNgCeTEwO5jGH1NWmq9VIAZ90+2zYo7Qpv8AJOK+g6lNVRUchpVVm4LAwGmbRPN8MuBNiyfVG5Uf5bEks29/6jG0HiO4wRWirXFz+zA+mM5bOPTDVC7BnBUCCQ6k8jqog8wJw+eE80KlFSA0QLsIm3vgS4+uRLsvU8sDbgnnHv8AwpV6SB9+CVGiBwMdu2EDSFZciWrE7IGLGsUmddtM7WEEH3HH0wQz9cIIHXCzpHiqlXJCSHVtrBhBBwPy2DGgbQ8KHYf94PA4jr05nCzqXhqoDIpmJj3xrFHMtJsBiMZipuNlK/jOGXJKw9VQo53VvITeFDIv2iGAIHcdD3uRjps9WBNemQaYAcAtAJb7StNgIhpm18JtfWKx8r+Tuov6GDHc4JBkmD6hAJNuh74bNF0+maYyy7WEblaBDiSAw6NYbTHSJ5vNx6rJW7dl6tqS5j+eoZWosDsqAHZySRBJG5YYEc7Y6nBKpmWrLvpGQ3Hs4EiJizf3wOzGgV1qoURQjFVcgkRBJBgWIItcHpEc4ZcnkFo/yhy1xYib/dPthJJJWgp3hkdGn5hVzTCkrf6/vr2x3mm8obREHv8Au/GLNOQYKkGY7gc3ntb8cD9RpCsr7TDI22TbrBIjn2/HE1bGdHuW1UEnt1PT984v1DtO4iAevbFLKZJVp7ZLdJa5kdbd/wBceGmw9LesECA0xzxPTDYQoTfPCJkweD0wH1fU1ABLqQ3BF/38fGAupZxg+1VI3N9k2RgbwpF7Rf5HbAdXSoFCrZWaNw6hgzSYtyO3tY4fr6NFA3xDqf8AEqxpqd67pElSo2m4k/auDbpu7YLvqtMUVLVNqMpE/wDS0AmYIFyOvXABlNN2YgkSGIFxA+Pb74GBtSqHy6N6nNNoMiVKs3qUEEEiLgHqAQcV6KSSWjO4vJoNHXEyqBsxWJIUALZiwFpWLngH78AfHetq1PLtQDTX/mU6g9LqVAcCCLBhINwfY4VM0rlcruXeEXy2JDEheisJPW89undk0nIjyPKr7/MpsplSWXbBVTBujQpU7bGZ62VwjH8hsvBa8Y5xq+TRxVenbcGQH1FgAFaLgX+kDjF/w1q5fJ0/MYtV2QxbkuO5+6+PTkwmWqUxLLsO0G5B23AJ6Te/F+kYD6aq7jDBoMTEbvnvB/XEcda+mXjG2NOmeKV8un5wKAtsBJEbjG0fWYBx3rtRQy1A4UFgp99x/vjItZrVSrmtuTYDAkXJfywwJ6Bgb2IBkRiLTPEhanUWvvqU4U7Zm/B5NgQAbWmbcnFfhvMSSnGMjV8kRSdmB3TFuIJZiT+PGD9DUwR7jGRU/F9Py2qAsW3hVpGJgKWZ5HQ+lR7jF1fGJXLrUVaau7EP1YEABZkgmVUxAgRfCPikxpTi/Rn1PxIreaHBilUC7wLKDtKse1ztm+Osn4tpK1ZKlZVZGgzYtZTYdYmJ64x7O61mC7y8isDuFuh5MAXBuMVkmzMfV36/X5n8MX+GNUQ+Rmv57xqp+wC09Wt+GFGvqSO7u6gERYEAGCSz/Nyb/hJwtVs2wAJJ+l/3xjlNRQlSy71DjehMb0mWEhgZt++phBRNKR94n1YOQiRt+0TF+sCfqZwvziXNkF2KiFLHaOwmw+gxEMOSbsvZTON9nkki56dLDBTLtDelnDksZkAEDbAgdhNyMAKfIwYy54b/AM4daMnkJVMw7bg8NuXaSwvHyOMVaNKg6+jfTczY+pVtBjr8E4kzjnyyePSecV8plbAwIIHHQn8sZMaSa2FMrpLeQBypFoMFhJEgGDfp84G18o9Goh2WMgWmIgE26g4YstNHhN8rCGWkNF2ueOscCB1OAWY0+s5mSZv9owCSCevtinHb0Tm0sMcPD/iJaqFmp/zEKgMBMADoeQL/AIYfPDess5ZCACGsVFoOE/QMnl1ywkhDG4weTNwZvcCJ5vi54N8RqlTymTkwpH9sS5Ipp0tCKRrVDgYhz9UAGemJcrU3KDiLN5dYab7rEY5/Chnmv5mvmKHmZSTt3BhEkQY5B5AvhP0bV2y7EbAvq3EGbE/phso6ZWyeYNLLoWy9WWdhMq0f90RAHCyZ5thb1jJhK7Ak9CRa3tjoVa8JpWGD41qSTwI6Dr+uCPh3xiHLCoOAIPfvOFzJ6YtUFUN4tP774D5zTMxReAHBi+2f/rgdIMOTSvAqo+TRCiB1PqLXJNvUJFjHTA/VNcoM1Mvl6uWWjVJStWpALvDRDFSSqP09NyuM9TVnLFFdvQY5iOnIMkYqZXWKYesKyPXplApQsw2HdJYKbMwi0/fhPjy2x/DdqPidUqHzmVqbCUKL9mPtA3O4CObHkYHax4iy7eZSaoxpOvmJUBhg1vsSPm0dxBxmGR1HMVqdLcF8qkSqmQH2iLMFtADCCIkzzhnTwm4QSNyfaSOQDc3HTnCOKi/yY6t6Q4ZDOs9OQxYKu5fTtOw22kBiLEe/TBbJqH9RaZ4NsLWn6r5FIrVH2bKWP9ODpzy7JWBwbe/tiEnkZJhalTVST1x5XCx3wr19d2tF59hzjjKZ2u5k7QAfw+MIyigwvrWkGpTIEDkjupiLYRdFourPSqb/AFLwQxG6SJZgApkD8PfD/lMw4X1CffEGaCVAYO3vjKdKkFIVNA8PMibGPEsJvBblfoeD79MUsl4efLB02moHBk9G7G5sfrhwzGdRABug4iraukWk/AnA+WV/5KqF+AbJaco3SSRI+0YMi3YfjibOKt9pHYx+X774nWqrElYM8r++MV6mUQEHbEcXtPwcI5W8lowyV6tMwRYT7/hgMF2MfQQL3ER3+84Z6+X3Dm/0wLFMid3Q/n0wFIqmZTrYqKvmuwJNdvLETAHrPPIlltwSesYDeZLEqIlpI/TgYcv9R0/nUEVWUKhcm92ZrQe4VV+Jwv0ciOfrJv8AJOPRhJ9Uzy5x/JpFUOhqRuFMAEkxyei89e/c/THz5guwhZtiQ0kdoHTr3xJSoFbTweOfywbAkyPMU4UMw44joTMfT/OIaOXdlLWhRJJYLb6836C+JcxRarUVEHqJsDaOtyeABiOg+47QVZdsyJEWiLiQQfz7RhkxXsrpqBWxAIxKcutQSlj2xxnM7uopSgSjEzAkzMyeT0+IxRpuRcYXIC42UYWIt09u+K+32ww6Z6kki/tiJaPrLQIJ2xF4A5He84dMLjgE0qDNwMEMqhX7Vu09cWKtRFG6e4j3xFSZap2q3ve3HMTb6zxhxdBPSM9R3f8AqKRqIh3bR1IDECTANwDB5g49zeqpXZq6U1o7SrBEiSs9BIliYmBHPHJEahApHY6xu2wATvsZYNxaQLxO63BwImYHYYEYpN/sfk5HNK/FQ1ajVfz2c7D5f9Qb0+qY2AE2iTz1N+Zs5YtVgJLMf6R1+AMA2bZlHfkvVFOTyAqFjH1fBbNUcxpppGU8wDchRt44VirjkWaIPOKJtYINWVqwY1ClSsKcAiW3FZHT0A9uePfBrwHqf80Uyo9fLHkDqcA9S1LzaoqMFWSC+0ECVWALXFxJ98WcnV21DUpgLJJCiwAJmBPQYW23T+guKSwfoPS6+0BRwOOuCb1wRzjOPB/iwuVoss2sw7+/W/Q4bqudC3P3Y5WnF0FNUGFogjvjLPE+mBajs/ouTJ6jp84faeptAO30n64oeIM/Rek3mLuABmRxhoumLKjJxraUj6Q0qTDkwt4jhoIsQZFsOmia3Tqj1IdwHTn++FWtoVOqA9D1AGWW5b42gf2wZyedy1ADeQGiCCJI/DF5RjWBOzYm6D4dqvmqaWQO+1mYFom825k/nhh1bwVSpVQ9Qbwy7WUOU9XTgTHFubfIxZzGVr5U7Ssn2/OcQ6QKjVkFQCf6qnftuHUx1xzubebOtRSwQU/DGZqZin/DF1QwrAH0qOWN7RYCL414sKFMICGMAce3b5wHreIctlFK/wBUCSB3+MLOa8Z0jvJJ9jeT2GJScuRLBqSYyHLbwS8dY6c4G57PplgBtkMRcXP/AIGFVf8AURg3qo26EH8wcUNf8VHMCmPsjdB6n6dOYsSBfBjwy1LRu6vA0Z4pVBNFgQOWBuD2+Z6Ys5CjVCqCT+Xx9cZllNUelU30zDT8g/I4ONA0fxaGQPXRkBO0VFhkJFjb7S3tfCcvDKKxlHVx88Hh7GHOVX2bJIPSDgHXXMHhgwkWuCATe/xg6jpVAamQwI5UyMR5gFRZZHWOfpjl7NM6YpUBqpf7ALB+ZuQO3z/5xfyOmkCSTuPXdJI/EYiqVFUkliCT7qSTz3k/T2+KusodtR0gfyyNzeoE/wBNOCerRIAHzzg5eAywrCYpQxkEiJEqLe0g3Pxjw5l7DaIHJJvx7W698DfDmv8A8RQo1DSKby6NtutMpMC/Qgffi/m4YgcyeD92Fdp0wwakrR7TzLEmItziN1ciZG4k8Cw+k498sIm1YFxYWvxP44+y1aag2gttkkATOwFo+pGMv0FpK2zMfGupGvnmQR5dFjTQgQTtIVi3cysAnoBiHYfLYL9P1/cdBgd/w3NJUO+i4qEkkFSTJue+D+k6XXq7VWi5Y91KgWJuTbgHHovCR5vG7bsVVqNTaSCPwnFqlqLWNMPuMgbbyYkgQPrjXPDGgZY5d/42kjPTmZqGoApP+0WBHcGecT1hXXLD+A8qhSFMsCKY3j+lU3PIUELdjJvgfImK1Rh1OrUqPuDENzIMe/54lp5dg8sTPU9TNzP1xs2U0yrmwadTP5erCA1Q+WTzBwI3CDxMMIIIBjAOn4So5hsx/BtKUjsXzWksQLkkKIk8D2OG7oVIzx9PRr8dfzxYp6ZRQS/Tv7/fi5qdF6NQ06gCwP8A9bA3BAgyOsz7xiHPaPVq0qjLBWmm5iYUtFyFU+ot1IHABOKJPYLSPvMVRZhHYcD3MYmrUanlCq5AQsVCgyxiDMDhTJie2KWU1SirAPTJXh49Mrz355gknkdsDtVrhqlQ0gVo738tTwgksABJFpw3WmLbok1OkyFgyMA4DJuG0lTIBg8AweP0xTq0kGwKdzmCewN4UdzcfUYneqXM1WsZ2xwO4AP2RN4xTzCgMQpJE2Pth2sWLfh6VNx1FiCYPPH39MfCv6Qp4BPHMHnkxjrN5wuFG1V2/wC0ASYAJPvCj9nFcmbxhG/owW1EqKVFEJMb3M92IA+fSoxSoAyL98X9QbdUHpVdqKhAUKJUQfk++PKdIDFIr1gk8ntKn07YnDkWGIjJ4NyZ/D2txgplcnAB5J69jhnKhUrJtIrGmVYEq3B/YwdqeNalNWDgOxso7k9/bue2F8LHScVK673FiSbCBJv0HU9sTaTeR6wF/Cnip8tTZFMeo+gmwE2A7WsPaMH9W8YJVSCSpN7QRPY/OEtNAzDEslCs21ihimxhgQCpgWaYtzirncq9I7aqPTaJh1KmO8EcW5wajsRxDdfXix3IWXZy3ctwJ6SAbexwBzus1i+9y0OJUkfaAtI73BxR88y20H5vMRHHQYrEk9Zj3xnIKgkfp3VdKNQMWaPxt2/DGR63qD06pWnwLTa+N6oXW98Zf4j8IRWd3c7WaQFjqccPE0tl23WBBWq9RwXaSepwSo0IMFZ/LDpT8LZYKSVMxzP44907S0pqpaCGIgm9p7Rir5l4BKhCz2SUEQPp+xgZWysqR0MiMb/W0mk9MstNZjsLxjOtQ0uVZoCrzaMaHNezONiFp9O0QF9ux64MZTL7iAilmNwFBJJ9uf2MMuif6bZjMKtVXREZiL3IUf1QLGe04e/AvhGpk3dn8tiSQHF32jjpAntikprwVKtmRg1KT8sjDn+kjFn/AJlrk+uopiAGqEqB23FP1BxuGu6BlcyCa1JS22N4EOB7HuMJ9D/SygTuFZmAMgMoj4MYm3F7Q6m1piHk/EpZw9UcX+0GBkdzt4/vgjU16g0Bti7mUekPJXcpe8ED0354HXDfqngPIUZquzooIYqBvEdViDYz9MU/G3g7L08ka2WUIUhmmWZ14IDsfTY9BhHxwZVfyJpCplzTR6qUnUUnO7aWGxDz6V5EnkcYYMrn6dUrsIkCb3vYQI7R+WFjxjm9NrEHIBgyz5gIYKpH2YDDmZmLYWAVUKFQKQZLTc+lRECABIkf9xwX/H7IZfyq8NuyOUEIXZSV5JPMc/8AjEHirVGy2WrV8sqtVQDbIJH2hNhc2nt84xRdUNKsWVnCbSzKpMEsYJIJjm9rzht0ei9U02qOy0yCQQd07htFjcCD/wCMS/p+rtsz5uw76LnKmZIZUVGME7k3EBo3QSRJHMzcYhzD12qvTZmRIvUVCjE+xLHubG1+uKFKrRyG1izMAoBa8yojoP0x3qfjSiKXmoxcEwE2kRe5JIxaEfpYOWcgj4f8IK7ecK1VSrqQoKqCq8qwiDPXjnFnXfFYSpUpGmhLQoU7iJPp9QiIE9/74Wa+c1DMU/8A0u2mj+kjcJvFwSbHFHQ9BrLXFR3NQgiSzTJPze2D0Sy2Du2anoehU1WlUqIpqhIJIHJ5jt2+OcLfizXXyhemlJIYSQovt4uoMm1ptGLema9WNIh1h1ZkKTuII4huCCIM2wj+L6LvnspmCfLmmwYgyx2k+kx0v8XwvGk3lDTtIH6kuReilUMtDMK+8AKzmB6dpJ78zbn2wt+I9aqV6m5PSPWN20B3SpEq5H2gIIB5g4cszoyLT3DhiObk9PpzihltKp7wJG0iVgcj3kW4x1LqSEjM5NPJ3Swrbh6OVKQZaehBtH7EeiMBXoltu1HVirGA207iJIIvEXxqOtaFRCB6akkAiJiTySZwoPoBp5kEDepcDa0CZRWkwYgksAP+m/OGVPJrYveIazVMxVqsNpqMWIiInpE2+JwMmcN+u11r1aqCmAUBDH/qDH8NsX74hfwnVVUZgvqsIIv2nGcVLRr6/wBwuUsqzRA7ge+PqlHaYxrOi+Cl8gVHInoCJF+nPfA/N+H8tTrVFdjBtwTtPNowVCPgny1sXdJ0alVyvmirsqIYcMPTHcRfHum6L5pdRVT0oWkG0jgEnjDrlPCVKhRaqKjMKgIAiABzIH+4YV/+Y/JLrl6SJciSJPaT3tPODaoW22MWS8K0Bl1YpuZfWzGr5ZbpsiCAvuDJ6HAzWNOFDYzkpRdgocruCckhoMkiDYTYfTCw2ovWqsKz74Ei3HsBx74kpZkZipToVa/lqGGzcjVF3GFHpHzcn8cSLRVBrxG1MVHOXQGjTITcpJWoxBYmSbCxFiQAJnjAzQ9QSlUp1oNQpLAGw8wA7N3dVcq1iCY5xXzzVsu7Uww2tuHbeFdkkgEx9k+mTY/dVNYAAdSb29oEe3t8Y1YGX0ONfx4DUy7+QoNOqK1Ywp3sDSny2aWTd5RJubtcnCtqebqZoLuWmq0kCgUwKaom4mAoMmWYm0/avA4pUQXqFQAeABMCefxxDmsztQooi8sepjgewF/k/AwGqAslLMVBuMW6C/THmWC33MR2iI9+fp+OOEGPtuFC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8" descr="data:image/jpeg;base64,/9j/4AAQSkZJRgABAQAAAQABAAD/2wCEAAkGBxQTEhUUExQWFhUXGR8aGRgYGRwYHBgdHRwfGhwcHR0cHSggHR4lHRogIjEhJSkrLi4uGh8zODMsNygtLisBCgoKDg0OGxAQGywkICQsLCwsLCwsLCwsLCwsLCwsLCwsLCwsLCwsLCwsLCwsLCwsLCwsLCwsLCwsLCwsLCwsLP/AABEIAJ8BPgMBIgACEQEDEQH/xAAcAAACAwEBAQEAAAAAAAAAAAAFBgMEBwIBAAj/xAA+EAACAQIFAgUBBgUCBQQDAAABAhEDIQAEBRIxQVEGEyJhcYEykaGxwfAUI0LR4QdSFRZicvEkkqLCM0OC/8QAGQEAAwEBAQAAAAAAAAAAAAAAAQIDAAQF/8QAJhEAAgICAwACAgEFAAAAAAAAAAECESExAxJBE1EiYQQUMnGBkf/aAAwDAQACEQMRAD8AzDTK+2oJIImQCJ/DrYnDFq2WdqM1Hy4Cj0hIBEkX5uBA/HC5lMnuICqSeRHIv898WFpBXIFJZFmJI5M+9vp2xdImxu0fxlUp0VpLVYhPSNo46gcT369sXP8AmiuwBJrmT3MGPlh3wv6ZTpqqhAxZl/mACNjqfSQQPskE9T1w16fptSrRYJRJIbcJNuIYkngR+QwsqQlIV9Syq7XNSrFVjPlESFMQNxWZIFpMYXnpOenrIBhQPi56yL/UY1p/BdStV86oYQiyrB3wIBY7GHF+Pg9cX/8AlzIUGVBRrKzCd7BvLBECCzW3HkDA+RIokY/T0X07ysdSd0kie0faH5YYqOvfw6NSCMw2qFAdgqwZIgTz14mRjV83pOQpU2L0iQF3ttDEsVHQLy0cRipkvD2nVP5y01CESB6lNryZaenEDCvkTWUGjGchnytZa0MGpvuBVRF+jEyWHSCZvgzkM1mG2haJO3cULANG4ySC0WnoZiBh+qLlSSKVHf7UyxHe77ggP/8AWKeoB6ah/LVEU2VXZ3WTzvYwOOIIsLxgd4tjZrAv6fo9apV81y+9id+1S0FePVMczbpfBHM+GiRtqZmvtJnYXAAkybRcieffF7Jaiwq1BWinuC3B+0QskLt5EsSTM3HIjFim6EAM4VwwLKVeCk9VIsxBueN3bjAlNpipyFipoVOUC1Krh/sknfuEEyZEn2+nfE9HQDVZU2KUgrvCrCbLEGIl90zP6Wt5WsoFI1Eam4NTaEEimwYRTYtMeoSBAA/Ixl9QShS84MP5jDzAST/MZZAAiFaI3Djk2we8kjdUAMj4VlQVzDIo4I3KeN4JtIseOJ98HtN0hEVypaqAFZJY/wAyVkhTyfszBtJxBkNVrEoldUKsGLHcAjIYSAO+8iO4m+Ps9rtOgaSvTAANwoLFGDbJABgAo5Mc3HOFbkw1ZezujgBhRQoJckcqwUxMcgmZgc3wAy1dRd9ygeo8GQsRx2MyAYO7BnMa3TqNTDVP5YkNICAsLEc8EEn5Ax0DRFRMvUKuaimCwnd1InpZePfG7NbCkhdzWSSupNZN4n+W6SrD7IY26AsAZkWwxaFo/wDDEMK1RqZUDaxsOhJ6T7iMG8jodNZ2iB7c/N/3YYvppfpXdLEjpYDkz+nGFlyWqQOubCWngMJkcdsXUUYrZbLbLDjFqmmNELI6kTj5VDY8rU5x2iXwI220zM4qUPvx2tAdROJXBx0uKUAgbLCQe2PmUYsE4iK4ICBFuZxOFGPtnbHQXGQDlqYxTzbov2rz2/PF5hOIXy24YDMDanlx6TPzNvuxUqo0DbBk3vFv74KDIernF6nlwI9sBIFWCKWXJpruO0tY279u2JKelhWLrYkAGwvFh8WJ+/BUoCce1CFBPAF/jDaN1FrVtNarYKI5uJj68/dj56BpgDZHYgf2wepuxEgTPF+mAnifxAcqabNTY0iDucCQp/pB7T3Ixt4QjillneQqVSWLghAbboBNufxwo+O9YWlUpkKXkEQAT2vb93xUzX+pyVVOyi4YMVZdwJEfHwfuwkZ/UHr1XI85GEWEQRfdJJFwYge59sUhB3bMJmlZetU//ElR7gekEienH6407wx4GIQHN1adJ2JKINru1hIni3YBoEY01EylJVhacCw2gNH3cf5xLU0fL5hQ/lUwwujmmhZfdZBjjnE/kxgdq2A9J8EUfLDOzFueZUDtACz8kD4xdzmScKq5fNImxtzUwgbeCphDDjaCDIPwcXs8gQBPUViLsxLfQc/dgAmT/mmpRphHYQXcsAQOJUG8e8Rhe17A1kYnr1KaL9lSeVncY9zA/DAIa/VFWoKro6lpp0qalmQcAMYv3kgXnpbHi0gxbz6rPHI+ynTgKZIm3qPTFrMBAoWkI7BQB/gD3xJy8odRS9B2Z1CrXqWC0gLeoh2HUjapADRe7H4wJ17L048upVd3eANxFri4QAL+GGKroNatUcqBTS2xiAb7RJPq3D1DtcHCXqORbL5gVM3VVAlQLT81GZKwCyWASQ0cbSReJtY0jxthc0iXSNRq7kp0/wCZIIgyWleYAsfftP1xWrZx6tWtliWDbTugwacG5gkQQYsDP4nBDxD48puyeW3lgF4YqxSqDaCiEGOocEFSvGItMotVzNXOU6YUPG1mQDadp8wxEkMxm5v92KLjSyxfkY4aUn8pKbpUMKAXqlJA43MoaJ9gOuKnivP5NC4qKDWemaYUNJKsGglJggETMGOuKNY5002cMjKrerau0sI2m83EEHuNg7XSmyZNWm7T5rVSCestYSYBC7Zkdp6TjQghXIB53VqoTbUYuKw8zZEKGkwek+oXG20C/Jwe0AnN1FWklTbuBCMRC7EVN3abiSJ4WZMzLpnh1qh847SFTbT3D0iorsDTKsYs0r2OG7wzogolSSbBixjbcuWKwP8AuFv+kdsPOcawMrvIYPhY1QoqQYZu32STFuCRI/ZxZbwiPMD8kEG9zI68fXDFla6tcXxZD45462MK+W8H0FQIKarLbm2yJIM/UW4xYzWlLvEqpiwJEkd/jF3Vdeo0Ptbnb/agLEHm54Wx6nAxvG2VMGWniIBNxPAJJ+InAcb9CFsnSjke2LqKIxS0vU6VdS1NiRMcEXiYv83xdBxopIzyehcSRGOA+I2zagwZ+7m0/v4OGbQKLBOPFxTbUUhrj0mD7Y6TOoSQGBIsfbG7INFwnHwOBubz4VSZBjpMYhr61TT7TKBG4EsAPbnvjdkALscVatNv934YqNrKhtpBFpn5MdP3fFinngygwbicFtMxZpe98eVqsYpNqyB9hPqiY9sSU88jcEdsGwFhK4JAm5uMTbsCBnFFYLIjgW4aOJ9x+WCXnrIEiTwJufjvjJ/ZiYHHxbHM4hrMQMEx7VzAT1E9h9TYYpZvPBlZAGJIjt9ZnpzgLqOeYlldoQi0AMSfqRGAWZo0ILE1bWngSbAEho6+/GClYvZrQ75fVqYpAwyiSoBEH02PJ498UM/q3moVXLu4NjuiD/7d34xjONS16qh20FqsqAXmo0EiY9JI4jm+Bi/6i56mDweR66TyJ57XGD/Tcksp0gqa9WTnxNpqZd1RQKTK4fktbgj0zeDAkyIGAviGsKqhadZVO6SSSvQ/3xLl9erV9/nZsrPG4KswZuWWwgn7gMEk0/K1lX+bUYCY2osnjcbGDe0i3GKpdMSyB51g0jIag9USu5h3MqPxufuwf0/L2vA9lG3/ADhR0bMs7CDtHHyfrf8AAYb8qPTNxeL2xxOzKi8xAHGF7Ood5gf0lusf2wdZrfqcUswqMPUCw7EwPuHP1wQsWspsYsxqU1tfe3tJiOwuQOMGshnqNKkh8ymztu8vb6TUvwN0SbRJ9u+B2drv6lRqdKFITailgBeCWBj464WtRzLZhEFYxsG41Z2mf9vFj6Z9PfDxSFtnvinxJWef4UVQCCGO90h+CApjiZkRce2FTKrVNTfWes7rtVC1wrkx6QTJAYrBtzJsMP8AkUpjy0gQyyrzMkRIPuQwI+D9btDQqDs5YEbp3gWJtE9+kCO2D8qitDRg28iHlaFZGqLSUVHLKNrDcA6puYG/okRbvAjDD4Z11aVKrvFQBJqnfchah3hZ6ld4sOB8HDnoulU6JIgS157kfriPOZbLCp5bINz+smJHpvf6cfXCvkUvBlEkyNMGlyCj8TezdxiAeHKaBbCFIjrxYc4tZSnDDaFCMoZTMA3kgDpEj7xgw1GRfCJvwLQFzGnUxTZIABuPmxJ+ZvipktJDPLlmGwLHFxMta4JBi3bDNtAtGI0oXnC0/AkdOjt4xYpmcSLRx15cYdKgCP42REZqlQErsWTPysAcdsLFarTekGUkKSJ3GwuJkde/bD145yivRJP9N/xBxl+dqqLL1XcDwLWNgL/5xLq7Z0wqkO/hbOMtKoFpkwwJUHftJQSAwFwIicF31wqoZ6NUA9dhj69sLH+j2rCoMx0PpsTJsWA/DGhZmqrKQzCCIIPBxseickakBKfiOm0hWg+4xUr6+vUj5xX1DQELEpVUDoBA/GD+OJsh4fTZET88f5wtmpIq5manq3HaRfp9xFz8cXxUTSGWq1WnWcblA2sSQCCT8xc298NFHTVT3/T4wL1rNNTsier/AHH7K+/ufbG7y0jKK9AOaq1ywDEbSxUMxi0C+1RL3kXFhe2M08YlzX2uyPt52g7VLMWK3/7ueoN8O+qy3qqMGJHLKCO4+MIufFSq0MCajEADaF9gIAx2/wAd5OfmVGmaVrxXKZV3Us1QFRssJSBeQSOQBY98PXh3ONWp72ULeAIPAJHXrb4wp+Dh/CZdKbOC4EsJsJvA+MNGT1Xcx4i15xKTqRWMovjS65+z7xSop0TVUEugMRfpN/uwvadvNNakGHuQVkG54aYFzPXthr/4iO049o6lTK9hxBER7RgqSZFxyKFJ9kLWdRB3bpAvZeflrYO5TJA1RUa7L9kzJHIxXr+GlqoQr23ggE7gFVt0fJ69rYranla6gBZDH+rtEwfvj6ThmKrjkZa1V90Lxt7dcfZmvb5wsHXqoq7CUEKszMyxv+sfjieh4lRgo+2C0GRB6yR7dRMyPnAaYU0y7m6TbeLe2FyrXd6/lmPKCye+8yBHeBz9O+GE65RYOoVv5Zg29gbdxf8ADA+pqtNmDJl52nczCZHSTA4+e2CmLJALxJozimXohWM+rcAS0m8k3wl5nw3mERXKlZuy+ZwORMAyfrh7y/i2lVp/zKZEH1KlxAY7TeDcASOkYoapqmXzNU01c0FWluh+JmIkEk2uAPfnF4yksCmf6hkyyBRuT/cdzMD95tecDcjQFFySVaxEG3UH9PxwerU6TEE3IMdYMGB9PnFV8zSXlRUP/Uxpj/4EE/f9MWujJ3o3hNBRGDIoWL3gkfEggfdPvglQyYUbgCSLzJM/fhd/02zqVqLy1V2kFmqCJJHA9hxz+mHJx6fTbHA41hlYq8gzMS3FrYGQCSrGew44vGDJpH+q9uePwxSzoCeqDHXb36XwrNXpTr5VXW68jr35v3+e8c4R9f01qTE+YTl32qy2/lkbYPwCLkdDxbDNmUqBt1MlqbkH/tHYD3vgjmtLStSam4swuZj4+uDGXU1WZjqtV0oPWPpqITtgwDLFQI4mTu6g/UwO8S61WqVaTUvM9SKagBgMR2EnYY5j8cNma0pqRNOtTdqKlTv9LAqsFQwgmWI2/f8AIE/xQzD7EUr5RlGVoCQbxHPEiT6ZPMYpGS2NkD1vEuaO9atSrRQsvlljtPpkEkwWBA2gxzEm84Kr4mzZeMs7PRBDeY8FoA9QaB6bgiyiZBxQzmgolTcVqVCpupkyC3IBubzf3mcFMporu29VCbgFUKT3Pb5wJTgvCii6sr6v40zTVEbyfTTDyoY7gGItUBUCwm3XaDIxo3h3xl53mp5bTSUEEgwwKg8xEzIiSbThQ07Rq1MtANQT694mYG2GnkDj2wd0vOXpJKoIM01EBvSDYXuAQJ6yYmLRlJV+IyjexybUAf6T0viXL5lj/TjjLUhtEYnDgQP2MTjJvbFaROj46qNAk8Y4Vu2Omxe8CgbXHp1KLKWsRFvfGK+Ic5TXNrSpncoUpA6FoP8Aa/vjdc1RBUjuMZbm/wDT9DVNZWMq0lT1vPPTCcUkm+w/mAD/AKS6czPXDVSpBMoLSQRBNrixgA/TGpJpkCS7Ej7sLeg0aNOvU8qRUN3AMi/4YNZzU9pgkmRa3v8A5wvJHs3QVKthGnS98Xci8Bt3AaAYixA/WcUtPZniRH7+LYu1BYjEYqh5Oy5z0xDm8grjHdFu+LOKxVktChqfh5WmAP3+/wDOBVDQVptuKAH/AHD9840CsvtgXmqYE7vsn9cLTjoa7WTPs3olPeX3MxPe/wAWxRUZimytTRiJvJgRf78OeoaY4I2AwDcjjbfA+vlKhMBiLwYMdI6dcWjP7JtBXRtQDpFQEWvNx784uZfMZd3AWoCyiwMyQPnnC9mKC0qYpncSWk3kWP8AUT+WI6bpuDgwVMn9RhlG1ZKU6dDbmdUNIwFBGK+Q1vfUYsfSQAqEfZgmTuPM/piXL5NnkmBP5xY+2AA05qMq5uSWFyfunj8sGLwZ4CesUaLncph+q3Ej26fjgJmsovIHBEfUxi3ls049LbSPjge2KesKWG1KnJW6r2IJnDJ5A1gLU9PRFKqftEkj3PP79sT6DR8mq0mxX8iP0wErZorA3FSxgEqSB/3EWWbAE8kgDFptSO1gwDen5n2IPHAvOEyMkhSqZUF3YWLE/WST+v44B0qIqoahSJJHMmBbp8Y0FNOp5gDaVEgzeJnADUtOelK9OB1HbrjohP8A6JJCx/CBQT0PX8sVBkgxJkH5v+WL+YzFWAKnqYcnufpHT8McUGBvF/a2Oi2LRuWlaCKLuwA9TbrW7ACPgf4wYqVABxinpmcLj1XIscWiMecnjBeqOzDC+AWepMPSZ28jqDzgwRHMYmVQwgjGasIq6dmyHNNgvAiLDBDy5vwRIj5jF1tKUsDEHuMUq4dXO4egdYticsBSINTyTvER/jn8xgTlvDyIWIFidxHY98NWWXcOsEc4sDLL3564CTaDoUs1pqsvpmYIn8vxwDp5h6LIhB3EhALSSxgR0n6/kcaK2WSZnAzWtLSoogAMJggXEgi/5/TA6tZYyktHuRpFlG76gxJ+cUM5oo/iKdaduwQoAETJJJt/tYgdpMYn0Wky0wjMSQI3GST2JJ5+vbEmkV2qFkqAAgKeLydwb/5Dp3xNfopVBOk0Y8fLB4mRDTItfHIQkx0xa4tho/smztBFhj12xVzObVBJOAlHVK1cVPLpMpUwN5Cz798U7+IHVhLP5oAHC9pz72MAETe/GKmpU6+4BmgNyCu73tBGPcvqK5am+5lmNyi4J9oOFUWx7SQV/wCE0VYtHqPUWJHacQ+SHMRYHrcjEuSc1aYc8m9sSZceqcFiItj0gAGMVqeYYmCt/n/FsWHqA+2PKFDnCfoZBKgQQCMWBivkqG1AvMYsYvFUTZywx6yAi4x9OIqtcDkjGtGIMwwUgd8QLkFImATJP3k4keqrGeoxHRrBBa37/wA4S0GgBrmVedsCG7dMUBokqIFuuGetmlJmxxW/4ih9iMOpvwlLjW2XdFVgkEkxYT2/xj7UMrTrWYlWB5HP447yeaBGJalex4+uDY1YFzUdPNPqPY98LvlPuO2YFx+ow15yXqbCPQB0Mwfr+7Y7ZAG+lhgpglFx2KVPTszVgttKD7SsoO64YSTeAVFvnnE9GqT5hZYIHY9THxwDhnqH0G8TPFsBlyvG0lmJsSYsOnYckce+Hu8MmdaDlkcFoUobEzf6Rg/rApLRL7JCjgYSdPzLINgUoDUhQb7FFyZPIJw5VnAoEz05PAHxgSVMaLsyTUHllZRsYyYIJ+1fbMxA2Hp1wF/i5doYrxx15mJ5HvgvrlR2dDO7atzNj9peAYsI+7C1mxu9KqFKRDexExHz1x1wWBXJt5P0TpWaCqIF/wAcFKeZntfrhR0x4mTJGDGVrho28tcc8G4OPK7NHS0i1m83LhJv7dfaeMFqNlGBNFUVh0LSRfmOfn9MX1zAAH3R74eEs2Bk9KrJ7jExvzgMNRpoxUMu8cib4t1M36ZEYZTxkFE9bMqsSQO3v8YhrZgXiCR0OBvmNU5A+O3uO2JKAHBN4+/G7WGi4j7ogfTHXlj6xiNEjH1auFFzGB4AHa9VqUqFWrRVajopYKxgNtuVnoSAQD3jElLPDaG27ZAN7RMGPnFarqCOtWmYeJBESIjrhVzWoPQWj6h5K0X31HBYBh9hmC+ogNAMHhjxE4k4t6LRr0eRqSRzJ9sVFzTO5gGMDfDjs9FDVQpUgbgTJ7zMCeew4xxo+vF8zmMswUGiQQQftq0mw9hAJ98K4yf+g4WhiWip5vj7MVhTWwsOgxH5iggyBPvfED1pePafj/GCsCUCc9qhZgFUGP8AcOPjAnUiK7mmzJuUAusG24ek8x0/A4bTlVNzGA9UUw3pjfwx/qIHE9xhlJrI9It6ShCgTYCIFsExSwB0jU0qhivKMVYcwVMGcH1qzxgJv0Eo0QsgBvGLGWF8CNYzirCk3a37+uL+QzNgOwwyrYrsI1KoXFOrqSiRInt3wN8SVm8slDccXjCdltSZ3ZHsyAE3gXETM2EgjD3aBGH2MWueJ0RA5naCZgjdYXj99sU63iFKlEVC4CFd27m0THz/AGxnmv5jyTsCsHiCWMqBMSOhJjnAMeIhAVwhVD6dpiOtrxi64U0mJ2ptG9ZfOKRzbvhfyuvJXFUb1FSkStRVIYAiSNpBuCLgybyDBBGET/mdXSPNamYj1iB/7hbAbw5TdKTkKOSdyQT8tHbm9sTjxunZWotrJqej5unWpJVpkkOsqTY+4I7jj6Y+o5xGAZCCLjggyDcFSAQfYjGaeGtf/h8o4qM5MgIoIspUCQZkbmJi1ucc6LrRyjZlHJqAOBTUMRLRHLA34kkXKnFHxvJKkanp+vIajLvG5IDL8iRgo2uUiQCwBNgCeTEwO5jGH1NWmq9VIAZ90+2zYo7Qpv8AJOK+g6lNVRUchpVVm4LAwGmbRPN8MuBNiyfVG5Uf5bEks29/6jG0HiO4wRWirXFz+zA+mM5bOPTDVC7BnBUCCQ6k8jqog8wJw+eE80KlFSA0QLsIm3vgS4+uRLsvU8sDbgnnHv8AwpV6SB9+CVGiBwMdu2EDSFZciWrE7IGLGsUmddtM7WEEH3HH0wQz9cIIHXCzpHiqlXJCSHVtrBhBBwPy2DGgbQ8KHYf94PA4jr05nCzqXhqoDIpmJj3xrFHMtJsBiMZipuNlK/jOGXJKw9VQo53VvITeFDIv2iGAIHcdD3uRjps9WBNemQaYAcAtAJb7StNgIhpm18JtfWKx8r+Tuov6GDHc4JBkmD6hAJNuh74bNF0+maYyy7WEblaBDiSAw6NYbTHSJ5vNx6rJW7dl6tqS5j+eoZWosDsqAHZySRBJG5YYEc7Y6nBKpmWrLvpGQ3Hs4EiJizf3wOzGgV1qoURQjFVcgkRBJBgWIItcHpEc4ZcnkFo/yhy1xYib/dPthJJJWgp3hkdGn5hVzTCkrf6/vr2x3mm8obREHv8Au/GLNOQYKkGY7gc3ntb8cD9RpCsr7TDI22TbrBIjn2/HE1bGdHuW1UEnt1PT984v1DtO4iAevbFLKZJVp7ZLdJa5kdbd/wBceGmw9LesECA0xzxPTDYQoTfPCJkweD0wH1fU1ABLqQ3BF/38fGAupZxg+1VI3N9k2RgbwpF7Rf5HbAdXSoFCrZWaNw6hgzSYtyO3tY4fr6NFA3xDqf8AEqxpqd67pElSo2m4k/auDbpu7YLvqtMUVLVNqMpE/wDS0AmYIFyOvXABlNN2YgkSGIFxA+Pb74GBtSqHy6N6nNNoMiVKs3qUEEEiLgHqAQcV6KSSWjO4vJoNHXEyqBsxWJIUALZiwFpWLngH78AfHetq1PLtQDTX/mU6g9LqVAcCCLBhINwfY4VM0rlcruXeEXy2JDEheisJPW89undk0nIjyPKr7/MpsplSWXbBVTBujQpU7bGZ62VwjH8hsvBa8Y5xq+TRxVenbcGQH1FgAFaLgX+kDjF/w1q5fJ0/MYtV2QxbkuO5+6+PTkwmWqUxLLsO0G5B23AJ6Te/F+kYD6aq7jDBoMTEbvnvB/XEcda+mXjG2NOmeKV8un5wKAtsBJEbjG0fWYBx3rtRQy1A4UFgp99x/vjItZrVSrmtuTYDAkXJfywwJ6Bgb2IBkRiLTPEhanUWvvqU4U7Zm/B5NgQAbWmbcnFfhvMSSnGMjV8kRSdmB3TFuIJZiT+PGD9DUwR7jGRU/F9Py2qAsW3hVpGJgKWZ5HQ+lR7jF1fGJXLrUVaau7EP1YEABZkgmVUxAgRfCPikxpTi/Rn1PxIreaHBilUC7wLKDtKse1ztm+Osn4tpK1ZKlZVZGgzYtZTYdYmJ64x7O61mC7y8isDuFuh5MAXBuMVkmzMfV36/X5n8MX+GNUQ+Rmv57xqp+wC09Wt+GFGvqSO7u6gERYEAGCSz/Nyb/hJwtVs2wAJJ+l/3xjlNRQlSy71DjehMb0mWEhgZt++phBRNKR94n1YOQiRt+0TF+sCfqZwvziXNkF2KiFLHaOwmw+gxEMOSbsvZTON9nkki56dLDBTLtDelnDksZkAEDbAgdhNyMAKfIwYy54b/AM4daMnkJVMw7bg8NuXaSwvHyOMVaNKg6+jfTczY+pVtBjr8E4kzjnyyePSecV8plbAwIIHHQn8sZMaSa2FMrpLeQBypFoMFhJEgGDfp84G18o9Goh2WMgWmIgE26g4YstNHhN8rCGWkNF2ueOscCB1OAWY0+s5mSZv9owCSCevtinHb0Tm0sMcPD/iJaqFmp/zEKgMBMADoeQL/AIYfPDess5ZCACGsVFoOE/QMnl1ywkhDG4weTNwZvcCJ5vi54N8RqlTymTkwpH9sS5Ipp0tCKRrVDgYhz9UAGemJcrU3KDiLN5dYab7rEY5/Chnmv5mvmKHmZSTt3BhEkQY5B5AvhP0bV2y7EbAvq3EGbE/phso6ZWyeYNLLoWy9WWdhMq0f90RAHCyZ5thb1jJhK7Ak9CRa3tjoVa8JpWGD41qSTwI6Dr+uCPh3xiHLCoOAIPfvOFzJ6YtUFUN4tP774D5zTMxReAHBi+2f/rgdIMOTSvAqo+TRCiB1PqLXJNvUJFjHTA/VNcoM1Mvl6uWWjVJStWpALvDRDFSSqP09NyuM9TVnLFFdvQY5iOnIMkYqZXWKYesKyPXplApQsw2HdJYKbMwi0/fhPjy2x/DdqPidUqHzmVqbCUKL9mPtA3O4CObHkYHax4iy7eZSaoxpOvmJUBhg1vsSPm0dxBxmGR1HMVqdLcF8qkSqmQH2iLMFtADCCIkzzhnTwm4QSNyfaSOQDc3HTnCOKi/yY6t6Q4ZDOs9OQxYKu5fTtOw22kBiLEe/TBbJqH9RaZ4NsLWn6r5FIrVH2bKWP9ODpzy7JWBwbe/tiEnkZJhalTVST1x5XCx3wr19d2tF59hzjjKZ2u5k7QAfw+MIyigwvrWkGpTIEDkjupiLYRdFourPSqb/AFLwQxG6SJZgApkD8PfD/lMw4X1CffEGaCVAYO3vjKdKkFIVNA8PMibGPEsJvBblfoeD79MUsl4efLB02moHBk9G7G5sfrhwzGdRABug4iraukWk/AnA+WV/5KqF+AbJaco3SSRI+0YMi3YfjibOKt9pHYx+X774nWqrElYM8r++MV6mUQEHbEcXtPwcI5W8lowyV6tMwRYT7/hgMF2MfQQL3ER3+84Z6+X3Dm/0wLFMid3Q/n0wFIqmZTrYqKvmuwJNdvLETAHrPPIlltwSesYDeZLEqIlpI/TgYcv9R0/nUEVWUKhcm92ZrQe4VV+Jwv0ciOfrJv8AJOPRhJ9Uzy5x/JpFUOhqRuFMAEkxyei89e/c/THz5guwhZtiQ0kdoHTr3xJSoFbTweOfywbAkyPMU4UMw44joTMfT/OIaOXdlLWhRJJYLb6836C+JcxRarUVEHqJsDaOtyeABiOg+47QVZdsyJEWiLiQQfz7RhkxXsrpqBWxAIxKcutQSlj2xxnM7uopSgSjEzAkzMyeT0+IxRpuRcYXIC42UYWIt09u+K+32ww6Z6kki/tiJaPrLQIJ2xF4A5He84dMLjgE0qDNwMEMqhX7Vu09cWKtRFG6e4j3xFSZap2q3ve3HMTb6zxhxdBPSM9R3f8AqKRqIh3bR1IDECTANwDB5g49zeqpXZq6U1o7SrBEiSs9BIliYmBHPHJEahApHY6xu2wATvsZYNxaQLxO63BwImYHYYEYpN/sfk5HNK/FQ1ajVfz2c7D5f9Qb0+qY2AE2iTz1N+Zs5YtVgJLMf6R1+AMA2bZlHfkvVFOTyAqFjH1fBbNUcxpppGU8wDchRt44VirjkWaIPOKJtYINWVqwY1ClSsKcAiW3FZHT0A9uePfBrwHqf80Uyo9fLHkDqcA9S1LzaoqMFWSC+0ECVWALXFxJ98WcnV21DUpgLJJCiwAJmBPQYW23T+guKSwfoPS6+0BRwOOuCb1wRzjOPB/iwuVoss2sw7+/W/Q4bqudC3P3Y5WnF0FNUGFogjvjLPE+mBajs/ouTJ6jp84faeptAO30n64oeIM/Rek3mLuABmRxhoumLKjJxraUj6Q0qTDkwt4jhoIsQZFsOmia3Tqj1IdwHTn++FWtoVOqA9D1AGWW5b42gf2wZyedy1ADeQGiCCJI/DF5RjWBOzYm6D4dqvmqaWQO+1mYFom825k/nhh1bwVSpVQ9Qbwy7WUOU9XTgTHFubfIxZzGVr5U7Ssn2/OcQ6QKjVkFQCf6qnftuHUx1xzubebOtRSwQU/DGZqZin/DF1QwrAH0qOWN7RYCL414sKFMICGMAce3b5wHreIctlFK/wBUCSB3+MLOa8Z0jvJJ9jeT2GJScuRLBqSYyHLbwS8dY6c4G57PplgBtkMRcXP/AIGFVf8AURg3qo26EH8wcUNf8VHMCmPsjdB6n6dOYsSBfBjwy1LRu6vA0Z4pVBNFgQOWBuD2+Z6Ys5CjVCqCT+Xx9cZllNUelU30zDT8g/I4ONA0fxaGQPXRkBO0VFhkJFjb7S3tfCcvDKKxlHVx88Hh7GHOVX2bJIPSDgHXXMHhgwkWuCATe/xg6jpVAamQwI5UyMR5gFRZZHWOfpjl7NM6YpUBqpf7ALB+ZuQO3z/5xfyOmkCSTuPXdJI/EYiqVFUkliCT7qSTz3k/T2+KusodtR0gfyyNzeoE/wBNOCerRIAHzzg5eAywrCYpQxkEiJEqLe0g3Pxjw5l7DaIHJJvx7W698DfDmv8A8RQo1DSKby6NtutMpMC/Qgffi/m4YgcyeD92Fdp0wwakrR7TzLEmItziN1ciZG4k8Cw+k498sIm1YFxYWvxP44+y1aag2gttkkATOwFo+pGMv0FpK2zMfGupGvnmQR5dFjTQgQTtIVi3cysAnoBiHYfLYL9P1/cdBgd/w3NJUO+i4qEkkFSTJue+D+k6XXq7VWi5Y91KgWJuTbgHHovCR5vG7bsVVqNTaSCPwnFqlqLWNMPuMgbbyYkgQPrjXPDGgZY5d/42kjPTmZqGoApP+0WBHcGecT1hXXLD+A8qhSFMsCKY3j+lU3PIUELdjJvgfImK1Rh1OrUqPuDENzIMe/54lp5dg8sTPU9TNzP1xs2U0yrmwadTP5erCA1Q+WTzBwI3CDxMMIIIBjAOn4So5hsx/BtKUjsXzWksQLkkKIk8D2OG7oVIzx9PRr8dfzxYp6ZRQS/Tv7/fi5qdF6NQ06gCwP8A9bA3BAgyOsz7xiHPaPVq0qjLBWmm5iYUtFyFU+ot1IHABOKJPYLSPvMVRZhHYcD3MYmrUanlCq5AQsVCgyxiDMDhTJie2KWU1SirAPTJXh49Mrz355gknkdsDtVrhqlQ0gVo738tTwgksABJFpw3WmLbok1OkyFgyMA4DJuG0lTIBg8AweP0xTq0kGwKdzmCewN4UdzcfUYneqXM1WsZ2xwO4AP2RN4xTzCgMQpJE2Pth2sWLfh6VNx1FiCYPPH39MfCv6Qp4BPHMHnkxjrN5wuFG1V2/wC0ASYAJPvCj9nFcmbxhG/owW1EqKVFEJMb3M92IA+fSoxSoAyL98X9QbdUHpVdqKhAUKJUQfk++PKdIDFIr1gk8ntKn07YnDkWGIjJ4NyZ/D2txgplcnAB5J69jhnKhUrJtIrGmVYEq3B/YwdqeNalNWDgOxso7k9/bue2F8LHScVK673FiSbCBJv0HU9sTaTeR6wF/Cnip8tTZFMeo+gmwE2A7WsPaMH9W8YJVSCSpN7QRPY/OEtNAzDEslCs21ihimxhgQCpgWaYtzirncq9I7aqPTaJh1KmO8EcW5wajsRxDdfXix3IWXZy3ctwJ6SAbexwBzus1i+9y0OJUkfaAtI73BxR88y20H5vMRHHQYrEk9Zj3xnIKgkfp3VdKNQMWaPxt2/DGR63qD06pWnwLTa+N6oXW98Zf4j8IRWd3c7WaQFjqccPE0tl23WBBWq9RwXaSepwSo0IMFZ/LDpT8LZYKSVMxzP44907S0pqpaCGIgm9p7Rir5l4BKhCz2SUEQPp+xgZWysqR0MiMb/W0mk9MstNZjsLxjOtQ0uVZoCrzaMaHNezONiFp9O0QF9ux64MZTL7iAilmNwFBJJ9uf2MMuif6bZjMKtVXREZiL3IUf1QLGe04e/AvhGpk3dn8tiSQHF32jjpAntikprwVKtmRg1KT8sjDn+kjFn/AJlrk+uopiAGqEqB23FP1BxuGu6BlcyCa1JS22N4EOB7HuMJ9D/SygTuFZmAMgMoj4MYm3F7Q6m1piHk/EpZw9UcX+0GBkdzt4/vgjU16g0Bti7mUekPJXcpe8ED0354HXDfqngPIUZquzooIYqBvEdViDYz9MU/G3g7L08ka2WUIUhmmWZ14IDsfTY9BhHxwZVfyJpCplzTR6qUnUUnO7aWGxDz6V5EnkcYYMrn6dUrsIkCb3vYQI7R+WFjxjm9NrEHIBgyz5gIYKpH2YDDmZmLYWAVUKFQKQZLTc+lRECABIkf9xwX/H7IZfyq8NuyOUEIXZSV5JPMc/8AjEHirVGy2WrV8sqtVQDbIJH2hNhc2nt84xRdUNKsWVnCbSzKpMEsYJIJjm9rzht0ei9U02qOy0yCQQd07htFjcCD/wCMS/p+rtsz5uw76LnKmZIZUVGME7k3EBo3QSRJHMzcYhzD12qvTZmRIvUVCjE+xLHubG1+uKFKrRyG1izMAoBa8yojoP0x3qfjSiKXmoxcEwE2kRe5JIxaEfpYOWcgj4f8IK7ecK1VSrqQoKqCq8qwiDPXjnFnXfFYSpUpGmhLQoU7iJPp9QiIE9/74Wa+c1DMU/8A0u2mj+kjcJvFwSbHFHQ9BrLXFR3NQgiSzTJPze2D0Sy2Du2anoehU1WlUqIpqhIJIHJ5jt2+OcLfizXXyhemlJIYSQovt4uoMm1ptGLema9WNIh1h1ZkKTuII4huCCIM2wj+L6LvnspmCfLmmwYgyx2k+kx0v8XwvGk3lDTtIH6kuReilUMtDMK+8AKzmB6dpJ78zbn2wt+I9aqV6m5PSPWN20B3SpEq5H2gIIB5g4cszoyLT3DhiObk9PpzihltKp7wJG0iVgcj3kW4x1LqSEjM5NPJ3Swrbh6OVKQZaehBtH7EeiMBXoltu1HVirGA207iJIIvEXxqOtaFRCB6akkAiJiTySZwoPoBp5kEDepcDa0CZRWkwYgksAP+m/OGVPJrYveIazVMxVqsNpqMWIiInpE2+JwMmcN+u11r1aqCmAUBDH/qDH8NsX74hfwnVVUZgvqsIIv2nGcVLRr6/wBwuUsqzRA7ge+PqlHaYxrOi+Cl8gVHInoCJF+nPfA/N+H8tTrVFdjBtwTtPNowVCPgny1sXdJ0alVyvmirsqIYcMPTHcRfHum6L5pdRVT0oWkG0jgEnjDrlPCVKhRaqKjMKgIAiABzIH+4YV/+Y/JLrl6SJciSJPaT3tPODaoW22MWS8K0Bl1YpuZfWzGr5ZbpsiCAvuDJ6HAzWNOFDYzkpRdgocruCckhoMkiDYTYfTCw2ovWqsKz74Ei3HsBx74kpZkZipToVa/lqGGzcjVF3GFHpHzcn8cSLRVBrxG1MVHOXQGjTITcpJWoxBYmSbCxFiQAJnjAzQ9QSlUp1oNQpLAGw8wA7N3dVcq1iCY5xXzzVsu7Uww2tuHbeFdkkgEx9k+mTY/dVNYAAdSb29oEe3t8Y1YGX0ONfx4DUy7+QoNOqK1Ywp3sDSny2aWTd5RJubtcnCtqebqZoLuWmq0kCgUwKaom4mAoMmWYm0/avA4pUQXqFQAeABMCefxxDmsztQooi8sepjgewF/k/AwGqAslLMVBuMW6C/THmWC33MR2iI9+fp+OOEGPtuFC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602" y="4544264"/>
            <a:ext cx="4336082" cy="2168041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740" y="4544264"/>
            <a:ext cx="3490913" cy="2168041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/>
          <a:srcRect l="4195" r="3200"/>
          <a:stretch/>
        </p:blipFill>
        <p:spPr>
          <a:xfrm>
            <a:off x="129496" y="4544264"/>
            <a:ext cx="3854295" cy="2168041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10" name="Metin kutusu 9"/>
          <p:cNvSpPr txBox="1"/>
          <p:nvPr/>
        </p:nvSpPr>
        <p:spPr>
          <a:xfrm>
            <a:off x="612775" y="465138"/>
            <a:ext cx="160712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Comic Sans MS" panose="030F0702030302020204" pitchFamily="66" charset="0"/>
              </a:rPr>
              <a:t>SONUÇ:</a:t>
            </a:r>
            <a:endParaRPr 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92885" y="1785769"/>
            <a:ext cx="106931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Deri ve </a:t>
            </a:r>
            <a:r>
              <a:rPr lang="tr-TR" sz="2000" dirty="0" smtClean="0">
                <a:latin typeface="Comic Sans MS" panose="030F0702030302020204" pitchFamily="66" charset="0"/>
              </a:rPr>
              <a:t>mukozalar </a:t>
            </a:r>
            <a:r>
              <a:rPr lang="tr-TR" sz="2000" dirty="0" smtClean="0">
                <a:latin typeface="Comic Sans MS" panose="030F0702030302020204" pitchFamily="66" charset="0"/>
              </a:rPr>
              <a:t>göz yaşartıcı gazalardan oldukça fazla </a:t>
            </a:r>
            <a:r>
              <a:rPr lang="tr-TR" sz="2000" dirty="0" smtClean="0">
                <a:latin typeface="Comic Sans MS" panose="030F0702030302020204" pitchFamily="66" charset="0"/>
              </a:rPr>
              <a:t>etkilenir.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err="1" smtClean="0">
                <a:latin typeface="Comic Sans MS" panose="030F0702030302020204" pitchFamily="66" charset="0"/>
              </a:rPr>
              <a:t>Maruziyet</a:t>
            </a:r>
            <a:r>
              <a:rPr lang="tr-TR" sz="2000" dirty="0" smtClean="0">
                <a:latin typeface="Comic Sans MS" panose="030F0702030302020204" pitchFamily="66" charset="0"/>
              </a:rPr>
              <a:t> sonrasında </a:t>
            </a:r>
            <a:r>
              <a:rPr lang="tr-TR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akut etkileri </a:t>
            </a:r>
            <a:r>
              <a:rPr lang="tr-TR" sz="2000" dirty="0" smtClean="0">
                <a:latin typeface="Comic Sans MS" panose="030F0702030302020204" pitchFamily="66" charset="0"/>
              </a:rPr>
              <a:t>arasında:   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smtClean="0">
                <a:latin typeface="Comic Sans MS" panose="030F0702030302020204" pitchFamily="66" charset="0"/>
              </a:rPr>
              <a:t>                                 </a:t>
            </a:r>
            <a:r>
              <a:rPr lang="tr-TR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-</a:t>
            </a:r>
            <a:r>
              <a:rPr lang="tr-TR" sz="2000" dirty="0" smtClean="0">
                <a:latin typeface="Comic Sans MS" panose="030F0702030302020204" pitchFamily="66" charset="0"/>
              </a:rPr>
              <a:t> ciltte yanma ya da tahriş hissi,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                                 - </a:t>
            </a:r>
            <a:r>
              <a:rPr lang="tr-TR" sz="2000" dirty="0" smtClean="0">
                <a:latin typeface="Comic Sans MS" panose="030F0702030302020204" pitchFamily="66" charset="0"/>
              </a:rPr>
              <a:t>kızarıklık </a:t>
            </a:r>
            <a:r>
              <a:rPr lang="tr-TR" sz="2000" dirty="0">
                <a:latin typeface="Comic Sans MS" panose="030F0702030302020204" pitchFamily="66" charset="0"/>
              </a:rPr>
              <a:t>oluşması 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                      </a:t>
            </a:r>
            <a:r>
              <a:rPr lang="tr-TR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Çok </a:t>
            </a:r>
            <a:r>
              <a:rPr lang="tr-TR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yüksek dozlarda </a:t>
            </a:r>
            <a:r>
              <a:rPr lang="tr-TR" sz="2000" dirty="0" err="1" smtClean="0">
                <a:latin typeface="Comic Sans MS" panose="030F0702030302020204" pitchFamily="66" charset="0"/>
              </a:rPr>
              <a:t>maruziyet</a:t>
            </a:r>
            <a:r>
              <a:rPr lang="tr-TR" sz="2000" dirty="0" smtClean="0">
                <a:latin typeface="Comic Sans MS" panose="030F0702030302020204" pitchFamily="66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                                  </a:t>
            </a:r>
            <a:r>
              <a:rPr lang="tr-TR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-</a:t>
            </a:r>
            <a:r>
              <a:rPr lang="tr-TR" sz="2000" dirty="0" smtClean="0">
                <a:latin typeface="Comic Sans MS" panose="030F0702030302020204" pitchFamily="66" charset="0"/>
              </a:rPr>
              <a:t> ikinci </a:t>
            </a:r>
            <a:r>
              <a:rPr lang="tr-TR" sz="2000" dirty="0">
                <a:latin typeface="Comic Sans MS" panose="030F0702030302020204" pitchFamily="66" charset="0"/>
              </a:rPr>
              <a:t>hatta üçüncü derece cilt yanığı </a:t>
            </a:r>
            <a:r>
              <a:rPr lang="tr-TR" sz="2000" dirty="0" smtClean="0">
                <a:latin typeface="Comic Sans MS" panose="030F0702030302020204" pitchFamily="66" charset="0"/>
              </a:rPr>
              <a:t>görülmektedir</a:t>
            </a:r>
            <a:r>
              <a:rPr lang="tr-TR" sz="2000" dirty="0">
                <a:latin typeface="Comic Sans MS" panose="030F0702030302020204" pitchFamily="66" charset="0"/>
              </a:rPr>
              <a:t>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Hızlı </a:t>
            </a:r>
            <a:r>
              <a:rPr lang="tr-TR" sz="2000" dirty="0">
                <a:latin typeface="Comic Sans MS" panose="030F0702030302020204" pitchFamily="66" charset="0"/>
              </a:rPr>
              <a:t>geriliyor olması bu yan etkilerini önemsiz kılsa da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tıbbi </a:t>
            </a:r>
            <a:r>
              <a:rPr lang="tr-TR" sz="2000" dirty="0">
                <a:latin typeface="Comic Sans MS" panose="030F0702030302020204" pitchFamily="66" charset="0"/>
              </a:rPr>
              <a:t>literatürde bildirilmiş daha uzun ve ağır seyirli vakalar da mevcuttur.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Literatürde </a:t>
            </a:r>
            <a:r>
              <a:rPr lang="tr-TR" sz="2000" dirty="0">
                <a:latin typeface="Comic Sans MS" panose="030F0702030302020204" pitchFamily="66" charset="0"/>
              </a:rPr>
              <a:t>dermatolojik yan etkiler açısından bakıldığında CS ile oluşmuş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anose="030F0702030302020204" pitchFamily="66" charset="0"/>
              </a:rPr>
              <a:t>deri </a:t>
            </a:r>
            <a:r>
              <a:rPr lang="tr-TR" sz="2000" dirty="0">
                <a:latin typeface="Comic Sans MS" panose="030F0702030302020204" pitchFamily="66" charset="0"/>
              </a:rPr>
              <a:t>bulgularının daha sık sunulduğu gözlenmektedir.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892885" y="559398"/>
            <a:ext cx="512064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4000" dirty="0">
                <a:latin typeface="Comic Sans MS" panose="030F0702030302020204" pitchFamily="66" charset="0"/>
              </a:rPr>
              <a:t>DERİ BULGULARI</a:t>
            </a:r>
          </a:p>
        </p:txBody>
      </p:sp>
    </p:spTree>
    <p:extLst>
      <p:ext uri="{BB962C8B-B14F-4D97-AF65-F5344CB8AC3E}">
        <p14:creationId xmlns:p14="http://schemas.microsoft.com/office/powerpoint/2010/main" val="31979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00361" y="743173"/>
            <a:ext cx="8228947" cy="784411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tr-TR" sz="3600" dirty="0" smtClean="0">
                <a:latin typeface="Comic Sans MS" panose="030F0702030302020204" pitchFamily="66" charset="0"/>
              </a:rPr>
              <a:t>Biber Gazı (</a:t>
            </a:r>
            <a:r>
              <a:rPr lang="tr-TR" sz="3600" dirty="0" err="1">
                <a:latin typeface="Comic Sans MS" panose="030F0702030302020204" pitchFamily="66" charset="0"/>
              </a:rPr>
              <a:t>O</a:t>
            </a:r>
            <a:r>
              <a:rPr lang="tr-TR" sz="3600" dirty="0" err="1" smtClean="0">
                <a:latin typeface="Comic Sans MS" panose="030F0702030302020204" pitchFamily="66" charset="0"/>
              </a:rPr>
              <a:t>leoresinkapsikum</a:t>
            </a:r>
            <a:r>
              <a:rPr lang="tr-TR" sz="3600" dirty="0" smtClean="0">
                <a:latin typeface="Comic Sans MS" panose="030F0702030302020204" pitchFamily="66" charset="0"/>
              </a:rPr>
              <a:t> </a:t>
            </a:r>
            <a:r>
              <a:rPr lang="tr-TR" sz="3600" dirty="0">
                <a:latin typeface="Comic Sans MS" panose="030F0702030302020204" pitchFamily="66" charset="0"/>
              </a:rPr>
              <a:t>(</a:t>
            </a:r>
            <a:r>
              <a:rPr lang="tr-TR" sz="3600" dirty="0" smtClean="0">
                <a:latin typeface="Comic Sans MS" panose="030F0702030302020204" pitchFamily="66" charset="0"/>
              </a:rPr>
              <a:t>OC))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0650" y="2662519"/>
            <a:ext cx="8946541" cy="17570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Comic Sans MS" panose="030F0702030302020204" pitchFamily="66" charset="0"/>
              </a:rPr>
              <a:t>Alkol</a:t>
            </a:r>
            <a:r>
              <a:rPr lang="tr-TR" dirty="0">
                <a:latin typeface="Comic Sans MS" panose="030F0702030302020204" pitchFamily="66" charset="0"/>
              </a:rPr>
              <a:t>, eter ve kloroform gibi organik çözücülerde </a:t>
            </a:r>
            <a:r>
              <a:rPr lang="tr-TR" dirty="0" smtClean="0">
                <a:latin typeface="Comic Sans MS" panose="030F0702030302020204" pitchFamily="66" charset="0"/>
              </a:rPr>
              <a:t>çözünür. 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omic Sans MS" panose="030F0702030302020204" pitchFamily="66" charset="0"/>
              </a:rPr>
              <a:t>Çözücüler </a:t>
            </a:r>
            <a:r>
              <a:rPr lang="tr-TR" dirty="0">
                <a:latin typeface="Comic Sans MS" panose="030F0702030302020204" pitchFamily="66" charset="0"/>
              </a:rPr>
              <a:t>uçurulduktan sonra kalan madde </a:t>
            </a:r>
            <a:r>
              <a:rPr lang="tr-TR" dirty="0" err="1">
                <a:latin typeface="Comic Sans MS" panose="030F0702030302020204" pitchFamily="66" charset="0"/>
              </a:rPr>
              <a:t>Kapsasin’dir</a:t>
            </a:r>
            <a:r>
              <a:rPr lang="tr-TR" dirty="0" smtClean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omic Sans MS" panose="030F0702030302020204" pitchFamily="66" charset="0"/>
              </a:rPr>
              <a:t>Bu </a:t>
            </a:r>
            <a:r>
              <a:rPr lang="tr-TR" dirty="0">
                <a:latin typeface="Comic Sans MS" panose="030F0702030302020204" pitchFamily="66" charset="0"/>
              </a:rPr>
              <a:t>karışım içerisinde </a:t>
            </a:r>
            <a:r>
              <a:rPr lang="tr-TR" dirty="0" err="1">
                <a:latin typeface="Comic Sans MS" panose="030F0702030302020204" pitchFamily="66" charset="0"/>
              </a:rPr>
              <a:t>konsatrasyon</a:t>
            </a:r>
            <a:r>
              <a:rPr lang="tr-TR" dirty="0">
                <a:latin typeface="Comic Sans MS" panose="030F0702030302020204" pitchFamily="66" charset="0"/>
              </a:rPr>
              <a:t> %1-15 arasında değişir. </a:t>
            </a:r>
            <a:endParaRPr lang="tr-TR" dirty="0" smtClean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1943100"/>
            <a:ext cx="71215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9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118794" y="1484555"/>
            <a:ext cx="10464724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 smtClean="0">
                <a:latin typeface="Comic Sans MS" panose="030F0702030302020204" pitchFamily="66" charset="0"/>
              </a:rPr>
              <a:t>Kapsaisinoidler</a:t>
            </a:r>
            <a:r>
              <a:rPr lang="tr-TR" sz="2000" dirty="0">
                <a:latin typeface="Comic Sans MS" panose="030F0702030302020204" pitchFamily="66" charset="0"/>
              </a:rPr>
              <a:t>, TRPV1 reseptörünü aktive eder ki bu reseptör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err="1" smtClean="0">
                <a:latin typeface="Comic Sans MS" panose="030F0702030302020204" pitchFamily="66" charset="0"/>
              </a:rPr>
              <a:t>periferal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tr-TR" sz="2000" dirty="0">
                <a:latin typeface="Comic Sans MS" panose="030F0702030302020204" pitchFamily="66" charset="0"/>
              </a:rPr>
              <a:t>duyu sinirlerinde-C ve A delta- kalsiyum geçirgen katyon kanalında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ayrıca </a:t>
            </a:r>
            <a:r>
              <a:rPr lang="tr-TR" sz="2000" dirty="0">
                <a:latin typeface="Comic Sans MS" panose="030F0702030302020204" pitchFamily="66" charset="0"/>
              </a:rPr>
              <a:t>tüm vücutta </a:t>
            </a:r>
            <a:r>
              <a:rPr lang="tr-TR" sz="2000" dirty="0" err="1">
                <a:latin typeface="Comic Sans MS" panose="030F0702030302020204" pitchFamily="66" charset="0"/>
              </a:rPr>
              <a:t>nöronal</a:t>
            </a:r>
            <a:r>
              <a:rPr lang="tr-TR" sz="2000" dirty="0">
                <a:latin typeface="Comic Sans MS" panose="030F0702030302020204" pitchFamily="66" charset="0"/>
              </a:rPr>
              <a:t> ve </a:t>
            </a:r>
            <a:r>
              <a:rPr lang="tr-TR" sz="2000" dirty="0" err="1">
                <a:latin typeface="Comic Sans MS" panose="030F0702030302020204" pitchFamily="66" charset="0"/>
              </a:rPr>
              <a:t>non-nöronal</a:t>
            </a:r>
            <a:r>
              <a:rPr lang="tr-TR" sz="2000" dirty="0">
                <a:latin typeface="Comic Sans MS" panose="030F0702030302020204" pitchFamily="66" charset="0"/>
              </a:rPr>
              <a:t> hücre tiplerinde bulunur.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TRPV1 </a:t>
            </a:r>
            <a:r>
              <a:rPr lang="tr-TR" sz="2000" dirty="0">
                <a:latin typeface="Comic Sans MS" panose="030F0702030302020204" pitchFamily="66" charset="0"/>
              </a:rPr>
              <a:t>aktivasyonu, maruz kalınan alanlarda </a:t>
            </a:r>
            <a:r>
              <a:rPr lang="tr-TR" sz="2000" dirty="0">
                <a:solidFill>
                  <a:srgbClr val="92D050"/>
                </a:solidFill>
                <a:latin typeface="Comic Sans MS" panose="030F0702030302020204" pitchFamily="66" charset="0"/>
              </a:rPr>
              <a:t>yoğun yanma ve ağrı hissine</a:t>
            </a:r>
            <a:r>
              <a:rPr lang="tr-TR" sz="2000" dirty="0">
                <a:latin typeface="Comic Sans MS" panose="030F0702030302020204" pitchFamily="66" charset="0"/>
              </a:rPr>
              <a:t> neden olan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biyokimyasal </a:t>
            </a:r>
            <a:r>
              <a:rPr lang="tr-TR" sz="2000" dirty="0">
                <a:latin typeface="Comic Sans MS" panose="030F0702030302020204" pitchFamily="66" charset="0"/>
              </a:rPr>
              <a:t>sürecin başlamasına neden olur.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Biyokimyasal </a:t>
            </a:r>
            <a:r>
              <a:rPr lang="tr-TR" sz="2000" dirty="0">
                <a:latin typeface="Comic Sans MS" panose="030F0702030302020204" pitchFamily="66" charset="0"/>
              </a:rPr>
              <a:t>süreç, çeşitli organlara spesifik </a:t>
            </a:r>
            <a:r>
              <a:rPr lang="tr-TR" sz="2000" dirty="0" err="1">
                <a:latin typeface="Comic Sans MS" panose="030F0702030302020204" pitchFamily="66" charset="0"/>
              </a:rPr>
              <a:t>toksisite</a:t>
            </a:r>
            <a:r>
              <a:rPr lang="tr-TR" sz="2000" dirty="0">
                <a:latin typeface="Comic Sans MS" panose="030F0702030302020204" pitchFamily="66" charset="0"/>
              </a:rPr>
              <a:t> ortaya çıkarır;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G</a:t>
            </a:r>
            <a:r>
              <a:rPr lang="tr-TR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öz </a:t>
            </a:r>
            <a:r>
              <a:rPr lang="tr-TR" sz="2000" dirty="0">
                <a:latin typeface="Comic Sans MS" panose="030F0702030302020204" pitchFamily="66" charset="0"/>
              </a:rPr>
              <a:t>(</a:t>
            </a:r>
            <a:r>
              <a:rPr lang="tr-TR" sz="2000" dirty="0" err="1">
                <a:latin typeface="Comic Sans MS" panose="030F0702030302020204" pitchFamily="66" charset="0"/>
              </a:rPr>
              <a:t>lakrimasyon-blefarospazm</a:t>
            </a:r>
            <a:r>
              <a:rPr lang="tr-TR" sz="2000" dirty="0">
                <a:latin typeface="Comic Sans MS" panose="030F0702030302020204" pitchFamily="66" charset="0"/>
              </a:rPr>
              <a:t>);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A</a:t>
            </a:r>
            <a:r>
              <a:rPr lang="tr-TR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kciğerde </a:t>
            </a:r>
            <a:r>
              <a:rPr lang="tr-TR" sz="2000" dirty="0">
                <a:latin typeface="Comic Sans MS" panose="030F0702030302020204" pitchFamily="66" charset="0"/>
              </a:rPr>
              <a:t>(</a:t>
            </a:r>
            <a:r>
              <a:rPr lang="tr-TR" sz="2000" dirty="0" err="1">
                <a:latin typeface="Comic Sans MS" panose="030F0702030302020204" pitchFamily="66" charset="0"/>
              </a:rPr>
              <a:t>bronkokonstrüksüyon</a:t>
            </a:r>
            <a:r>
              <a:rPr lang="tr-TR" sz="2000" dirty="0">
                <a:latin typeface="Comic Sans MS" panose="030F0702030302020204" pitchFamily="66" charset="0"/>
              </a:rPr>
              <a:t>, </a:t>
            </a:r>
            <a:r>
              <a:rPr lang="tr-TR" sz="2000" dirty="0" smtClean="0">
                <a:latin typeface="Comic Sans MS" panose="030F0702030302020204" pitchFamily="66" charset="0"/>
              </a:rPr>
              <a:t>kontrol </a:t>
            </a:r>
            <a:r>
              <a:rPr lang="tr-TR" sz="2000" dirty="0">
                <a:latin typeface="Comic Sans MS" panose="030F0702030302020204" pitchFamily="66" charset="0"/>
              </a:rPr>
              <a:t>edilemeyen öksürük, </a:t>
            </a:r>
            <a:r>
              <a:rPr lang="tr-TR" sz="2000" dirty="0" smtClean="0">
                <a:latin typeface="Comic Sans MS" panose="030F0702030302020204" pitchFamily="66" charset="0"/>
              </a:rPr>
              <a:t>nefes </a:t>
            </a:r>
            <a:r>
              <a:rPr lang="tr-TR" sz="2000" dirty="0">
                <a:latin typeface="Comic Sans MS" panose="030F0702030302020204" pitchFamily="66" charset="0"/>
              </a:rPr>
              <a:t>darlığı, </a:t>
            </a:r>
            <a:r>
              <a:rPr lang="tr-TR" sz="2000" dirty="0" smtClean="0">
                <a:latin typeface="Comic Sans MS" panose="030F0702030302020204" pitchFamily="66" charset="0"/>
              </a:rPr>
              <a:t>ödem),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B</a:t>
            </a:r>
            <a:r>
              <a:rPr lang="tr-TR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urun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tr-TR" sz="2000" dirty="0">
                <a:latin typeface="Comic Sans MS" panose="030F0702030302020204" pitchFamily="66" charset="0"/>
              </a:rPr>
              <a:t>(akıntı) 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D</a:t>
            </a:r>
            <a:r>
              <a:rPr lang="tr-TR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eride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tr-TR" sz="2000" dirty="0">
                <a:latin typeface="Comic Sans MS" panose="030F0702030302020204" pitchFamily="66" charset="0"/>
              </a:rPr>
              <a:t>(</a:t>
            </a:r>
            <a:r>
              <a:rPr lang="tr-TR" sz="2000" dirty="0" err="1">
                <a:latin typeface="Comic Sans MS" panose="030F0702030302020204" pitchFamily="66" charset="0"/>
              </a:rPr>
              <a:t>eritem</a:t>
            </a:r>
            <a:r>
              <a:rPr lang="tr-TR" sz="2000" dirty="0">
                <a:latin typeface="Comic Sans MS" panose="030F0702030302020204" pitchFamily="66" charset="0"/>
              </a:rPr>
              <a:t> ve lokalize </a:t>
            </a:r>
            <a:r>
              <a:rPr lang="tr-TR" sz="2000" dirty="0" err="1">
                <a:latin typeface="Comic Sans MS" panose="030F0702030302020204" pitchFamily="66" charset="0"/>
              </a:rPr>
              <a:t>inflamasyon</a:t>
            </a:r>
            <a:r>
              <a:rPr lang="tr-TR" sz="2000" dirty="0">
                <a:latin typeface="Comic Sans MS" panose="030F0702030302020204" pitchFamily="66" charset="0"/>
              </a:rPr>
              <a:t>).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Bu </a:t>
            </a:r>
            <a:r>
              <a:rPr lang="tr-TR" sz="2000" dirty="0">
                <a:latin typeface="Comic Sans MS" panose="030F0702030302020204" pitchFamily="66" charset="0"/>
              </a:rPr>
              <a:t>semptomlar geçicidir, kişinin hassasiyeti-doz ve </a:t>
            </a:r>
            <a:r>
              <a:rPr lang="tr-TR" sz="2000" dirty="0" err="1">
                <a:latin typeface="Comic Sans MS" panose="030F0702030302020204" pitchFamily="66" charset="0"/>
              </a:rPr>
              <a:t>dekontaminasyona</a:t>
            </a:r>
            <a:r>
              <a:rPr lang="tr-TR" sz="2000" dirty="0">
                <a:latin typeface="Comic Sans MS" panose="030F0702030302020204" pitchFamily="66" charset="0"/>
              </a:rPr>
              <a:t> bağlı olarak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yaklaşık </a:t>
            </a:r>
            <a:r>
              <a:rPr lang="tr-TR" sz="2000" dirty="0">
                <a:latin typeface="Comic Sans MS" panose="030F0702030302020204" pitchFamily="66" charset="0"/>
              </a:rPr>
              <a:t>1 saat içinde gerilemesi </a:t>
            </a:r>
            <a:r>
              <a:rPr lang="tr-TR" sz="2000" dirty="0" smtClean="0">
                <a:latin typeface="Comic Sans MS" panose="030F0702030302020204" pitchFamily="66" charset="0"/>
              </a:rPr>
              <a:t>beklenir. </a:t>
            </a:r>
          </a:p>
          <a:p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4916897" y="344245"/>
            <a:ext cx="5496505" cy="43030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dirty="0" smtClean="0">
                <a:latin typeface="Comic Sans MS" panose="030F0702030302020204" pitchFamily="66" charset="0"/>
              </a:rPr>
              <a:t>Biber Gazı (</a:t>
            </a:r>
            <a:r>
              <a:rPr lang="tr-TR" sz="2400" dirty="0" err="1" smtClean="0">
                <a:latin typeface="Comic Sans MS" panose="030F0702030302020204" pitchFamily="66" charset="0"/>
              </a:rPr>
              <a:t>Oleoresinkapsikum</a:t>
            </a:r>
            <a:r>
              <a:rPr lang="tr-TR" sz="2400" dirty="0" smtClean="0">
                <a:latin typeface="Comic Sans MS" panose="030F0702030302020204" pitchFamily="66" charset="0"/>
              </a:rPr>
              <a:t> (OC))</a:t>
            </a:r>
            <a:endParaRPr 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452281" y="1882587"/>
            <a:ext cx="9656811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>
                <a:latin typeface="Comic Sans MS" panose="030F0702030302020204" pitchFamily="66" charset="0"/>
              </a:rPr>
              <a:t>Kapsaisinoid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maruziyeti</a:t>
            </a:r>
            <a:r>
              <a:rPr lang="tr-TR" sz="2400" dirty="0">
                <a:latin typeface="Comic Sans MS" panose="030F0702030302020204" pitchFamily="66" charset="0"/>
              </a:rPr>
              <a:t> deride </a:t>
            </a:r>
            <a:r>
              <a:rPr lang="tr-TR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nörojenik</a:t>
            </a:r>
            <a:r>
              <a:rPr lang="tr-TR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inflamasyona</a:t>
            </a:r>
            <a:r>
              <a:rPr lang="tr-TR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>
                <a:latin typeface="Comic Sans MS" panose="030F0702030302020204" pitchFamily="66" charset="0"/>
              </a:rPr>
              <a:t>neden olur,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r>
              <a:rPr lang="tr-TR" sz="2400" dirty="0" smtClean="0">
                <a:latin typeface="Comic Sans MS" panose="030F0702030302020204" pitchFamily="66" charset="0"/>
              </a:rPr>
              <a:t>    </a:t>
            </a:r>
            <a:endParaRPr lang="tr-TR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Comic Sans MS" panose="030F0702030302020204" pitchFamily="66" charset="0"/>
              </a:rPr>
              <a:t> termal </a:t>
            </a:r>
            <a:r>
              <a:rPr lang="tr-TR" sz="2400" dirty="0" err="1">
                <a:latin typeface="Comic Sans MS" panose="030F0702030302020204" pitchFamily="66" charset="0"/>
              </a:rPr>
              <a:t>hiperaljezi</a:t>
            </a:r>
            <a:r>
              <a:rPr lang="tr-TR" sz="2400" dirty="0">
                <a:latin typeface="Comic Sans MS" panose="030F0702030302020204" pitchFamily="66" charset="0"/>
              </a:rPr>
              <a:t>,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Comic Sans MS" panose="030F0702030302020204" pitchFamily="66" charset="0"/>
              </a:rPr>
              <a:t> yanma</a:t>
            </a:r>
            <a:r>
              <a:rPr lang="tr-TR" sz="2400" dirty="0">
                <a:latin typeface="Comic Sans MS" panose="030F0702030302020204" pitchFamily="66" charset="0"/>
              </a:rPr>
              <a:t>,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smtClean="0">
                <a:latin typeface="Comic Sans MS" panose="030F0702030302020204" pitchFamily="66" charset="0"/>
              </a:rPr>
              <a:t>batma</a:t>
            </a:r>
            <a:r>
              <a:rPr lang="tr-TR" sz="2400" dirty="0">
                <a:latin typeface="Comic Sans MS" panose="030F0702030302020204" pitchFamily="66" charset="0"/>
              </a:rPr>
              <a:t>, </a:t>
            </a:r>
            <a:endParaRPr lang="tr-TR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latin typeface="Comic Sans MS" panose="030F0702030302020204" pitchFamily="66" charset="0"/>
              </a:rPr>
              <a:t>eritem</a:t>
            </a:r>
            <a:r>
              <a:rPr lang="tr-TR" sz="2400" dirty="0" smtClean="0">
                <a:latin typeface="Comic Sans MS" panose="030F0702030302020204" pitchFamily="66" charset="0"/>
              </a:rPr>
              <a:t> (</a:t>
            </a:r>
            <a:r>
              <a:rPr lang="tr-TR" sz="2400" dirty="0" err="1" smtClean="0">
                <a:latin typeface="Comic Sans MS" panose="030F0702030302020204" pitchFamily="66" charset="0"/>
              </a:rPr>
              <a:t>substans</a:t>
            </a:r>
            <a:r>
              <a:rPr lang="tr-TR" sz="2400" dirty="0" smtClean="0">
                <a:latin typeface="Comic Sans MS" panose="030F0702030302020204" pitchFamily="66" charset="0"/>
              </a:rPr>
              <a:t> P salınımının yarattığı </a:t>
            </a:r>
            <a:r>
              <a:rPr lang="tr-TR" sz="2400" dirty="0" err="1" smtClean="0">
                <a:latin typeface="Comic Sans MS" panose="030F0702030302020204" pitchFamily="66" charset="0"/>
              </a:rPr>
              <a:t>vazodilatasyona</a:t>
            </a:r>
            <a:r>
              <a:rPr lang="tr-TR" sz="2400" dirty="0" smtClean="0">
                <a:latin typeface="Comic Sans MS" panose="030F0702030302020204" pitchFamily="66" charset="0"/>
              </a:rPr>
              <a:t> bağlı)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latin typeface="Comic Sans MS" panose="030F0702030302020204" pitchFamily="66" charset="0"/>
              </a:rPr>
              <a:t>afferent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tr-TR" sz="2400" dirty="0">
                <a:latin typeface="Comic Sans MS" panose="030F0702030302020204" pitchFamily="66" charset="0"/>
              </a:rPr>
              <a:t>nöronlarda artmış ağrı duyarlılığına neden </a:t>
            </a:r>
            <a:r>
              <a:rPr lang="tr-TR" sz="2400" dirty="0" smtClean="0">
                <a:latin typeface="Comic Sans MS" panose="030F0702030302020204" pitchFamily="66" charset="0"/>
              </a:rPr>
              <a:t>olur.</a:t>
            </a:r>
          </a:p>
          <a:p>
            <a:endParaRPr lang="tr-TR" sz="20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Unvan 1"/>
          <p:cNvSpPr txBox="1">
            <a:spLocks/>
          </p:cNvSpPr>
          <p:nvPr/>
        </p:nvSpPr>
        <p:spPr>
          <a:xfrm>
            <a:off x="4852351" y="527125"/>
            <a:ext cx="5496505" cy="43030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dirty="0" smtClean="0">
                <a:latin typeface="Comic Sans MS" panose="030F0702030302020204" pitchFamily="66" charset="0"/>
              </a:rPr>
              <a:t>Biber Gazı (</a:t>
            </a:r>
            <a:r>
              <a:rPr lang="tr-TR" sz="2400" dirty="0" err="1" smtClean="0">
                <a:latin typeface="Comic Sans MS" panose="030F0702030302020204" pitchFamily="66" charset="0"/>
              </a:rPr>
              <a:t>Oleoresinkapsikum</a:t>
            </a:r>
            <a:r>
              <a:rPr lang="tr-TR" sz="2400" dirty="0" smtClean="0">
                <a:latin typeface="Comic Sans MS" panose="030F0702030302020204" pitchFamily="66" charset="0"/>
              </a:rPr>
              <a:t> (OC))</a:t>
            </a:r>
            <a:endParaRPr 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4873867" y="279699"/>
            <a:ext cx="5496505" cy="43030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dirty="0" smtClean="0">
                <a:latin typeface="Comic Sans MS" panose="030F0702030302020204" pitchFamily="66" charset="0"/>
              </a:rPr>
              <a:t>Biber Gazı (</a:t>
            </a:r>
            <a:r>
              <a:rPr lang="tr-TR" sz="2400" dirty="0" err="1" smtClean="0">
                <a:latin typeface="Comic Sans MS" panose="030F0702030302020204" pitchFamily="66" charset="0"/>
              </a:rPr>
              <a:t>Oleoresinkapsikum</a:t>
            </a:r>
            <a:r>
              <a:rPr lang="tr-TR" sz="2400" dirty="0" smtClean="0">
                <a:latin typeface="Comic Sans MS" panose="030F0702030302020204" pitchFamily="66" charset="0"/>
              </a:rPr>
              <a:t> (OC))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19549" y="1078525"/>
            <a:ext cx="1135920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latin typeface="Comic Sans MS" panose="030F0702030302020204" pitchFamily="66" charset="0"/>
              </a:rPr>
              <a:t>Kapsaisinoidlerin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toksikolojik</a:t>
            </a:r>
            <a:r>
              <a:rPr lang="tr-TR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 ve </a:t>
            </a:r>
            <a:r>
              <a:rPr lang="tr-TR" sz="2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farmakaolojik</a:t>
            </a:r>
            <a:r>
              <a:rPr lang="tr-TR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 yan etkilerinin </a:t>
            </a:r>
            <a:r>
              <a:rPr lang="tr-TR" sz="2000" dirty="0">
                <a:latin typeface="Comic Sans MS" panose="030F0702030302020204" pitchFamily="66" charset="0"/>
              </a:rPr>
              <a:t>araştırıldığı bir </a:t>
            </a:r>
            <a:r>
              <a:rPr lang="tr-TR" sz="2000" dirty="0" smtClean="0">
                <a:latin typeface="Comic Sans MS" panose="030F0702030302020204" pitchFamily="66" charset="0"/>
              </a:rPr>
              <a:t>çalışmada:</a:t>
            </a:r>
          </a:p>
          <a:p>
            <a:r>
              <a:rPr lang="tr-TR" sz="2000" dirty="0">
                <a:latin typeface="Comic Sans MS" panose="030F0702030302020204" pitchFamily="66" charset="0"/>
              </a:rPr>
              <a:t>K</a:t>
            </a:r>
            <a:r>
              <a:rPr lang="tr-TR" sz="2000" dirty="0" smtClean="0">
                <a:latin typeface="Comic Sans MS" panose="030F0702030302020204" pitchFamily="66" charset="0"/>
              </a:rPr>
              <a:t>onsantrasyonu </a:t>
            </a:r>
            <a:r>
              <a:rPr lang="tr-TR" sz="2000" dirty="0">
                <a:latin typeface="Comic Sans MS" panose="030F0702030302020204" pitchFamily="66" charset="0"/>
              </a:rPr>
              <a:t>farklı 5 ticari biber gazı </a:t>
            </a:r>
            <a:r>
              <a:rPr lang="tr-TR" sz="2000" dirty="0" smtClean="0">
                <a:latin typeface="Comic Sans MS" panose="030F0702030302020204" pitchFamily="66" charset="0"/>
              </a:rPr>
              <a:t>değerlendirilmiş</a:t>
            </a:r>
            <a:r>
              <a:rPr lang="tr-TR" sz="2000" dirty="0">
                <a:latin typeface="Comic Sans MS" panose="030F0702030302020204" pitchFamily="66" charset="0"/>
              </a:rPr>
              <a:t>,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>
                <a:latin typeface="Comic Sans MS" panose="030F0702030302020204" pitchFamily="66" charset="0"/>
              </a:rPr>
              <a:t>Çalışma Asyalı ve </a:t>
            </a:r>
            <a:r>
              <a:rPr lang="tr-TR" sz="2000" dirty="0" smtClean="0">
                <a:latin typeface="Comic Sans MS" panose="030F0702030302020204" pitchFamily="66" charset="0"/>
              </a:rPr>
              <a:t>Beyaz ırktan </a:t>
            </a:r>
            <a:r>
              <a:rPr lang="tr-TR" sz="2000" dirty="0">
                <a:latin typeface="Comic Sans MS" panose="030F0702030302020204" pitchFamily="66" charset="0"/>
              </a:rPr>
              <a:t>gönüllülerde ön kola ve 10 dakikalık </a:t>
            </a:r>
            <a:r>
              <a:rPr lang="tr-TR" sz="2000" dirty="0" err="1">
                <a:latin typeface="Comic Sans MS" panose="030F0702030302020204" pitchFamily="66" charset="0"/>
              </a:rPr>
              <a:t>maruziyet</a:t>
            </a:r>
            <a:r>
              <a:rPr lang="tr-TR" sz="2000" dirty="0">
                <a:latin typeface="Comic Sans MS" panose="030F0702030302020204" pitchFamily="66" charset="0"/>
              </a:rPr>
              <a:t> şeklinde </a:t>
            </a:r>
            <a:r>
              <a:rPr lang="tr-TR" sz="2000" dirty="0" smtClean="0">
                <a:latin typeface="Comic Sans MS" panose="030F0702030302020204" pitchFamily="66" charset="0"/>
              </a:rPr>
              <a:t>yapılmış.</a:t>
            </a:r>
            <a:endParaRPr lang="tr-TR" sz="2000" dirty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Çalışmada:</a:t>
            </a:r>
          </a:p>
          <a:p>
            <a:endParaRPr lang="tr-TR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5559213" y="2801866"/>
            <a:ext cx="5287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>
                <a:latin typeface="Comic Sans MS" panose="030F0702030302020204" pitchFamily="66" charset="0"/>
              </a:rPr>
              <a:t>ölçülerek aradaki farklar </a:t>
            </a:r>
            <a:r>
              <a:rPr lang="tr-TR" sz="2000" dirty="0" smtClean="0">
                <a:latin typeface="Comic Sans MS" panose="030F0702030302020204" pitchFamily="66" charset="0"/>
              </a:rPr>
              <a:t>değerlendirilmiş !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9317" y="2340202"/>
            <a:ext cx="4071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deri kan akımındaki değişim,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deriden su kaybı,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deri rengindeki değişim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ısı  </a:t>
            </a:r>
          </a:p>
        </p:txBody>
      </p:sp>
      <p:sp>
        <p:nvSpPr>
          <p:cNvPr id="7" name="Sağ Ayraç 6"/>
          <p:cNvSpPr/>
          <p:nvPr/>
        </p:nvSpPr>
        <p:spPr>
          <a:xfrm>
            <a:off x="5050715" y="2340202"/>
            <a:ext cx="419548" cy="132343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36162" y="3672148"/>
            <a:ext cx="52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Sonuç:</a:t>
            </a:r>
          </a:p>
          <a:p>
            <a:r>
              <a:rPr lang="tr-TR" sz="2000" dirty="0" err="1">
                <a:latin typeface="Comic Sans MS" panose="030F0702030302020204" pitchFamily="66" charset="0"/>
              </a:rPr>
              <a:t>K</a:t>
            </a:r>
            <a:r>
              <a:rPr lang="tr-TR" sz="2000" dirty="0" err="1" smtClean="0">
                <a:latin typeface="Comic Sans MS" panose="030F0702030302020204" pitchFamily="66" charset="0"/>
              </a:rPr>
              <a:t>apsaisinoidlerin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tr-TR" sz="2000" dirty="0">
                <a:latin typeface="Comic Sans MS" panose="030F0702030302020204" pitchFamily="66" charset="0"/>
              </a:rPr>
              <a:t>artan </a:t>
            </a:r>
            <a:r>
              <a:rPr lang="tr-TR" sz="2000" dirty="0" smtClean="0">
                <a:latin typeface="Comic Sans MS" panose="030F0702030302020204" pitchFamily="66" charset="0"/>
              </a:rPr>
              <a:t>konsantrasyonu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6442134" y="4250573"/>
            <a:ext cx="3383323" cy="193899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deri bariyerini bozar,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yanma </a:t>
            </a:r>
            <a:r>
              <a:rPr lang="tr-TR" sz="2000" dirty="0">
                <a:latin typeface="Comic Sans MS" panose="030F0702030302020204" pitchFamily="66" charset="0"/>
              </a:rPr>
              <a:t>ve batmaya,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kızarıklığa</a:t>
            </a:r>
            <a:r>
              <a:rPr lang="tr-TR" sz="2000" dirty="0">
                <a:latin typeface="Comic Sans MS" panose="030F0702030302020204" pitchFamily="66" charset="0"/>
              </a:rPr>
              <a:t>,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deriden </a:t>
            </a:r>
            <a:r>
              <a:rPr lang="tr-TR" sz="2000" dirty="0">
                <a:latin typeface="Comic Sans MS" panose="030F0702030302020204" pitchFamily="66" charset="0"/>
              </a:rPr>
              <a:t>su </a:t>
            </a:r>
            <a:r>
              <a:rPr lang="tr-TR" sz="2000" dirty="0" smtClean="0">
                <a:latin typeface="Comic Sans MS" panose="030F0702030302020204" pitchFamily="66" charset="0"/>
              </a:rPr>
              <a:t>kaybına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sp>
        <p:nvSpPr>
          <p:cNvPr id="12" name="Sağ Ok 11"/>
          <p:cNvSpPr/>
          <p:nvPr/>
        </p:nvSpPr>
        <p:spPr>
          <a:xfrm>
            <a:off x="1393845" y="4187164"/>
            <a:ext cx="4572001" cy="2065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deride lokalize ısı artışına, </a:t>
            </a:r>
          </a:p>
          <a:p>
            <a:pPr algn="ctr"/>
            <a:r>
              <a:rPr lang="tr-TR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doku </a:t>
            </a:r>
            <a:r>
              <a:rPr lang="tr-TR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pH’sında</a:t>
            </a:r>
            <a:r>
              <a:rPr lang="tr-TR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lokalize azalmaya 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4339496" y="6278407"/>
            <a:ext cx="780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 err="1" smtClean="0"/>
              <a:t>Pershing</a:t>
            </a:r>
            <a:r>
              <a:rPr lang="tr-TR" sz="1000" dirty="0" smtClean="0"/>
              <a:t> </a:t>
            </a:r>
            <a:r>
              <a:rPr lang="tr-TR" sz="1000" dirty="0"/>
              <a:t>LK, </a:t>
            </a:r>
            <a:r>
              <a:rPr lang="tr-TR" sz="1000" dirty="0" err="1"/>
              <a:t>Reilly</a:t>
            </a:r>
            <a:r>
              <a:rPr lang="tr-TR" sz="1000" dirty="0"/>
              <a:t> CA, </a:t>
            </a:r>
            <a:r>
              <a:rPr lang="tr-TR" sz="1000" dirty="0" err="1"/>
              <a:t>Corlett</a:t>
            </a:r>
            <a:r>
              <a:rPr lang="tr-TR" sz="1000" dirty="0"/>
              <a:t> JL, </a:t>
            </a:r>
            <a:r>
              <a:rPr lang="tr-TR" sz="1000" dirty="0" err="1"/>
              <a:t>Crouch</a:t>
            </a:r>
            <a:r>
              <a:rPr lang="tr-TR" sz="1000" dirty="0"/>
              <a:t> </a:t>
            </a:r>
            <a:r>
              <a:rPr lang="tr-TR" sz="1000" dirty="0" smtClean="0"/>
              <a:t>DJ. </a:t>
            </a:r>
            <a:r>
              <a:rPr lang="tr-TR" sz="1000" dirty="0" err="1" smtClean="0"/>
              <a:t>Assessment</a:t>
            </a:r>
            <a:r>
              <a:rPr lang="tr-TR" sz="1000" dirty="0" smtClean="0"/>
              <a:t> </a:t>
            </a:r>
            <a:r>
              <a:rPr lang="tr-TR" sz="1000" dirty="0"/>
              <a:t>of </a:t>
            </a:r>
            <a:r>
              <a:rPr lang="tr-TR" sz="1000" dirty="0" err="1"/>
              <a:t>pepper</a:t>
            </a:r>
            <a:r>
              <a:rPr lang="tr-TR" sz="1000" dirty="0"/>
              <a:t> </a:t>
            </a:r>
            <a:r>
              <a:rPr lang="tr-TR" sz="1000" dirty="0" err="1"/>
              <a:t>spray</a:t>
            </a:r>
            <a:r>
              <a:rPr lang="tr-TR" sz="1000" dirty="0"/>
              <a:t> </a:t>
            </a:r>
            <a:r>
              <a:rPr lang="tr-TR" sz="1000" dirty="0" err="1"/>
              <a:t>product</a:t>
            </a:r>
            <a:r>
              <a:rPr lang="tr-TR" sz="1000" dirty="0"/>
              <a:t> </a:t>
            </a:r>
            <a:r>
              <a:rPr lang="tr-TR" sz="1000" dirty="0" err="1"/>
              <a:t>potency</a:t>
            </a:r>
            <a:r>
              <a:rPr lang="tr-TR" sz="1000" dirty="0"/>
              <a:t> in </a:t>
            </a:r>
            <a:r>
              <a:rPr lang="tr-TR" sz="1000" dirty="0" err="1"/>
              <a:t>Asian</a:t>
            </a:r>
            <a:r>
              <a:rPr lang="tr-TR" sz="1000" dirty="0"/>
              <a:t> </a:t>
            </a:r>
            <a:r>
              <a:rPr lang="tr-TR" sz="1000" dirty="0" err="1"/>
              <a:t>and</a:t>
            </a:r>
            <a:r>
              <a:rPr lang="tr-TR" sz="1000" dirty="0"/>
              <a:t> </a:t>
            </a:r>
            <a:r>
              <a:rPr lang="tr-TR" sz="1000" dirty="0" err="1" smtClean="0"/>
              <a:t>Caucasian</a:t>
            </a:r>
            <a:endParaRPr lang="tr-TR" sz="1000" dirty="0" smtClean="0"/>
          </a:p>
          <a:p>
            <a:r>
              <a:rPr lang="tr-TR" sz="1000" dirty="0" err="1" smtClean="0"/>
              <a:t>forearm</a:t>
            </a:r>
            <a:r>
              <a:rPr lang="tr-TR" sz="1000" dirty="0" smtClean="0"/>
              <a:t> </a:t>
            </a:r>
            <a:r>
              <a:rPr lang="tr-TR" sz="1000" dirty="0"/>
              <a:t>skin </a:t>
            </a:r>
            <a:r>
              <a:rPr lang="tr-TR" sz="1000" dirty="0" err="1"/>
              <a:t>using</a:t>
            </a:r>
            <a:r>
              <a:rPr lang="tr-TR" sz="1000" dirty="0"/>
              <a:t> </a:t>
            </a:r>
            <a:r>
              <a:rPr lang="tr-TR" sz="1000" dirty="0" err="1"/>
              <a:t>transepidermal</a:t>
            </a:r>
            <a:r>
              <a:rPr lang="tr-TR" sz="1000" dirty="0"/>
              <a:t> </a:t>
            </a:r>
            <a:r>
              <a:rPr lang="tr-TR" sz="1000" dirty="0" err="1"/>
              <a:t>water</a:t>
            </a:r>
            <a:r>
              <a:rPr lang="tr-TR" sz="1000" dirty="0"/>
              <a:t> </a:t>
            </a:r>
            <a:r>
              <a:rPr lang="tr-TR" sz="1000" dirty="0" err="1"/>
              <a:t>loss</a:t>
            </a:r>
            <a:r>
              <a:rPr lang="tr-TR" sz="1000" dirty="0"/>
              <a:t>, </a:t>
            </a:r>
            <a:r>
              <a:rPr lang="tr-TR" sz="1000" dirty="0" smtClean="0"/>
              <a:t>skin </a:t>
            </a:r>
            <a:r>
              <a:rPr lang="tr-TR" sz="1000" dirty="0" err="1"/>
              <a:t>temperature</a:t>
            </a:r>
            <a:r>
              <a:rPr lang="tr-TR" sz="1000" dirty="0"/>
              <a:t> </a:t>
            </a:r>
            <a:r>
              <a:rPr lang="tr-TR" sz="1000" dirty="0" err="1"/>
              <a:t>and</a:t>
            </a:r>
            <a:r>
              <a:rPr lang="tr-TR" sz="1000" dirty="0"/>
              <a:t> </a:t>
            </a:r>
            <a:r>
              <a:rPr lang="tr-TR" sz="1000" dirty="0" err="1"/>
              <a:t>reflectance</a:t>
            </a:r>
            <a:r>
              <a:rPr lang="tr-TR" sz="1000" dirty="0"/>
              <a:t> </a:t>
            </a:r>
            <a:r>
              <a:rPr lang="tr-TR" sz="1000" dirty="0" err="1"/>
              <a:t>colorimetry</a:t>
            </a:r>
            <a:r>
              <a:rPr lang="tr-TR" sz="1000" dirty="0"/>
              <a:t>. J </a:t>
            </a:r>
            <a:r>
              <a:rPr lang="tr-TR" sz="1000" dirty="0" err="1"/>
              <a:t>Appl</a:t>
            </a:r>
            <a:r>
              <a:rPr lang="tr-TR" sz="1000" dirty="0"/>
              <a:t> </a:t>
            </a:r>
            <a:r>
              <a:rPr lang="tr-TR" sz="1000" dirty="0" err="1"/>
              <a:t>Toxicol</a:t>
            </a:r>
            <a:r>
              <a:rPr lang="tr-TR" sz="1000" dirty="0"/>
              <a:t> 2006;26(1):88-97.</a:t>
            </a:r>
          </a:p>
        </p:txBody>
      </p:sp>
    </p:spTree>
    <p:extLst>
      <p:ext uri="{BB962C8B-B14F-4D97-AF65-F5344CB8AC3E}">
        <p14:creationId xmlns:p14="http://schemas.microsoft.com/office/powerpoint/2010/main" val="36375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Gezi Parkı olayındaki 20 doğru ha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57" y="3722145"/>
            <a:ext cx="5364518" cy="3023321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 Gezi Parkı olayındaki 20 doğru ha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57" y="877538"/>
            <a:ext cx="5364518" cy="267895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98033" y="477428"/>
            <a:ext cx="10546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Comic Sans MS" panose="030F0702030302020204" pitchFamily="66" charset="0"/>
              </a:rPr>
              <a:t>Biber gazı kargaşa kontrol aracı olarak </a:t>
            </a:r>
            <a:r>
              <a:rPr lang="tr-TR" sz="2000" dirty="0" smtClean="0">
                <a:latin typeface="Comic Sans MS" panose="030F0702030302020204" pitchFamily="66" charset="0"/>
              </a:rPr>
              <a:t>gaz </a:t>
            </a:r>
            <a:r>
              <a:rPr lang="tr-TR" sz="2000" dirty="0">
                <a:latin typeface="Comic Sans MS" panose="030F0702030302020204" pitchFamily="66" charset="0"/>
              </a:rPr>
              <a:t>bombası </a:t>
            </a:r>
            <a:r>
              <a:rPr lang="tr-TR" sz="2000" dirty="0" smtClean="0">
                <a:latin typeface="Comic Sans MS" panose="030F0702030302020204" pitchFamily="66" charset="0"/>
              </a:rPr>
              <a:t>veya </a:t>
            </a:r>
            <a:r>
              <a:rPr lang="tr-TR" sz="2000" dirty="0">
                <a:latin typeface="Comic Sans MS" panose="030F0702030302020204" pitchFamily="66" charset="0"/>
              </a:rPr>
              <a:t>sprey olarak uygulanmaktadır.</a:t>
            </a:r>
          </a:p>
        </p:txBody>
      </p:sp>
      <p:pic>
        <p:nvPicPr>
          <p:cNvPr id="3" name="Picture 4" descr="http://www.bendealsam.com/uploads/urunler/3255390-biber_gazi_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3818"/>
          <a:stretch/>
        </p:blipFill>
        <p:spPr bwMode="auto">
          <a:xfrm>
            <a:off x="548640" y="4055633"/>
            <a:ext cx="4959275" cy="2700591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" y="877538"/>
            <a:ext cx="4959275" cy="302675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2463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823223" y="6368527"/>
            <a:ext cx="5368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Hay </a:t>
            </a:r>
            <a:r>
              <a:rPr lang="en-US" sz="1000" dirty="0"/>
              <a:t>A, </a:t>
            </a:r>
            <a:r>
              <a:rPr lang="en-US" sz="1000" dirty="0" err="1"/>
              <a:t>Giacaman</a:t>
            </a:r>
            <a:r>
              <a:rPr lang="en-US" sz="1000" dirty="0"/>
              <a:t> R, </a:t>
            </a:r>
            <a:r>
              <a:rPr lang="en-US" sz="1000" dirty="0" err="1"/>
              <a:t>Sansur</a:t>
            </a:r>
            <a:r>
              <a:rPr lang="en-US" sz="1000" dirty="0"/>
              <a:t> R, Rose S. Skin injuries caused by new riot control agent </a:t>
            </a:r>
            <a:endParaRPr lang="tr-TR" sz="1000" dirty="0" smtClean="0"/>
          </a:p>
          <a:p>
            <a:r>
              <a:rPr lang="en-US" sz="1000" dirty="0" smtClean="0"/>
              <a:t>used </a:t>
            </a:r>
            <a:r>
              <a:rPr lang="en-US" sz="1000" dirty="0"/>
              <a:t>against civilians on the West Bank. Med </a:t>
            </a:r>
            <a:r>
              <a:rPr lang="en-US" sz="1000" dirty="0" err="1"/>
              <a:t>Confl</a:t>
            </a:r>
            <a:r>
              <a:rPr lang="en-US" sz="1000" dirty="0"/>
              <a:t> </a:t>
            </a:r>
            <a:r>
              <a:rPr lang="en-US" sz="1000" dirty="0" err="1"/>
              <a:t>Surviv</a:t>
            </a:r>
            <a:r>
              <a:rPr lang="en-US" sz="1000" dirty="0"/>
              <a:t> 2006;22(4):283-91.</a:t>
            </a:r>
            <a:endParaRPr lang="tr-TR" sz="10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398033" y="1406521"/>
            <a:ext cx="111664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A</a:t>
            </a:r>
            <a:r>
              <a:rPr lang="tr-TR" dirty="0" smtClean="0">
                <a:latin typeface="Comic Sans MS" panose="030F0702030302020204" pitchFamily="66" charset="0"/>
              </a:rPr>
              <a:t>yrım </a:t>
            </a:r>
            <a:r>
              <a:rPr lang="tr-TR" dirty="0">
                <a:latin typeface="Comic Sans MS" panose="030F0702030302020204" pitchFamily="66" charset="0"/>
              </a:rPr>
              <a:t>duvarının </a:t>
            </a:r>
            <a:r>
              <a:rPr lang="tr-TR" dirty="0" err="1">
                <a:latin typeface="Comic Sans MS" panose="030F0702030302020204" pitchFamily="66" charset="0"/>
              </a:rPr>
              <a:t>inşaasını</a:t>
            </a:r>
            <a:r>
              <a:rPr lang="tr-TR" dirty="0">
                <a:latin typeface="Comic Sans MS" panose="030F0702030302020204" pitchFamily="66" charset="0"/>
              </a:rPr>
              <a:t> protesto eden Filistin ve İsrailli sivillere İsrail ordusu tarafından, </a:t>
            </a:r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sz="3200" dirty="0" smtClean="0">
                <a:latin typeface="Comic Sans MS" panose="030F0702030302020204" pitchFamily="66" charset="0"/>
              </a:rPr>
              <a:t>saçma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şeklinde de biber gazı kullanımları bildirilmektedir. </a:t>
            </a:r>
            <a:endParaRPr lang="tr-TR" dirty="0" smtClean="0"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98033" y="2655982"/>
            <a:ext cx="69279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Ağırlığı 3 gramdan biraz </a:t>
            </a:r>
            <a:r>
              <a:rPr lang="tr-TR" sz="2000" dirty="0" smtClean="0">
                <a:latin typeface="Comic Sans MS" panose="030F0702030302020204" pitchFamily="66" charset="0"/>
              </a:rPr>
              <a:t>fazla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>
                <a:latin typeface="Comic Sans MS" panose="030F0702030302020204" pitchFamily="66" charset="0"/>
              </a:rPr>
              <a:t>İ</a:t>
            </a:r>
            <a:r>
              <a:rPr lang="tr-TR" sz="2000" dirty="0" smtClean="0">
                <a:latin typeface="Comic Sans MS" panose="030F0702030302020204" pitchFamily="66" charset="0"/>
              </a:rPr>
              <a:t>nce </a:t>
            </a:r>
            <a:r>
              <a:rPr lang="tr-TR" sz="2000" dirty="0">
                <a:latin typeface="Comic Sans MS" panose="030F0702030302020204" pitchFamily="66" charset="0"/>
              </a:rPr>
              <a:t>sağlam bir kılıf 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omic Sans MS" panose="030F0702030302020204" pitchFamily="66" charset="0"/>
              </a:rPr>
              <a:t>17.2 </a:t>
            </a:r>
            <a:r>
              <a:rPr lang="tr-TR" sz="2000" dirty="0">
                <a:latin typeface="Comic Sans MS" panose="030F0702030302020204" pitchFamily="66" charset="0"/>
              </a:rPr>
              <a:t>mm </a:t>
            </a:r>
            <a:r>
              <a:rPr lang="tr-TR" sz="2000" dirty="0" smtClean="0">
                <a:latin typeface="Comic Sans MS" panose="030F0702030302020204" pitchFamily="66" charset="0"/>
              </a:rPr>
              <a:t>çapında</a:t>
            </a:r>
            <a:endParaRPr lang="tr-TR" sz="20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Comic Sans MS" panose="030F0702030302020204" pitchFamily="66" charset="0"/>
              </a:rPr>
              <a:t>İçerisnde</a:t>
            </a:r>
            <a:r>
              <a:rPr lang="tr-TR" sz="2000" dirty="0" smtClean="0">
                <a:latin typeface="Comic Sans MS" panose="030F0702030302020204" pitchFamily="66" charset="0"/>
              </a:rPr>
              <a:t> </a:t>
            </a:r>
            <a:r>
              <a:rPr lang="tr-TR" sz="2000" dirty="0">
                <a:latin typeface="Comic Sans MS" panose="030F0702030302020204" pitchFamily="66" charset="0"/>
              </a:rPr>
              <a:t>beyaz bir toz vardır. </a:t>
            </a:r>
          </a:p>
          <a:p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Toz </a:t>
            </a:r>
            <a:r>
              <a:rPr lang="tr-TR" sz="2000" dirty="0">
                <a:latin typeface="Comic Sans MS" panose="030F0702030302020204" pitchFamily="66" charset="0"/>
              </a:rPr>
              <a:t>iki ayrı </a:t>
            </a:r>
            <a:r>
              <a:rPr lang="tr-TR" sz="2000" dirty="0" err="1">
                <a:latin typeface="Comic Sans MS" panose="030F0702030302020204" pitchFamily="66" charset="0"/>
              </a:rPr>
              <a:t>laboratuarda</a:t>
            </a:r>
            <a:r>
              <a:rPr lang="tr-TR" sz="2000" dirty="0">
                <a:latin typeface="Comic Sans MS" panose="030F0702030302020204" pitchFamily="66" charset="0"/>
              </a:rPr>
              <a:t> analiz edilmiş ve tozun </a:t>
            </a:r>
            <a:r>
              <a:rPr lang="tr-TR" sz="2000" dirty="0" err="1">
                <a:latin typeface="Comic Sans MS" panose="030F0702030302020204" pitchFamily="66" charset="0"/>
              </a:rPr>
              <a:t>diklorometana</a:t>
            </a:r>
            <a:r>
              <a:rPr lang="tr-TR" sz="2000" dirty="0">
                <a:latin typeface="Comic Sans MS" panose="030F0702030302020204" pitchFamily="66" charset="0"/>
              </a:rPr>
              <a:t> ayrıştırılması sonrasında yapılan </a:t>
            </a:r>
          </a:p>
          <a:p>
            <a:r>
              <a:rPr lang="tr-TR" sz="2000" dirty="0">
                <a:latin typeface="Comic Sans MS" panose="030F0702030302020204" pitchFamily="66" charset="0"/>
              </a:rPr>
              <a:t>kızıl ötesi spektral analiz sonucunda </a:t>
            </a:r>
            <a:r>
              <a:rPr lang="tr-TR" sz="2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kapsaisin</a:t>
            </a:r>
            <a:r>
              <a:rPr lang="tr-TR" sz="2000" dirty="0">
                <a:latin typeface="Comic Sans MS" panose="030F0702030302020204" pitchFamily="66" charset="0"/>
              </a:rPr>
              <a:t> bileşiğinin varlığı </a:t>
            </a:r>
            <a:r>
              <a:rPr lang="tr-TR" sz="2000" dirty="0" smtClean="0">
                <a:latin typeface="Comic Sans MS" panose="030F0702030302020204" pitchFamily="66" charset="0"/>
              </a:rPr>
              <a:t>gösterilmiştir. 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r="14250"/>
          <a:stretch/>
        </p:blipFill>
        <p:spPr>
          <a:xfrm>
            <a:off x="7404136" y="1837408"/>
            <a:ext cx="4569125" cy="355589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7" name="Metin kutusu 6"/>
          <p:cNvSpPr txBox="1"/>
          <p:nvPr/>
        </p:nvSpPr>
        <p:spPr>
          <a:xfrm>
            <a:off x="839096" y="757224"/>
            <a:ext cx="3022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BATI ŞERİA</a:t>
            </a:r>
            <a:endParaRPr lang="tr-TR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121" y="380446"/>
            <a:ext cx="560880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İy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2024</TotalTime>
  <Words>2082</Words>
  <Application>Microsoft Office PowerPoint</Application>
  <PresentationFormat>Özel</PresentationFormat>
  <Paragraphs>291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İyon</vt:lpstr>
      <vt:lpstr>PowerPoint Sunusu</vt:lpstr>
      <vt:lpstr>PowerPoint Sunusu</vt:lpstr>
      <vt:lpstr>PowerPoint Sunusu</vt:lpstr>
      <vt:lpstr>Biber Gazı (Oleoresinkapsikum (OC))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2-klorobenziliden malononitril (CS) </vt:lpstr>
      <vt:lpstr>CS’nin bilinen diğer etkileri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Kloroasetofenon (CN)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mualla</dc:creator>
  <cp:lastModifiedBy>Mualla</cp:lastModifiedBy>
  <cp:revision>157</cp:revision>
  <dcterms:created xsi:type="dcterms:W3CDTF">2014-09-04T08:01:00Z</dcterms:created>
  <dcterms:modified xsi:type="dcterms:W3CDTF">2015-01-10T07:40:33Z</dcterms:modified>
</cp:coreProperties>
</file>