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390" r:id="rId3"/>
    <p:sldId id="457" r:id="rId4"/>
    <p:sldId id="465" r:id="rId5"/>
    <p:sldId id="257" r:id="rId6"/>
    <p:sldId id="258" r:id="rId7"/>
    <p:sldId id="336" r:id="rId8"/>
    <p:sldId id="263" r:id="rId9"/>
    <p:sldId id="418" r:id="rId10"/>
    <p:sldId id="449" r:id="rId11"/>
    <p:sldId id="265" r:id="rId12"/>
    <p:sldId id="334" r:id="rId13"/>
    <p:sldId id="332" r:id="rId14"/>
    <p:sldId id="452" r:id="rId15"/>
    <p:sldId id="293" r:id="rId16"/>
    <p:sldId id="305" r:id="rId17"/>
    <p:sldId id="383" r:id="rId18"/>
    <p:sldId id="466" r:id="rId19"/>
    <p:sldId id="304" r:id="rId20"/>
    <p:sldId id="290" r:id="rId21"/>
    <p:sldId id="291" r:id="rId22"/>
    <p:sldId id="377" r:id="rId23"/>
    <p:sldId id="379" r:id="rId24"/>
    <p:sldId id="339" r:id="rId25"/>
    <p:sldId id="266" r:id="rId26"/>
    <p:sldId id="346" r:id="rId27"/>
    <p:sldId id="382" r:id="rId28"/>
    <p:sldId id="425" r:id="rId29"/>
    <p:sldId id="431" r:id="rId30"/>
    <p:sldId id="347" r:id="rId31"/>
    <p:sldId id="348" r:id="rId32"/>
    <p:sldId id="349" r:id="rId33"/>
    <p:sldId id="467" r:id="rId34"/>
    <p:sldId id="463" r:id="rId35"/>
    <p:sldId id="460" r:id="rId36"/>
    <p:sldId id="446" r:id="rId37"/>
    <p:sldId id="456" r:id="rId38"/>
    <p:sldId id="451" r:id="rId39"/>
    <p:sldId id="434" r:id="rId40"/>
    <p:sldId id="436" r:id="rId41"/>
    <p:sldId id="437" r:id="rId42"/>
    <p:sldId id="438" r:id="rId43"/>
    <p:sldId id="439" r:id="rId44"/>
    <p:sldId id="464" r:id="rId45"/>
    <p:sldId id="459" r:id="rId46"/>
    <p:sldId id="461" r:id="rId47"/>
    <p:sldId id="447" r:id="rId48"/>
    <p:sldId id="365" r:id="rId49"/>
    <p:sldId id="342" r:id="rId50"/>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5" d="100"/>
          <a:sy n="75" d="100"/>
        </p:scale>
        <p:origin x="-1236" y="132"/>
      </p:cViewPr>
      <p:guideLst>
        <p:guide orient="horz" pos="2160"/>
        <p:guide pos="2880"/>
      </p:guideLst>
    </p:cSldViewPr>
  </p:slideViewPr>
  <p:notesTextViewPr>
    <p:cViewPr>
      <p:scale>
        <a:sx n="1" d="1"/>
        <a:sy n="1" d="1"/>
      </p:scale>
      <p:origin x="0" y="0"/>
    </p:cViewPr>
  </p:notesTextViewPr>
  <p:sorterViewPr>
    <p:cViewPr>
      <p:scale>
        <a:sx n="75" d="100"/>
        <a:sy n="75" d="100"/>
      </p:scale>
      <p:origin x="0" y="59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7AB850-E7F2-4FCF-AB77-CE75FAB4DD1F}" type="datetimeFigureOut">
              <a:rPr lang="tr-TR" smtClean="0"/>
              <a:pPr/>
              <a:t>10.01.2015</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FE3A95-0D03-4E38-981C-C1F751E10EDC}" type="slidenum">
              <a:rPr lang="tr-TR" smtClean="0"/>
              <a:pPr/>
              <a:t>‹#›</a:t>
            </a:fld>
            <a:endParaRPr lang="tr-TR"/>
          </a:p>
        </p:txBody>
      </p:sp>
    </p:spTree>
    <p:extLst>
      <p:ext uri="{BB962C8B-B14F-4D97-AF65-F5344CB8AC3E}">
        <p14:creationId xmlns:p14="http://schemas.microsoft.com/office/powerpoint/2010/main" val="2114951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1 Slayt Görüntüsü Yer Tutucusu"/>
          <p:cNvSpPr>
            <a:spLocks noGrp="1" noRot="1" noChangeAspect="1" noTextEdit="1"/>
          </p:cNvSpPr>
          <p:nvPr>
            <p:ph type="sldImg"/>
          </p:nvPr>
        </p:nvSpPr>
        <p:spPr>
          <a:ln/>
        </p:spPr>
      </p:sp>
      <p:sp>
        <p:nvSpPr>
          <p:cNvPr id="101379" name="2 Not Yer Tutucusu"/>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smtClean="0">
              <a:latin typeface="Arial" pitchFamily="34" charset="0"/>
            </a:endParaRPr>
          </a:p>
        </p:txBody>
      </p:sp>
      <p:sp>
        <p:nvSpPr>
          <p:cNvPr id="101380" name="3 Slayt Numarası Yer Tutucusu"/>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687303" indent="-264347" eaLnBrk="0" hangingPunct="0">
              <a:defRPr>
                <a:solidFill>
                  <a:schemeClr val="tx1"/>
                </a:solidFill>
                <a:latin typeface="Arial" pitchFamily="34" charset="0"/>
              </a:defRPr>
            </a:lvl2pPr>
            <a:lvl3pPr marL="1057389" indent="-211478" eaLnBrk="0" hangingPunct="0">
              <a:defRPr>
                <a:solidFill>
                  <a:schemeClr val="tx1"/>
                </a:solidFill>
                <a:latin typeface="Arial" pitchFamily="34" charset="0"/>
              </a:defRPr>
            </a:lvl3pPr>
            <a:lvl4pPr marL="1480345" indent="-211478" eaLnBrk="0" hangingPunct="0">
              <a:defRPr>
                <a:solidFill>
                  <a:schemeClr val="tx1"/>
                </a:solidFill>
                <a:latin typeface="Arial" pitchFamily="34" charset="0"/>
              </a:defRPr>
            </a:lvl4pPr>
            <a:lvl5pPr marL="1903301" indent="-211478" eaLnBrk="0" hangingPunct="0">
              <a:defRPr>
                <a:solidFill>
                  <a:schemeClr val="tx1"/>
                </a:solidFill>
                <a:latin typeface="Arial" pitchFamily="34" charset="0"/>
              </a:defRPr>
            </a:lvl5pPr>
            <a:lvl6pPr marL="2326256" indent="-211478" eaLnBrk="0" fontAlgn="base" hangingPunct="0">
              <a:spcBef>
                <a:spcPct val="0"/>
              </a:spcBef>
              <a:spcAft>
                <a:spcPct val="0"/>
              </a:spcAft>
              <a:defRPr>
                <a:solidFill>
                  <a:schemeClr val="tx1"/>
                </a:solidFill>
                <a:latin typeface="Arial" pitchFamily="34" charset="0"/>
              </a:defRPr>
            </a:lvl6pPr>
            <a:lvl7pPr marL="2749212" indent="-211478" eaLnBrk="0" fontAlgn="base" hangingPunct="0">
              <a:spcBef>
                <a:spcPct val="0"/>
              </a:spcBef>
              <a:spcAft>
                <a:spcPct val="0"/>
              </a:spcAft>
              <a:defRPr>
                <a:solidFill>
                  <a:schemeClr val="tx1"/>
                </a:solidFill>
                <a:latin typeface="Arial" pitchFamily="34" charset="0"/>
              </a:defRPr>
            </a:lvl7pPr>
            <a:lvl8pPr marL="3172168" indent="-211478" eaLnBrk="0" fontAlgn="base" hangingPunct="0">
              <a:spcBef>
                <a:spcPct val="0"/>
              </a:spcBef>
              <a:spcAft>
                <a:spcPct val="0"/>
              </a:spcAft>
              <a:defRPr>
                <a:solidFill>
                  <a:schemeClr val="tx1"/>
                </a:solidFill>
                <a:latin typeface="Arial" pitchFamily="34" charset="0"/>
              </a:defRPr>
            </a:lvl8pPr>
            <a:lvl9pPr marL="3595124" indent="-211478" eaLnBrk="0" fontAlgn="base" hangingPunct="0">
              <a:spcBef>
                <a:spcPct val="0"/>
              </a:spcBef>
              <a:spcAft>
                <a:spcPct val="0"/>
              </a:spcAft>
              <a:defRPr>
                <a:solidFill>
                  <a:schemeClr val="tx1"/>
                </a:solidFill>
                <a:latin typeface="Arial" pitchFamily="34" charset="0"/>
              </a:defRPr>
            </a:lvl9pPr>
          </a:lstStyle>
          <a:p>
            <a:pPr eaLnBrk="1" hangingPunct="1"/>
            <a:fld id="{34E71866-3906-4AF5-940D-79A6617FCEB7}" type="slidenum">
              <a:rPr lang="tr-TR" smtClean="0"/>
              <a:pPr eaLnBrk="1" hangingPunct="1"/>
              <a:t>2</a:t>
            </a:fld>
            <a:endParaRPr lang="tr-T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29DB1960-4F69-4B2C-A51E-A0A94DDB302C}" type="slidenum">
              <a:rPr lang="tr-TR" smtClean="0"/>
              <a:pPr/>
              <a:t>40</a:t>
            </a:fld>
            <a:endParaRPr lang="tr-T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"Uluslararası Af Örgütü’nün 15 Aralık 2014 tarihli basın açıklamasında detayları kamuoyuyla paylaşılan sevkiyat, Kore Cumhuriyeti'ndeki bir firma tarafından üretilen yaklaşık 1,9 milyon adet biber gazı kartuşu ve gaz bombasından oluşuyor. Sevkiyatın ilk bölümünün 2015'in Ocak ayının ortasında Türkiye hükümetine teslim edilmesi planlanıyor.</a:t>
            </a:r>
            <a:endParaRPr lang="tr-TR" dirty="0"/>
          </a:p>
        </p:txBody>
      </p:sp>
      <p:sp>
        <p:nvSpPr>
          <p:cNvPr id="4" name="Slayt Numarası Yer Tutucusu 3"/>
          <p:cNvSpPr>
            <a:spLocks noGrp="1"/>
          </p:cNvSpPr>
          <p:nvPr>
            <p:ph type="sldNum" sz="quarter" idx="10"/>
          </p:nvPr>
        </p:nvSpPr>
        <p:spPr/>
        <p:txBody>
          <a:bodyPr/>
          <a:lstStyle/>
          <a:p>
            <a:fld id="{85FE3A95-0D03-4E38-981C-C1F751E10EDC}" type="slidenum">
              <a:rPr lang="tr-TR" smtClean="0"/>
              <a:pPr/>
              <a:t>44</a:t>
            </a:fld>
            <a:endParaRPr lang="tr-TR"/>
          </a:p>
        </p:txBody>
      </p:sp>
    </p:spTree>
    <p:extLst>
      <p:ext uri="{BB962C8B-B14F-4D97-AF65-F5344CB8AC3E}">
        <p14:creationId xmlns:p14="http://schemas.microsoft.com/office/powerpoint/2010/main" val="3554266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indent="0">
              <a:buNone/>
            </a:pPr>
            <a:r>
              <a:rPr lang="tr-TR" sz="1200" dirty="0" smtClean="0">
                <a:ea typeface="Calibri"/>
                <a:cs typeface="Souvenir Lt BT"/>
              </a:rPr>
              <a:t>Kullanılan kimyasalların insan sağlığına </a:t>
            </a:r>
            <a:r>
              <a:rPr lang="tr-TR" sz="1200" dirty="0" smtClean="0">
                <a:solidFill>
                  <a:srgbClr val="FF0000"/>
                </a:solidFill>
                <a:ea typeface="Calibri"/>
                <a:cs typeface="Souvenir Lt BT"/>
              </a:rPr>
              <a:t>orta ve uzun süreli etkileri</a:t>
            </a:r>
            <a:r>
              <a:rPr lang="tr-TR" sz="1200" dirty="0" smtClean="0">
                <a:ea typeface="Calibri"/>
                <a:cs typeface="Souvenir Lt BT"/>
              </a:rPr>
              <a:t>nin değerlendirilmesi çok önemli ve gereklidir. </a:t>
            </a:r>
          </a:p>
          <a:p>
            <a:pPr marL="0" indent="0">
              <a:buNone/>
            </a:pPr>
            <a:r>
              <a:rPr lang="tr-TR" sz="1200" dirty="0" smtClean="0">
                <a:ea typeface="Calibri"/>
                <a:cs typeface="Souvenir Lt BT"/>
              </a:rPr>
              <a:t/>
            </a:r>
            <a:br>
              <a:rPr lang="tr-TR" sz="1200" dirty="0" smtClean="0">
                <a:ea typeface="Calibri"/>
                <a:cs typeface="Souvenir Lt BT"/>
              </a:rPr>
            </a:br>
            <a:r>
              <a:rPr lang="tr-TR" sz="1200" dirty="0" smtClean="0">
                <a:ea typeface="Calibri"/>
                <a:cs typeface="Souvenir Lt BT"/>
              </a:rPr>
              <a:t>Bu konuda kimyasal gaz kullanımına maruz kalmanın laboratuvar çalışmalarını da içeren, derinlemesine ve </a:t>
            </a:r>
            <a:r>
              <a:rPr lang="tr-TR" sz="1200" dirty="0" smtClean="0">
                <a:solidFill>
                  <a:srgbClr val="FF0000"/>
                </a:solidFill>
                <a:ea typeface="Calibri"/>
                <a:cs typeface="Souvenir Lt BT"/>
              </a:rPr>
              <a:t>ileri araştırmalar</a:t>
            </a:r>
            <a:r>
              <a:rPr lang="tr-TR" sz="1200" dirty="0" smtClean="0">
                <a:ea typeface="Calibri"/>
                <a:cs typeface="Souvenir Lt BT"/>
              </a:rPr>
              <a:t>la incelenmesi gerekmektedir.</a:t>
            </a:r>
          </a:p>
          <a:p>
            <a:pPr marL="0" indent="0">
              <a:buNone/>
            </a:pPr>
            <a:r>
              <a:rPr lang="tr-TR" sz="1200" dirty="0" smtClean="0"/>
              <a:t/>
            </a:r>
            <a:br>
              <a:rPr lang="tr-TR" sz="1200" dirty="0" smtClean="0"/>
            </a:br>
            <a:r>
              <a:rPr lang="tr-TR" sz="1200" dirty="0" smtClean="0"/>
              <a:t>Sağlık Bakanlığı, konunun sağlık boyutu ile ilgili kamuoyunu </a:t>
            </a:r>
            <a:r>
              <a:rPr lang="tr-TR" sz="1200" dirty="0" smtClean="0">
                <a:solidFill>
                  <a:srgbClr val="FF0000"/>
                </a:solidFill>
              </a:rPr>
              <a:t>bilgilendirici açıklamalar </a:t>
            </a:r>
            <a:r>
              <a:rPr lang="tr-TR" sz="1200" dirty="0" smtClean="0"/>
              <a:t>yapmalı ve </a:t>
            </a:r>
            <a:r>
              <a:rPr lang="tr-TR" sz="1200" dirty="0" smtClean="0">
                <a:solidFill>
                  <a:srgbClr val="FF0000"/>
                </a:solidFill>
              </a:rPr>
              <a:t>sağlık etkilerinin belirlenmesi ve izlemine</a:t>
            </a:r>
            <a:r>
              <a:rPr lang="tr-TR" sz="1200" dirty="0" smtClean="0"/>
              <a:t> ilişkin  çalışma başlatmalıdır.</a:t>
            </a:r>
          </a:p>
        </p:txBody>
      </p:sp>
      <p:sp>
        <p:nvSpPr>
          <p:cNvPr id="4" name="Slayt Numarası Yer Tutucusu 3"/>
          <p:cNvSpPr>
            <a:spLocks noGrp="1"/>
          </p:cNvSpPr>
          <p:nvPr>
            <p:ph type="sldNum" sz="quarter" idx="10"/>
          </p:nvPr>
        </p:nvSpPr>
        <p:spPr/>
        <p:txBody>
          <a:bodyPr/>
          <a:lstStyle/>
          <a:p>
            <a:fld id="{85FE3A95-0D03-4E38-981C-C1F751E10EDC}" type="slidenum">
              <a:rPr lang="tr-TR" smtClean="0"/>
              <a:pPr/>
              <a:t>48</a:t>
            </a:fld>
            <a:endParaRPr lang="tr-TR"/>
          </a:p>
        </p:txBody>
      </p:sp>
    </p:spTree>
    <p:extLst>
      <p:ext uri="{BB962C8B-B14F-4D97-AF65-F5344CB8AC3E}">
        <p14:creationId xmlns:p14="http://schemas.microsoft.com/office/powerpoint/2010/main" val="3018562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smtClean="0">
                <a:ln>
                  <a:noFill/>
                </a:ln>
                <a:solidFill>
                  <a:schemeClr val="tx1"/>
                </a:solidFill>
                <a:effectLst/>
                <a:uLnTx/>
                <a:uFillTx/>
                <a:latin typeface="+mn-lt"/>
                <a:ea typeface="+mn-ea"/>
                <a:cs typeface="+mn-cs"/>
              </a:rPr>
              <a:t>Gazdan Kaçamayan Başkaları Da Var…</a:t>
            </a:r>
          </a:p>
          <a:p>
            <a:endParaRPr lang="tr-TR" dirty="0"/>
          </a:p>
        </p:txBody>
      </p:sp>
      <p:sp>
        <p:nvSpPr>
          <p:cNvPr id="4" name="Slayt Numarası Yer Tutucusu 3"/>
          <p:cNvSpPr>
            <a:spLocks noGrp="1"/>
          </p:cNvSpPr>
          <p:nvPr>
            <p:ph type="sldNum" sz="quarter" idx="10"/>
          </p:nvPr>
        </p:nvSpPr>
        <p:spPr/>
        <p:txBody>
          <a:bodyPr/>
          <a:lstStyle/>
          <a:p>
            <a:fld id="{85FE3A95-0D03-4E38-981C-C1F751E10EDC}" type="slidenum">
              <a:rPr lang="tr-TR" smtClean="0"/>
              <a:pPr/>
              <a:t>5</a:t>
            </a:fld>
            <a:endParaRPr lang="tr-TR"/>
          </a:p>
        </p:txBody>
      </p:sp>
    </p:spTree>
    <p:extLst>
      <p:ext uri="{BB962C8B-B14F-4D97-AF65-F5344CB8AC3E}">
        <p14:creationId xmlns:p14="http://schemas.microsoft.com/office/powerpoint/2010/main" val="3748574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5FE3A95-0D03-4E38-981C-C1F751E10EDC}" type="slidenum">
              <a:rPr lang="tr-TR" smtClean="0"/>
              <a:pPr/>
              <a:t>10</a:t>
            </a:fld>
            <a:endParaRPr lang="tr-TR"/>
          </a:p>
        </p:txBody>
      </p:sp>
    </p:spTree>
    <p:extLst>
      <p:ext uri="{BB962C8B-B14F-4D97-AF65-F5344CB8AC3E}">
        <p14:creationId xmlns:p14="http://schemas.microsoft.com/office/powerpoint/2010/main" val="3251313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Her iki akciğer </a:t>
            </a:r>
            <a:r>
              <a:rPr lang="tr-TR" dirty="0" err="1" smtClean="0"/>
              <a:t>apekisinde</a:t>
            </a:r>
            <a:r>
              <a:rPr lang="tr-TR" dirty="0" smtClean="0"/>
              <a:t> sol akciğer üst lob </a:t>
            </a:r>
            <a:r>
              <a:rPr lang="tr-TR" dirty="0" err="1" smtClean="0"/>
              <a:t>apikal</a:t>
            </a:r>
            <a:r>
              <a:rPr lang="tr-TR" dirty="0" smtClean="0"/>
              <a:t> </a:t>
            </a:r>
            <a:r>
              <a:rPr lang="tr-TR" dirty="0" err="1" smtClean="0"/>
              <a:t>segmentte</a:t>
            </a:r>
            <a:r>
              <a:rPr lang="tr-TR" dirty="0" smtClean="0"/>
              <a:t> ve </a:t>
            </a:r>
            <a:r>
              <a:rPr lang="tr-TR" dirty="0" err="1" smtClean="0"/>
              <a:t>anterior</a:t>
            </a:r>
            <a:r>
              <a:rPr lang="tr-TR" dirty="0" smtClean="0"/>
              <a:t> </a:t>
            </a:r>
            <a:r>
              <a:rPr lang="tr-TR" dirty="0" err="1" smtClean="0"/>
              <a:t>segmentte</a:t>
            </a:r>
            <a:r>
              <a:rPr lang="tr-TR" dirty="0" smtClean="0"/>
              <a:t> sol meme </a:t>
            </a:r>
            <a:r>
              <a:rPr lang="tr-TR" dirty="0" err="1" smtClean="0"/>
              <a:t>posteriorunda</a:t>
            </a:r>
            <a:r>
              <a:rPr lang="tr-TR" dirty="0" smtClean="0"/>
              <a:t> </a:t>
            </a:r>
            <a:r>
              <a:rPr lang="tr-TR" dirty="0" err="1" smtClean="0"/>
              <a:t>anterior</a:t>
            </a:r>
            <a:r>
              <a:rPr lang="tr-TR" dirty="0" smtClean="0"/>
              <a:t> </a:t>
            </a:r>
            <a:r>
              <a:rPr lang="tr-TR" dirty="0" err="1" smtClean="0"/>
              <a:t>toraks</a:t>
            </a:r>
            <a:r>
              <a:rPr lang="tr-TR" dirty="0" smtClean="0"/>
              <a:t> duvarı komşuluğunda düzensiz çizgisel yapıda yoğunluk artışları ile </a:t>
            </a:r>
            <a:r>
              <a:rPr lang="tr-TR" dirty="0" err="1" smtClean="0"/>
              <a:t>septal</a:t>
            </a:r>
            <a:r>
              <a:rPr lang="tr-TR" dirty="0" smtClean="0"/>
              <a:t> kalınlaşmalar ve sol akciğer bazalinde milimetrik çizgisel ve </a:t>
            </a:r>
            <a:r>
              <a:rPr lang="tr-TR" dirty="0" err="1" smtClean="0"/>
              <a:t>nodüler</a:t>
            </a:r>
            <a:r>
              <a:rPr lang="tr-TR" dirty="0" smtClean="0"/>
              <a:t> yoğunluk artışları (sekel ve radyoterapiye </a:t>
            </a:r>
            <a:r>
              <a:rPr lang="tr-TR" dirty="0" err="1" smtClean="0"/>
              <a:t>sekonder</a:t>
            </a:r>
            <a:r>
              <a:rPr lang="tr-TR" dirty="0" smtClean="0"/>
              <a:t> değişiklikler) </a:t>
            </a:r>
          </a:p>
          <a:p>
            <a:r>
              <a:rPr lang="tr-TR" dirty="0" smtClean="0"/>
              <a:t>- Sağ akciğer üst lob </a:t>
            </a:r>
            <a:r>
              <a:rPr lang="tr-TR" dirty="0" err="1" smtClean="0"/>
              <a:t>anterior</a:t>
            </a:r>
            <a:r>
              <a:rPr lang="tr-TR" dirty="0" smtClean="0"/>
              <a:t> </a:t>
            </a:r>
            <a:r>
              <a:rPr lang="tr-TR" dirty="0" err="1" smtClean="0"/>
              <a:t>segmentde</a:t>
            </a:r>
            <a:r>
              <a:rPr lang="tr-TR" dirty="0" smtClean="0"/>
              <a:t> plevraya uzanan yaklaşık 5x2.5x3 </a:t>
            </a:r>
            <a:r>
              <a:rPr lang="tr-TR" dirty="0" err="1" smtClean="0"/>
              <a:t>cm'lir</a:t>
            </a:r>
            <a:r>
              <a:rPr lang="tr-TR" dirty="0" smtClean="0"/>
              <a:t> bir alana yayılan, sol akciğer alt lob </a:t>
            </a:r>
            <a:r>
              <a:rPr lang="tr-TR" dirty="0" err="1" smtClean="0"/>
              <a:t>superior</a:t>
            </a:r>
            <a:r>
              <a:rPr lang="tr-TR" dirty="0" smtClean="0"/>
              <a:t> ve </a:t>
            </a:r>
            <a:r>
              <a:rPr lang="tr-TR" dirty="0" err="1" smtClean="0"/>
              <a:t>posterorabazal</a:t>
            </a:r>
            <a:r>
              <a:rPr lang="tr-TR" dirty="0" smtClean="0"/>
              <a:t> </a:t>
            </a:r>
            <a:r>
              <a:rPr lang="tr-TR" dirty="0" err="1" smtClean="0"/>
              <a:t>segmentlerde</a:t>
            </a:r>
            <a:r>
              <a:rPr lang="tr-TR" dirty="0" smtClean="0"/>
              <a:t> belirgin olmak üzere </a:t>
            </a:r>
            <a:r>
              <a:rPr lang="tr-TR" dirty="0" err="1" smtClean="0"/>
              <a:t>peribronşial</a:t>
            </a:r>
            <a:r>
              <a:rPr lang="tr-TR" dirty="0" smtClean="0"/>
              <a:t> alanlarda daha küçük boyutlarda izlenen düzensiz sınırlı buzlu cam görünümünde yoğunluk artışları ve her iki yanda eşlik eden bronş cidar kalınlaşmaları</a:t>
            </a:r>
            <a:endParaRPr lang="tr-TR" dirty="0"/>
          </a:p>
        </p:txBody>
      </p:sp>
      <p:sp>
        <p:nvSpPr>
          <p:cNvPr id="4" name="Slayt Numarası Yer Tutucusu 3"/>
          <p:cNvSpPr>
            <a:spLocks noGrp="1"/>
          </p:cNvSpPr>
          <p:nvPr>
            <p:ph type="sldNum" sz="quarter" idx="10"/>
          </p:nvPr>
        </p:nvSpPr>
        <p:spPr/>
        <p:txBody>
          <a:bodyPr/>
          <a:lstStyle/>
          <a:p>
            <a:fld id="{85FE3A95-0D03-4E38-981C-C1F751E10EDC}" type="slidenum">
              <a:rPr lang="tr-TR" smtClean="0"/>
              <a:pPr/>
              <a:t>11</a:t>
            </a:fld>
            <a:endParaRPr lang="tr-TR"/>
          </a:p>
        </p:txBody>
      </p:sp>
    </p:spTree>
    <p:extLst>
      <p:ext uri="{BB962C8B-B14F-4D97-AF65-F5344CB8AC3E}">
        <p14:creationId xmlns:p14="http://schemas.microsoft.com/office/powerpoint/2010/main" val="4248176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smtClean="0"/>
              <a:t>Who</a:t>
            </a:r>
            <a:r>
              <a:rPr lang="tr-TR" dirty="0" smtClean="0"/>
              <a:t> başkanı  Margaret </a:t>
            </a:r>
            <a:r>
              <a:rPr lang="tr-TR" dirty="0" err="1" smtClean="0"/>
              <a:t>Chan</a:t>
            </a:r>
            <a:r>
              <a:rPr lang="tr-TR" dirty="0" smtClean="0"/>
              <a:t> </a:t>
            </a:r>
            <a:r>
              <a:rPr lang="tr-TR" dirty="0" err="1" smtClean="0"/>
              <a:t>hong</a:t>
            </a:r>
            <a:r>
              <a:rPr lang="tr-TR" dirty="0" smtClean="0"/>
              <a:t> </a:t>
            </a:r>
            <a:r>
              <a:rPr lang="tr-TR" dirty="0" err="1" smtClean="0"/>
              <a:t>kong</a:t>
            </a:r>
            <a:endParaRPr lang="tr-TR" dirty="0"/>
          </a:p>
        </p:txBody>
      </p:sp>
      <p:sp>
        <p:nvSpPr>
          <p:cNvPr id="4" name="Slayt Numarası Yer Tutucusu 3"/>
          <p:cNvSpPr>
            <a:spLocks noGrp="1"/>
          </p:cNvSpPr>
          <p:nvPr>
            <p:ph type="sldNum" sz="quarter" idx="10"/>
          </p:nvPr>
        </p:nvSpPr>
        <p:spPr/>
        <p:txBody>
          <a:bodyPr/>
          <a:lstStyle/>
          <a:p>
            <a:fld id="{85FE3A95-0D03-4E38-981C-C1F751E10EDC}" type="slidenum">
              <a:rPr lang="tr-TR" smtClean="0"/>
              <a:pPr/>
              <a:t>13</a:t>
            </a:fld>
            <a:endParaRPr lang="tr-TR"/>
          </a:p>
        </p:txBody>
      </p:sp>
    </p:spTree>
    <p:extLst>
      <p:ext uri="{BB962C8B-B14F-4D97-AF65-F5344CB8AC3E}">
        <p14:creationId xmlns:p14="http://schemas.microsoft.com/office/powerpoint/2010/main" val="185169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indent="0">
              <a:buNone/>
            </a:pPr>
            <a:r>
              <a:rPr lang="tr-TR" dirty="0" smtClean="0"/>
              <a:t>Yaygın olarak gaz bombası ya da göz yaşartıcı bomba olarak bilinen “gösteri kontrol ajanları” </a:t>
            </a:r>
            <a:r>
              <a:rPr lang="tr-TR" dirty="0" err="1" smtClean="0"/>
              <a:t>nın</a:t>
            </a:r>
            <a:r>
              <a:rPr lang="tr-TR" dirty="0" smtClean="0"/>
              <a:t> 15’in üzerinde türü vardır. </a:t>
            </a:r>
          </a:p>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Sivil olaylarda ilk kez 1912’de Paris’te kullanılmışlardır.</a:t>
            </a:r>
          </a:p>
          <a:p>
            <a:pPr marL="0" indent="0">
              <a:buNone/>
            </a:pPr>
            <a:endParaRPr lang="tr-TR" dirty="0" smtClean="0"/>
          </a:p>
        </p:txBody>
      </p:sp>
      <p:sp>
        <p:nvSpPr>
          <p:cNvPr id="4" name="Slayt Numarası Yer Tutucusu 3"/>
          <p:cNvSpPr>
            <a:spLocks noGrp="1"/>
          </p:cNvSpPr>
          <p:nvPr>
            <p:ph type="sldNum" sz="quarter" idx="10"/>
          </p:nvPr>
        </p:nvSpPr>
        <p:spPr/>
        <p:txBody>
          <a:bodyPr/>
          <a:lstStyle/>
          <a:p>
            <a:fld id="{85FE3A95-0D03-4E38-981C-C1F751E10EDC}" type="slidenum">
              <a:rPr lang="tr-TR" smtClean="0"/>
              <a:pPr/>
              <a:t>23</a:t>
            </a:fld>
            <a:endParaRPr lang="tr-TR"/>
          </a:p>
        </p:txBody>
      </p:sp>
    </p:spTree>
    <p:extLst>
      <p:ext uri="{BB962C8B-B14F-4D97-AF65-F5344CB8AC3E}">
        <p14:creationId xmlns:p14="http://schemas.microsoft.com/office/powerpoint/2010/main" val="3978340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5FE3A95-0D03-4E38-981C-C1F751E10EDC}" type="slidenum">
              <a:rPr lang="tr-TR" smtClean="0"/>
              <a:pPr/>
              <a:t>27</a:t>
            </a:fld>
            <a:endParaRPr lang="tr-TR"/>
          </a:p>
        </p:txBody>
      </p:sp>
    </p:spTree>
    <p:extLst>
      <p:ext uri="{BB962C8B-B14F-4D97-AF65-F5344CB8AC3E}">
        <p14:creationId xmlns:p14="http://schemas.microsoft.com/office/powerpoint/2010/main" val="1373366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effectLst/>
              </a:rPr>
              <a:t>Yunanistan'da 2008'de başlayan protestoların simgesi haline gelen sokak köpeği </a:t>
            </a:r>
            <a:r>
              <a:rPr lang="tr-TR" dirty="0" err="1" smtClean="0">
                <a:effectLst/>
              </a:rPr>
              <a:t>Loukanikos</a:t>
            </a:r>
            <a:r>
              <a:rPr lang="tr-TR" dirty="0" smtClean="0">
                <a:effectLst/>
              </a:rPr>
              <a:t>, 10 yaşında yaşama veda etti. </a:t>
            </a:r>
            <a:r>
              <a:rPr lang="tr-TR" dirty="0" err="1" smtClean="0">
                <a:effectLst/>
              </a:rPr>
              <a:t>Loukanikos'un</a:t>
            </a:r>
            <a:r>
              <a:rPr lang="tr-TR" dirty="0" smtClean="0">
                <a:effectLst/>
              </a:rPr>
              <a:t> erken ölümünde gösterilerde maruz kaldığı biber gazının etkisi olduğu iddia ediliyor.</a:t>
            </a:r>
          </a:p>
          <a:p>
            <a:r>
              <a:rPr lang="tr-TR" dirty="0" smtClean="0">
                <a:effectLst/>
              </a:rPr>
              <a:t>Protestoların en şiddetli olduğu dönemde </a:t>
            </a:r>
            <a:r>
              <a:rPr lang="tr-TR" dirty="0" err="1" smtClean="0">
                <a:effectLst/>
              </a:rPr>
              <a:t>Loukanikos'un</a:t>
            </a:r>
            <a:r>
              <a:rPr lang="tr-TR" dirty="0" smtClean="0">
                <a:effectLst/>
              </a:rPr>
              <a:t> şöhreti Yunanistan sınırlarını aştı. </a:t>
            </a:r>
            <a:r>
              <a:rPr lang="tr-TR" dirty="0" err="1" smtClean="0">
                <a:effectLst/>
              </a:rPr>
              <a:t>Loukanikos</a:t>
            </a:r>
            <a:r>
              <a:rPr lang="tr-TR" dirty="0" smtClean="0">
                <a:effectLst/>
              </a:rPr>
              <a:t>, </a:t>
            </a:r>
            <a:r>
              <a:rPr lang="tr-TR" dirty="0" err="1" smtClean="0">
                <a:effectLst/>
              </a:rPr>
              <a:t>Amerika'nin</a:t>
            </a:r>
            <a:r>
              <a:rPr lang="tr-TR" dirty="0" smtClean="0">
                <a:effectLst/>
              </a:rPr>
              <a:t> Time dergisi tarafından 2011'in öne çıkan 100 kişisinden biri seçildi; şarkı ve kliplere konu oldu.</a:t>
            </a:r>
          </a:p>
          <a:p>
            <a:r>
              <a:rPr lang="tr-TR" dirty="0" smtClean="0">
                <a:effectLst/>
              </a:rPr>
              <a:t>Atina'da bir koruya gömülen köpeğin heykelinin dikilmesi planlanıyor.</a:t>
            </a:r>
          </a:p>
          <a:p>
            <a:endParaRPr lang="tr-TR" dirty="0"/>
          </a:p>
        </p:txBody>
      </p:sp>
      <p:sp>
        <p:nvSpPr>
          <p:cNvPr id="4" name="Slayt Numarası Yer Tutucusu 3"/>
          <p:cNvSpPr>
            <a:spLocks noGrp="1"/>
          </p:cNvSpPr>
          <p:nvPr>
            <p:ph type="sldNum" sz="quarter" idx="10"/>
          </p:nvPr>
        </p:nvSpPr>
        <p:spPr/>
        <p:txBody>
          <a:bodyPr/>
          <a:lstStyle/>
          <a:p>
            <a:fld id="{85FE3A95-0D03-4E38-981C-C1F751E10EDC}" type="slidenum">
              <a:rPr lang="tr-TR" smtClean="0"/>
              <a:pPr/>
              <a:t>32</a:t>
            </a:fld>
            <a:endParaRPr lang="tr-TR"/>
          </a:p>
        </p:txBody>
      </p:sp>
    </p:spTree>
    <p:extLst>
      <p:ext uri="{BB962C8B-B14F-4D97-AF65-F5344CB8AC3E}">
        <p14:creationId xmlns:p14="http://schemas.microsoft.com/office/powerpoint/2010/main" val="605226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dirty="0" smtClean="0"/>
              <a:t>İstanbul Taksim Point Otel’de 14-15 Haziran 2013 tarihinde 355 kişiye, Ankara’da 17-21 Haziran 2013 tarihinde 86 kişiye anket, solunum fonksiyon testleri uygulandı. Bireylerin yaş ortalaması 30.07 ± 9.72 (</a:t>
            </a:r>
            <a:r>
              <a:rPr lang="tr-TR" sz="1200" dirty="0" err="1" smtClean="0"/>
              <a:t>min</a:t>
            </a:r>
            <a:r>
              <a:rPr lang="tr-TR" sz="1200" dirty="0" smtClean="0"/>
              <a:t>: 16- </a:t>
            </a:r>
            <a:r>
              <a:rPr lang="tr-TR" sz="1200" dirty="0" err="1" smtClean="0"/>
              <a:t>max</a:t>
            </a:r>
            <a:r>
              <a:rPr lang="tr-TR" sz="1200" dirty="0" smtClean="0"/>
              <a:t>: 62) idi. </a:t>
            </a:r>
          </a:p>
          <a:p>
            <a:r>
              <a:rPr lang="tr-TR" sz="1200" dirty="0" smtClean="0"/>
              <a:t>İstanbul’da Cihangir semtinde yoğun gaz uygulamasından 1 hafta sonra 106 bireye de anket ve solunum fonksiyon testleri uygulandı. Bireylerin yaş ortalaması 36.2 ± 12.4 (</a:t>
            </a:r>
            <a:r>
              <a:rPr lang="tr-TR" sz="1200" dirty="0" err="1" smtClean="0"/>
              <a:t>min</a:t>
            </a:r>
            <a:r>
              <a:rPr lang="tr-TR" sz="1200" dirty="0" smtClean="0"/>
              <a:t>: 15-max:73) idi</a:t>
            </a:r>
            <a:endParaRPr lang="tr-TR" dirty="0"/>
          </a:p>
        </p:txBody>
      </p:sp>
      <p:sp>
        <p:nvSpPr>
          <p:cNvPr id="4" name="Slayt Numarası Yer Tutucusu 3"/>
          <p:cNvSpPr>
            <a:spLocks noGrp="1"/>
          </p:cNvSpPr>
          <p:nvPr>
            <p:ph type="sldNum" sz="quarter" idx="10"/>
          </p:nvPr>
        </p:nvSpPr>
        <p:spPr/>
        <p:txBody>
          <a:bodyPr/>
          <a:lstStyle/>
          <a:p>
            <a:fld id="{85FE3A95-0D03-4E38-981C-C1F751E10EDC}" type="slidenum">
              <a:rPr lang="tr-TR" smtClean="0"/>
              <a:pPr/>
              <a:t>38</a:t>
            </a:fld>
            <a:endParaRPr lang="tr-TR"/>
          </a:p>
        </p:txBody>
      </p:sp>
    </p:spTree>
    <p:extLst>
      <p:ext uri="{BB962C8B-B14F-4D97-AF65-F5344CB8AC3E}">
        <p14:creationId xmlns:p14="http://schemas.microsoft.com/office/powerpoint/2010/main" val="3795002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B95CE26D-CF30-434F-9512-F1A5ADB6BBF2}" type="datetimeFigureOut">
              <a:rPr lang="tr-TR" smtClean="0"/>
              <a:pPr/>
              <a:t>10.01.2015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FB30EC0-8D0D-4244-9475-AD3549FB6FD2}" type="slidenum">
              <a:rPr lang="tr-TR" smtClean="0"/>
              <a:pPr/>
              <a:t>‹#›</a:t>
            </a:fld>
            <a:endParaRPr lang="tr-TR"/>
          </a:p>
        </p:txBody>
      </p:sp>
    </p:spTree>
    <p:extLst>
      <p:ext uri="{BB962C8B-B14F-4D97-AF65-F5344CB8AC3E}">
        <p14:creationId xmlns:p14="http://schemas.microsoft.com/office/powerpoint/2010/main" val="1155053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B95CE26D-CF30-434F-9512-F1A5ADB6BBF2}" type="datetimeFigureOut">
              <a:rPr lang="tr-TR" smtClean="0"/>
              <a:pPr/>
              <a:t>10.01.2015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FB30EC0-8D0D-4244-9475-AD3549FB6FD2}" type="slidenum">
              <a:rPr lang="tr-TR" smtClean="0"/>
              <a:pPr/>
              <a:t>‹#›</a:t>
            </a:fld>
            <a:endParaRPr lang="tr-TR"/>
          </a:p>
        </p:txBody>
      </p:sp>
    </p:spTree>
    <p:extLst>
      <p:ext uri="{BB962C8B-B14F-4D97-AF65-F5344CB8AC3E}">
        <p14:creationId xmlns:p14="http://schemas.microsoft.com/office/powerpoint/2010/main" val="2437250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B95CE26D-CF30-434F-9512-F1A5ADB6BBF2}" type="datetimeFigureOut">
              <a:rPr lang="tr-TR" smtClean="0"/>
              <a:pPr/>
              <a:t>10.01.2015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FB30EC0-8D0D-4244-9475-AD3549FB6FD2}" type="slidenum">
              <a:rPr lang="tr-TR" smtClean="0"/>
              <a:pPr/>
              <a:t>‹#›</a:t>
            </a:fld>
            <a:endParaRPr lang="tr-TR"/>
          </a:p>
        </p:txBody>
      </p:sp>
    </p:spTree>
    <p:extLst>
      <p:ext uri="{BB962C8B-B14F-4D97-AF65-F5344CB8AC3E}">
        <p14:creationId xmlns:p14="http://schemas.microsoft.com/office/powerpoint/2010/main" val="2503204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B95CE26D-CF30-434F-9512-F1A5ADB6BBF2}" type="datetimeFigureOut">
              <a:rPr lang="tr-TR" smtClean="0"/>
              <a:pPr/>
              <a:t>10.01.2015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FB30EC0-8D0D-4244-9475-AD3549FB6FD2}" type="slidenum">
              <a:rPr lang="tr-TR" smtClean="0"/>
              <a:pPr/>
              <a:t>‹#›</a:t>
            </a:fld>
            <a:endParaRPr lang="tr-TR"/>
          </a:p>
        </p:txBody>
      </p:sp>
    </p:spTree>
    <p:extLst>
      <p:ext uri="{BB962C8B-B14F-4D97-AF65-F5344CB8AC3E}">
        <p14:creationId xmlns:p14="http://schemas.microsoft.com/office/powerpoint/2010/main" val="3785815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B95CE26D-CF30-434F-9512-F1A5ADB6BBF2}" type="datetimeFigureOut">
              <a:rPr lang="tr-TR" smtClean="0"/>
              <a:pPr/>
              <a:t>10.01.2015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FB30EC0-8D0D-4244-9475-AD3549FB6FD2}" type="slidenum">
              <a:rPr lang="tr-TR" smtClean="0"/>
              <a:pPr/>
              <a:t>‹#›</a:t>
            </a:fld>
            <a:endParaRPr lang="tr-TR"/>
          </a:p>
        </p:txBody>
      </p:sp>
    </p:spTree>
    <p:extLst>
      <p:ext uri="{BB962C8B-B14F-4D97-AF65-F5344CB8AC3E}">
        <p14:creationId xmlns:p14="http://schemas.microsoft.com/office/powerpoint/2010/main" val="2271233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B95CE26D-CF30-434F-9512-F1A5ADB6BBF2}" type="datetimeFigureOut">
              <a:rPr lang="tr-TR" smtClean="0"/>
              <a:pPr/>
              <a:t>10.01.2015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FB30EC0-8D0D-4244-9475-AD3549FB6FD2}" type="slidenum">
              <a:rPr lang="tr-TR" smtClean="0"/>
              <a:pPr/>
              <a:t>‹#›</a:t>
            </a:fld>
            <a:endParaRPr lang="tr-TR"/>
          </a:p>
        </p:txBody>
      </p:sp>
    </p:spTree>
    <p:extLst>
      <p:ext uri="{BB962C8B-B14F-4D97-AF65-F5344CB8AC3E}">
        <p14:creationId xmlns:p14="http://schemas.microsoft.com/office/powerpoint/2010/main" val="1104889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B95CE26D-CF30-434F-9512-F1A5ADB6BBF2}" type="datetimeFigureOut">
              <a:rPr lang="tr-TR" smtClean="0"/>
              <a:pPr/>
              <a:t>10.01.2015</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CFB30EC0-8D0D-4244-9475-AD3549FB6FD2}" type="slidenum">
              <a:rPr lang="tr-TR" smtClean="0"/>
              <a:pPr/>
              <a:t>‹#›</a:t>
            </a:fld>
            <a:endParaRPr lang="tr-TR"/>
          </a:p>
        </p:txBody>
      </p:sp>
    </p:spTree>
    <p:extLst>
      <p:ext uri="{BB962C8B-B14F-4D97-AF65-F5344CB8AC3E}">
        <p14:creationId xmlns:p14="http://schemas.microsoft.com/office/powerpoint/2010/main" val="529618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B95CE26D-CF30-434F-9512-F1A5ADB6BBF2}" type="datetimeFigureOut">
              <a:rPr lang="tr-TR" smtClean="0"/>
              <a:pPr/>
              <a:t>10.01.2015</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CFB30EC0-8D0D-4244-9475-AD3549FB6FD2}" type="slidenum">
              <a:rPr lang="tr-TR" smtClean="0"/>
              <a:pPr/>
              <a:t>‹#›</a:t>
            </a:fld>
            <a:endParaRPr lang="tr-TR"/>
          </a:p>
        </p:txBody>
      </p:sp>
    </p:spTree>
    <p:extLst>
      <p:ext uri="{BB962C8B-B14F-4D97-AF65-F5344CB8AC3E}">
        <p14:creationId xmlns:p14="http://schemas.microsoft.com/office/powerpoint/2010/main" val="4277314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B95CE26D-CF30-434F-9512-F1A5ADB6BBF2}" type="datetimeFigureOut">
              <a:rPr lang="tr-TR" smtClean="0"/>
              <a:pPr/>
              <a:t>10.01.2015</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CFB30EC0-8D0D-4244-9475-AD3549FB6FD2}" type="slidenum">
              <a:rPr lang="tr-TR" smtClean="0"/>
              <a:pPr/>
              <a:t>‹#›</a:t>
            </a:fld>
            <a:endParaRPr lang="tr-TR"/>
          </a:p>
        </p:txBody>
      </p:sp>
    </p:spTree>
    <p:extLst>
      <p:ext uri="{BB962C8B-B14F-4D97-AF65-F5344CB8AC3E}">
        <p14:creationId xmlns:p14="http://schemas.microsoft.com/office/powerpoint/2010/main" val="3044637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B95CE26D-CF30-434F-9512-F1A5ADB6BBF2}" type="datetimeFigureOut">
              <a:rPr lang="tr-TR" smtClean="0"/>
              <a:pPr/>
              <a:t>10.01.2015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FB30EC0-8D0D-4244-9475-AD3549FB6FD2}" type="slidenum">
              <a:rPr lang="tr-TR" smtClean="0"/>
              <a:pPr/>
              <a:t>‹#›</a:t>
            </a:fld>
            <a:endParaRPr lang="tr-TR"/>
          </a:p>
        </p:txBody>
      </p:sp>
    </p:spTree>
    <p:extLst>
      <p:ext uri="{BB962C8B-B14F-4D97-AF65-F5344CB8AC3E}">
        <p14:creationId xmlns:p14="http://schemas.microsoft.com/office/powerpoint/2010/main" val="2805401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B95CE26D-CF30-434F-9512-F1A5ADB6BBF2}" type="datetimeFigureOut">
              <a:rPr lang="tr-TR" smtClean="0"/>
              <a:pPr/>
              <a:t>10.01.2015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FB30EC0-8D0D-4244-9475-AD3549FB6FD2}" type="slidenum">
              <a:rPr lang="tr-TR" smtClean="0"/>
              <a:pPr/>
              <a:t>‹#›</a:t>
            </a:fld>
            <a:endParaRPr lang="tr-TR"/>
          </a:p>
        </p:txBody>
      </p:sp>
    </p:spTree>
    <p:extLst>
      <p:ext uri="{BB962C8B-B14F-4D97-AF65-F5344CB8AC3E}">
        <p14:creationId xmlns:p14="http://schemas.microsoft.com/office/powerpoint/2010/main" val="3406840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5CE26D-CF30-434F-9512-F1A5ADB6BBF2}" type="datetimeFigureOut">
              <a:rPr lang="tr-TR" smtClean="0"/>
              <a:pPr/>
              <a:t>10.01.2015</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B30EC0-8D0D-4244-9475-AD3549FB6FD2}" type="slidenum">
              <a:rPr lang="tr-TR" smtClean="0"/>
              <a:pPr/>
              <a:t>‹#›</a:t>
            </a:fld>
            <a:endParaRPr lang="tr-TR"/>
          </a:p>
        </p:txBody>
      </p:sp>
    </p:spTree>
    <p:extLst>
      <p:ext uri="{BB962C8B-B14F-4D97-AF65-F5344CB8AC3E}">
        <p14:creationId xmlns:p14="http://schemas.microsoft.com/office/powerpoint/2010/main" val="3730333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2.png"/><Relationship Id="rId7" Type="http://schemas.openxmlformats.org/officeDocument/2006/relationships/hyperlink" Target="http://www.veganzetta.org/wp-content/uploads/2014/10/loukanikos.jp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hyperlink" Target="http://www.google.com.tr/url?sa=i&amp;rct=j&amp;q=&amp;esrc=s&amp;frm=1&amp;source=images&amp;cd=&amp;cad=rja&amp;docid=tqSWtxwOajZXKM&amp;tbnid=xpyNCIOZUwKaDM:&amp;ved=0CAUQjRw&amp;url=http://everywheretaksim.net/tr/odatv-bu-olumleri-kimse-gormedi/&amp;ei=5pVPUryhGI-Z0AXMkIG4CQ&amp;bvm=bv.53537100,d.d2k&amp;psig=AFQjCNHDu54ZgJBVovKI3DSkCsmY03ZBFQ&amp;ust=1381033827308426" TargetMode="External"/><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48.png"/><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jpeg"/><Relationship Id="rId3" Type="http://schemas.openxmlformats.org/officeDocument/2006/relationships/image" Target="../media/image54.jpeg"/><Relationship Id="rId7" Type="http://schemas.openxmlformats.org/officeDocument/2006/relationships/image" Target="../media/image58.jpeg"/><Relationship Id="rId12"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jpe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jpeg"/><Relationship Id="rId14" Type="http://schemas.openxmlformats.org/officeDocument/2006/relationships/image" Target="../media/image65.jpeg"/></Relationships>
</file>

<file path=ppt/slides/_rels/slide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png"/><Relationship Id="rId9" Type="http://schemas.openxmlformats.org/officeDocument/2006/relationships/image" Target="../media/image74.jpeg"/></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google.com.tr/url?sa=i&amp;rct=j&amp;q=&amp;esrc=s&amp;source=images&amp;cd=&amp;cad=rja&amp;uact=8&amp;ved=0CAcQjRw&amp;url=http://emlakansiklopedisi.com/wiki/cihangir&amp;ei=xOFBVJq5NMjyPPaggdAI&amp;bvm=bv.77648437,d.bGQ&amp;psig=AFQjCNE7wfoPRf5MGosaocj01VlpVq1Sng&amp;ust=1413690155248987"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p:txBody>
          <a:bodyPr/>
          <a:lstStyle/>
          <a:p>
            <a:r>
              <a:rPr lang="tr-TR" dirty="0" smtClean="0"/>
              <a:t>BİBERGAZI </a:t>
            </a:r>
            <a:endParaRPr lang="tr-TR" dirty="0"/>
          </a:p>
        </p:txBody>
      </p:sp>
      <p:pic>
        <p:nvPicPr>
          <p:cNvPr id="4098" name="Picture 2" descr="C:\Users\goghastdr\Desktop\olgutusad\gaz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69770" y="1484784"/>
            <a:ext cx="7601282" cy="5044487"/>
          </a:xfrm>
          <a:prstGeom prst="rect">
            <a:avLst/>
          </a:prstGeom>
          <a:noFill/>
          <a:extLst>
            <a:ext uri="{909E8E84-426E-40DD-AFC4-6F175D3DCCD1}">
              <a14:hiddenFill xmlns:a14="http://schemas.microsoft.com/office/drawing/2010/main">
                <a:solidFill>
                  <a:srgbClr val="FFFFFF"/>
                </a:solidFill>
              </a14:hiddenFill>
            </a:ext>
          </a:extLst>
        </p:spPr>
      </p:pic>
      <p:sp>
        <p:nvSpPr>
          <p:cNvPr id="4" name="Alt Başlık 3"/>
          <p:cNvSpPr>
            <a:spLocks noGrp="1"/>
          </p:cNvSpPr>
          <p:nvPr>
            <p:ph type="subTitle" idx="1"/>
          </p:nvPr>
        </p:nvSpPr>
        <p:spPr>
          <a:xfrm>
            <a:off x="0" y="1412776"/>
            <a:ext cx="9144000" cy="864096"/>
          </a:xfrm>
        </p:spPr>
        <p:txBody>
          <a:bodyPr>
            <a:normAutofit/>
          </a:bodyPr>
          <a:lstStyle/>
          <a:p>
            <a:r>
              <a:rPr lang="tr-TR" sz="4400" b="1" dirty="0" smtClean="0">
                <a:solidFill>
                  <a:schemeClr val="bg1"/>
                </a:solidFill>
                <a:latin typeface="+mj-lt"/>
              </a:rPr>
              <a:t>Biber Gazı </a:t>
            </a:r>
          </a:p>
          <a:p>
            <a:endParaRPr lang="tr-TR" sz="4400" b="1" dirty="0">
              <a:solidFill>
                <a:schemeClr val="bg1"/>
              </a:solidFill>
              <a:latin typeface="+mj-lt"/>
            </a:endParaRPr>
          </a:p>
        </p:txBody>
      </p:sp>
      <p:sp>
        <p:nvSpPr>
          <p:cNvPr id="6" name="Alt Başlık 3"/>
          <p:cNvSpPr txBox="1">
            <a:spLocks/>
          </p:cNvSpPr>
          <p:nvPr/>
        </p:nvSpPr>
        <p:spPr>
          <a:xfrm>
            <a:off x="1371600" y="4797152"/>
            <a:ext cx="6944816" cy="1296144"/>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3600" b="1" i="0" u="none" strike="noStrike" kern="1200" cap="none" spc="0" normalizeH="0" baseline="0" noProof="0" dirty="0" smtClean="0">
                <a:ln>
                  <a:noFill/>
                </a:ln>
                <a:solidFill>
                  <a:schemeClr val="bg1"/>
                </a:solidFill>
                <a:effectLst/>
                <a:uLnTx/>
                <a:uFillTx/>
                <a:latin typeface="+mj-lt"/>
                <a:ea typeface="+mn-ea"/>
                <a:cs typeface="+mn-cs"/>
              </a:rPr>
              <a:t>Dr. Nilüfer Aykaç Kongar</a:t>
            </a:r>
          </a:p>
          <a:p>
            <a:pPr lvl="0" algn="ctr">
              <a:spcBef>
                <a:spcPct val="20000"/>
              </a:spcBef>
              <a:defRPr/>
            </a:pPr>
            <a:r>
              <a:rPr lang="tr-TR" sz="2400" dirty="0" smtClean="0">
                <a:solidFill>
                  <a:schemeClr val="bg1"/>
                </a:solidFill>
                <a:latin typeface="+mj-lt"/>
              </a:rPr>
              <a:t>Bilim Üniversitesi Göğüs Hastalıkları AD Öğretim Üyesi</a:t>
            </a:r>
            <a:r>
              <a:rPr lang="tr-TR" sz="2400" b="1" dirty="0" smtClean="0">
                <a:solidFill>
                  <a:schemeClr val="bg1"/>
                </a:solidFill>
                <a:latin typeface="+mj-lt"/>
              </a:rPr>
              <a:t>.</a:t>
            </a:r>
            <a:r>
              <a:rPr lang="tr-TR" sz="2400" dirty="0">
                <a:solidFill>
                  <a:schemeClr val="bg1"/>
                </a:solidFill>
                <a:latin typeface="+mj-lt"/>
              </a:rPr>
              <a:t> </a:t>
            </a:r>
            <a:endParaRPr kumimoji="0" lang="tr-TR" sz="2400" b="1" i="0" u="none" strike="noStrike" kern="1200" cap="none" spc="0" normalizeH="0" baseline="0" noProof="0" dirty="0" smtClean="0">
              <a:ln>
                <a:noFill/>
              </a:ln>
              <a:solidFill>
                <a:schemeClr val="bg1"/>
              </a:solidFill>
              <a:effectLst/>
              <a:uLnTx/>
              <a:uFillTx/>
              <a:latin typeface="+mj-lt"/>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3600" b="1" i="0" u="none" strike="noStrike" kern="1200" cap="none" spc="0" normalizeH="0" baseline="0" noProof="0" dirty="0">
              <a:ln>
                <a:noFill/>
              </a:ln>
              <a:solidFill>
                <a:schemeClr val="bg1"/>
              </a:solidFill>
              <a:effectLst/>
              <a:uLnTx/>
              <a:uFillTx/>
              <a:latin typeface="+mj-lt"/>
              <a:ea typeface="+mn-ea"/>
              <a:cs typeface="+mn-cs"/>
            </a:endParaRPr>
          </a:p>
        </p:txBody>
      </p:sp>
      <p:pic>
        <p:nvPicPr>
          <p:cNvPr id="8" name="Picture 2" descr="Kalp Hastalıkları | Kanser | Gamma Knife | Robotik Cerrahi | Grup Florence Nightingale Hastaneleri"/>
          <p:cNvPicPr>
            <a:picLocks noChangeAspect="1" noChangeArrowheads="1"/>
          </p:cNvPicPr>
          <p:nvPr/>
        </p:nvPicPr>
        <p:blipFill>
          <a:blip r:embed="rId3" cstate="screen"/>
          <a:srcRect/>
          <a:stretch>
            <a:fillRect/>
          </a:stretch>
        </p:blipFill>
        <p:spPr bwMode="auto">
          <a:xfrm>
            <a:off x="5508104" y="476672"/>
            <a:ext cx="3366105" cy="864096"/>
          </a:xfrm>
          <a:prstGeom prst="rect">
            <a:avLst/>
          </a:prstGeom>
          <a:noFill/>
        </p:spPr>
      </p:pic>
      <p:pic>
        <p:nvPicPr>
          <p:cNvPr id="59394" name="Picture 2" descr="http://www.istanbulbilim.edu.tr/img/logo2.gif"/>
          <p:cNvPicPr>
            <a:picLocks noChangeAspect="1" noChangeArrowheads="1"/>
          </p:cNvPicPr>
          <p:nvPr/>
        </p:nvPicPr>
        <p:blipFill>
          <a:blip r:embed="rId4" cstate="print"/>
          <a:srcRect/>
          <a:stretch>
            <a:fillRect/>
          </a:stretch>
        </p:blipFill>
        <p:spPr bwMode="auto">
          <a:xfrm>
            <a:off x="251520" y="548680"/>
            <a:ext cx="4286250" cy="647700"/>
          </a:xfrm>
          <a:prstGeom prst="rect">
            <a:avLst/>
          </a:prstGeom>
          <a:noFill/>
        </p:spPr>
      </p:pic>
    </p:spTree>
    <p:extLst>
      <p:ext uri="{BB962C8B-B14F-4D97-AF65-F5344CB8AC3E}">
        <p14:creationId xmlns:p14="http://schemas.microsoft.com/office/powerpoint/2010/main" val="403321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274638"/>
            <a:ext cx="9144000" cy="1143000"/>
          </a:xfrm>
        </p:spPr>
        <p:txBody>
          <a:bodyPr/>
          <a:lstStyle/>
          <a:p>
            <a:r>
              <a:rPr lang="tr-TR" dirty="0" smtClean="0"/>
              <a:t>Solunum Fonksiyon Testi</a:t>
            </a:r>
            <a:endParaRPr lang="tr-TR" dirty="0"/>
          </a:p>
        </p:txBody>
      </p:sp>
      <p:sp>
        <p:nvSpPr>
          <p:cNvPr id="3" name="İçerik Yer Tutucusu 2"/>
          <p:cNvSpPr>
            <a:spLocks noGrp="1"/>
          </p:cNvSpPr>
          <p:nvPr>
            <p:ph sz="half" idx="1"/>
          </p:nvPr>
        </p:nvSpPr>
        <p:spPr>
          <a:xfrm>
            <a:off x="457200" y="1999381"/>
            <a:ext cx="4038600" cy="4525963"/>
          </a:xfrm>
        </p:spPr>
        <p:txBody>
          <a:bodyPr/>
          <a:lstStyle/>
          <a:p>
            <a:pPr marL="0" indent="0">
              <a:buNone/>
            </a:pPr>
            <a:r>
              <a:rPr lang="tr-TR" b="1" dirty="0" smtClean="0"/>
              <a:t>20.6.2013</a:t>
            </a:r>
          </a:p>
          <a:p>
            <a:r>
              <a:rPr lang="tr-TR" dirty="0"/>
              <a:t>FEV1: </a:t>
            </a:r>
            <a:r>
              <a:rPr lang="tr-TR" dirty="0" smtClean="0"/>
              <a:t>2.20 %82</a:t>
            </a:r>
            <a:endParaRPr lang="tr-TR" dirty="0"/>
          </a:p>
          <a:p>
            <a:r>
              <a:rPr lang="tr-TR" dirty="0" smtClean="0"/>
              <a:t>FVC:  3.29  %105</a:t>
            </a:r>
            <a:endParaRPr lang="tr-TR" dirty="0"/>
          </a:p>
          <a:p>
            <a:r>
              <a:rPr lang="tr-TR" dirty="0" smtClean="0"/>
              <a:t>FEV1/FVC:   </a:t>
            </a:r>
            <a:r>
              <a:rPr lang="tr-TR" dirty="0" smtClean="0">
                <a:solidFill>
                  <a:srgbClr val="FF0000"/>
                </a:solidFill>
              </a:rPr>
              <a:t>%67</a:t>
            </a:r>
            <a:endParaRPr lang="tr-TR" dirty="0">
              <a:solidFill>
                <a:srgbClr val="FF0000"/>
              </a:solidFill>
            </a:endParaRPr>
          </a:p>
          <a:p>
            <a:r>
              <a:rPr lang="tr-TR" dirty="0" smtClean="0"/>
              <a:t>MEF25-75:  </a:t>
            </a:r>
            <a:r>
              <a:rPr lang="tr-TR" dirty="0" smtClean="0">
                <a:solidFill>
                  <a:srgbClr val="FF0000"/>
                </a:solidFill>
              </a:rPr>
              <a:t>%48</a:t>
            </a:r>
            <a:endParaRPr lang="tr-TR" dirty="0">
              <a:solidFill>
                <a:srgbClr val="FF0000"/>
              </a:solidFill>
            </a:endParaRPr>
          </a:p>
          <a:p>
            <a:endParaRPr lang="tr-TR" dirty="0"/>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33" r="29533" b="16117"/>
          <a:stretch/>
        </p:blipFill>
        <p:spPr bwMode="auto">
          <a:xfrm>
            <a:off x="3851920" y="1758899"/>
            <a:ext cx="5112568" cy="4865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16900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goghastdr\Desktop\olgutusad\ct20.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5576" y="1484784"/>
            <a:ext cx="2448000" cy="244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goghastdr\Desktop\olgutusad\ct120.6.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11860" y="1484784"/>
            <a:ext cx="2448000" cy="2448000"/>
          </a:xfrm>
          <a:prstGeom prst="rect">
            <a:avLst/>
          </a:prstGeom>
          <a:noFill/>
          <a:extLst>
            <a:ext uri="{909E8E84-426E-40DD-AFC4-6F175D3DCCD1}">
              <a14:hiddenFill xmlns:a14="http://schemas.microsoft.com/office/drawing/2010/main">
                <a:solidFill>
                  <a:srgbClr val="FFFFFF"/>
                </a:solidFill>
              </a14:hiddenFill>
            </a:ext>
          </a:extLst>
        </p:spPr>
      </p:pic>
      <p:sp>
        <p:nvSpPr>
          <p:cNvPr id="4" name="Başlık 1"/>
          <p:cNvSpPr txBox="1">
            <a:spLocks/>
          </p:cNvSpPr>
          <p:nvPr/>
        </p:nvSpPr>
        <p:spPr>
          <a:xfrm>
            <a:off x="0" y="274638"/>
            <a:ext cx="9144000" cy="77809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4000" dirty="0" smtClean="0"/>
              <a:t>20.06.2013</a:t>
            </a:r>
            <a:endParaRPr lang="tr-TR" sz="4000" dirty="0"/>
          </a:p>
        </p:txBody>
      </p:sp>
      <p:pic>
        <p:nvPicPr>
          <p:cNvPr id="6" name="Picture 11" descr="C:\Users\goghastdr\Desktop\olgutusad\ct820.6.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68866" y="4077344"/>
            <a:ext cx="2448000" cy="244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goghastdr\Desktop\olgutusad\ct520.6.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868144" y="1484784"/>
            <a:ext cx="2448000" cy="2448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goghastdr\Desktop\olgutusad\ct620.6.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55576" y="4077344"/>
            <a:ext cx="2448000" cy="24480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goghastdr\Desktop\olgutusad\ct720.6.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312221" y="4077344"/>
            <a:ext cx="2448000" cy="24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5245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iblog.milliyet.com.tr/imgroot/blogv7/Blog333/2013/06/02/58/417425-3-4-2b2f5.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5536" y="623647"/>
            <a:ext cx="8388424" cy="6045713"/>
          </a:xfrm>
          <a:prstGeom prst="rect">
            <a:avLst/>
          </a:prstGeom>
          <a:noFill/>
          <a:extLst>
            <a:ext uri="{909E8E84-426E-40DD-AFC4-6F175D3DCCD1}">
              <a14:hiddenFill xmlns:a14="http://schemas.microsoft.com/office/drawing/2010/main">
                <a:solidFill>
                  <a:srgbClr val="FFFFFF"/>
                </a:solidFill>
              </a14:hiddenFill>
            </a:ext>
          </a:extLst>
        </p:spPr>
      </p:pic>
      <p:sp>
        <p:nvSpPr>
          <p:cNvPr id="4" name="Başlık 1"/>
          <p:cNvSpPr txBox="1">
            <a:spLocks/>
          </p:cNvSpPr>
          <p:nvPr/>
        </p:nvSpPr>
        <p:spPr>
          <a:xfrm>
            <a:off x="0" y="260648"/>
            <a:ext cx="9144000" cy="864096"/>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4000" dirty="0" smtClean="0"/>
              <a:t>2.6.2013 İstanbul Taksim</a:t>
            </a:r>
            <a:endParaRPr lang="tr-TR" sz="4000" dirty="0"/>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5250" y="1198587"/>
            <a:ext cx="8953500" cy="503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56951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260648"/>
            <a:ext cx="9144000" cy="1156990"/>
          </a:xfrm>
        </p:spPr>
        <p:txBody>
          <a:bodyPr>
            <a:noAutofit/>
          </a:bodyPr>
          <a:lstStyle/>
          <a:p>
            <a:r>
              <a:rPr lang="tr-TR" sz="4000" dirty="0" smtClean="0"/>
              <a:t>2.6.2013 İstanbul Dumansız Hava Sahası  Özel Prestij Ödülü</a:t>
            </a:r>
            <a:endParaRPr lang="tr-TR" sz="4000" dirty="0"/>
          </a:p>
        </p:txBody>
      </p:sp>
      <p:pic>
        <p:nvPicPr>
          <p:cNvPr id="1638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87624" y="1700808"/>
            <a:ext cx="6768752" cy="5062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47999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srcRect/>
          <a:stretch>
            <a:fillRect/>
          </a:stretch>
        </p:blipFill>
        <p:spPr bwMode="auto">
          <a:xfrm>
            <a:off x="1547664" y="34377"/>
            <a:ext cx="5616624" cy="6778294"/>
          </a:xfrm>
          <a:prstGeom prst="rect">
            <a:avLst/>
          </a:prstGeom>
          <a:noFill/>
          <a:ln w="9525">
            <a:noFill/>
            <a:miter lim="800000"/>
            <a:headEnd/>
            <a:tailEnd/>
          </a:ln>
        </p:spPr>
      </p:pic>
    </p:spTree>
    <p:extLst>
      <p:ext uri="{BB962C8B-B14F-4D97-AF65-F5344CB8AC3E}">
        <p14:creationId xmlns:p14="http://schemas.microsoft.com/office/powerpoint/2010/main" val="33071558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274638"/>
            <a:ext cx="9144000" cy="922114"/>
          </a:xfrm>
        </p:spPr>
        <p:txBody>
          <a:bodyPr>
            <a:normAutofit/>
          </a:bodyPr>
          <a:lstStyle/>
          <a:p>
            <a:r>
              <a:rPr lang="tr-TR" sz="4000" dirty="0" smtClean="0"/>
              <a:t>Öyküye Tekrar Dönelim…</a:t>
            </a:r>
            <a:endParaRPr lang="tr-TR" sz="4000" dirty="0"/>
          </a:p>
        </p:txBody>
      </p:sp>
      <p:sp>
        <p:nvSpPr>
          <p:cNvPr id="3" name="İçerik Yer Tutucusu 2"/>
          <p:cNvSpPr>
            <a:spLocks noGrp="1"/>
          </p:cNvSpPr>
          <p:nvPr>
            <p:ph idx="1"/>
          </p:nvPr>
        </p:nvSpPr>
        <p:spPr>
          <a:xfrm>
            <a:off x="457200" y="1628800"/>
            <a:ext cx="8229600" cy="4525963"/>
          </a:xfrm>
        </p:spPr>
        <p:txBody>
          <a:bodyPr>
            <a:normAutofit fontScale="92500" lnSpcReduction="20000"/>
          </a:bodyPr>
          <a:lstStyle/>
          <a:p>
            <a:r>
              <a:rPr lang="tr-TR" dirty="0" smtClean="0"/>
              <a:t>Hasta, </a:t>
            </a:r>
            <a:r>
              <a:rPr lang="tr-TR" dirty="0"/>
              <a:t>başvurudan 14</a:t>
            </a:r>
            <a:r>
              <a:rPr lang="tr-TR" dirty="0" smtClean="0"/>
              <a:t>, 13 </a:t>
            </a:r>
            <a:r>
              <a:rPr lang="tr-TR" dirty="0"/>
              <a:t>ve 11 gün önce </a:t>
            </a:r>
            <a:r>
              <a:rPr lang="tr-TR" dirty="0" smtClean="0"/>
              <a:t>toplam üç kez biber gazına </a:t>
            </a:r>
            <a:r>
              <a:rPr lang="tr-TR" dirty="0" err="1" smtClean="0"/>
              <a:t>maruziyet</a:t>
            </a:r>
            <a:r>
              <a:rPr lang="tr-TR" dirty="0" smtClean="0"/>
              <a:t> </a:t>
            </a:r>
            <a:r>
              <a:rPr lang="tr-TR" dirty="0"/>
              <a:t>tanımlıyor</a:t>
            </a:r>
            <a:r>
              <a:rPr lang="tr-TR" dirty="0" smtClean="0"/>
              <a:t>.</a:t>
            </a:r>
          </a:p>
          <a:p>
            <a:r>
              <a:rPr lang="tr-TR" dirty="0" err="1" smtClean="0"/>
              <a:t>Onbir</a:t>
            </a:r>
            <a:r>
              <a:rPr lang="tr-TR" dirty="0" smtClean="0"/>
              <a:t> gün önce 1 metre yakınına </a:t>
            </a:r>
            <a:r>
              <a:rPr lang="tr-TR" dirty="0"/>
              <a:t>gaz fişeği  düştüğünü </a:t>
            </a:r>
            <a:r>
              <a:rPr lang="tr-TR" dirty="0" smtClean="0"/>
              <a:t>ve gaza </a:t>
            </a:r>
            <a:r>
              <a:rPr lang="tr-TR" dirty="0" err="1"/>
              <a:t>maruziyet</a:t>
            </a:r>
            <a:r>
              <a:rPr lang="tr-TR" dirty="0"/>
              <a:t> sonrasında </a:t>
            </a:r>
            <a:endParaRPr lang="tr-TR" dirty="0" smtClean="0"/>
          </a:p>
          <a:p>
            <a:pPr marL="0" indent="0">
              <a:buNone/>
            </a:pPr>
            <a:r>
              <a:rPr lang="tr-TR" dirty="0" smtClean="0"/>
              <a:t>          göz yaşarması, tüm </a:t>
            </a:r>
            <a:r>
              <a:rPr lang="tr-TR" dirty="0" err="1" smtClean="0"/>
              <a:t>sekresyonlarda</a:t>
            </a:r>
            <a:r>
              <a:rPr lang="tr-TR" dirty="0" smtClean="0"/>
              <a:t> artış,</a:t>
            </a:r>
          </a:p>
          <a:p>
            <a:pPr marL="0" indent="0">
              <a:buNone/>
            </a:pPr>
            <a:r>
              <a:rPr lang="tr-TR" dirty="0" smtClean="0"/>
              <a:t>          nefes </a:t>
            </a:r>
            <a:r>
              <a:rPr lang="tr-TR" dirty="0"/>
              <a:t>almakta zorluk, </a:t>
            </a:r>
            <a:r>
              <a:rPr lang="tr-TR" dirty="0" smtClean="0"/>
              <a:t>çarpıntı, panik</a:t>
            </a:r>
          </a:p>
          <a:p>
            <a:pPr marL="0" indent="0">
              <a:buNone/>
            </a:pPr>
            <a:r>
              <a:rPr lang="tr-TR" dirty="0"/>
              <a:t> </a:t>
            </a:r>
            <a:r>
              <a:rPr lang="tr-TR" dirty="0" smtClean="0"/>
              <a:t>         hırıltılı </a:t>
            </a:r>
            <a:r>
              <a:rPr lang="tr-TR" dirty="0"/>
              <a:t>solunum, </a:t>
            </a:r>
            <a:r>
              <a:rPr lang="tr-TR" dirty="0" smtClean="0"/>
              <a:t>ajitasyon olduğunu  </a:t>
            </a:r>
          </a:p>
          <a:p>
            <a:pPr marL="0" indent="0">
              <a:buNone/>
            </a:pPr>
            <a:r>
              <a:rPr lang="tr-TR" dirty="0"/>
              <a:t> </a:t>
            </a:r>
            <a:r>
              <a:rPr lang="tr-TR" dirty="0" smtClean="0"/>
              <a:t>         bir </a:t>
            </a:r>
            <a:r>
              <a:rPr lang="tr-TR" dirty="0"/>
              <a:t>sağlık kuruluşuna </a:t>
            </a:r>
            <a:r>
              <a:rPr lang="tr-TR" dirty="0" smtClean="0"/>
              <a:t>başvurduğunu buharla ilaç verildiğini, yüzünün beyaz bir sıvıyla yıkandığını ifade </a:t>
            </a:r>
            <a:r>
              <a:rPr lang="tr-TR" dirty="0"/>
              <a:t>ediyor. </a:t>
            </a:r>
          </a:p>
        </p:txBody>
      </p:sp>
    </p:spTree>
    <p:extLst>
      <p:ext uri="{BB962C8B-B14F-4D97-AF65-F5344CB8AC3E}">
        <p14:creationId xmlns:p14="http://schemas.microsoft.com/office/powerpoint/2010/main" val="6505366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274638"/>
            <a:ext cx="9144000" cy="1143000"/>
          </a:xfrm>
        </p:spPr>
        <p:txBody>
          <a:bodyPr>
            <a:normAutofit/>
          </a:bodyPr>
          <a:lstStyle/>
          <a:p>
            <a:r>
              <a:rPr lang="tr-TR" sz="4000" dirty="0" smtClean="0"/>
              <a:t>Tanı</a:t>
            </a:r>
            <a:endParaRPr lang="tr-TR" sz="4000" dirty="0"/>
          </a:p>
        </p:txBody>
      </p:sp>
      <p:sp>
        <p:nvSpPr>
          <p:cNvPr id="3" name="İçerik Yer Tutucusu 2"/>
          <p:cNvSpPr>
            <a:spLocks noGrp="1"/>
          </p:cNvSpPr>
          <p:nvPr>
            <p:ph idx="1"/>
          </p:nvPr>
        </p:nvSpPr>
        <p:spPr>
          <a:xfrm>
            <a:off x="457200" y="2248272"/>
            <a:ext cx="8229600" cy="3052936"/>
          </a:xfrm>
        </p:spPr>
        <p:txBody>
          <a:bodyPr/>
          <a:lstStyle/>
          <a:p>
            <a:r>
              <a:rPr lang="tr-TR" dirty="0" smtClean="0"/>
              <a:t>Biber gazı </a:t>
            </a:r>
            <a:r>
              <a:rPr lang="tr-TR" dirty="0" err="1" smtClean="0"/>
              <a:t>maruziyetine</a:t>
            </a:r>
            <a:r>
              <a:rPr lang="tr-TR" dirty="0" smtClean="0"/>
              <a:t> bağlı akut </a:t>
            </a:r>
            <a:r>
              <a:rPr lang="tr-TR" dirty="0" err="1" smtClean="0"/>
              <a:t>toksik</a:t>
            </a:r>
            <a:r>
              <a:rPr lang="tr-TR" dirty="0" smtClean="0"/>
              <a:t>  gaz </a:t>
            </a:r>
            <a:r>
              <a:rPr lang="tr-TR" dirty="0" err="1" smtClean="0"/>
              <a:t>inhalasyon</a:t>
            </a:r>
            <a:r>
              <a:rPr lang="tr-TR" dirty="0" smtClean="0"/>
              <a:t> sendromu</a:t>
            </a:r>
          </a:p>
          <a:p>
            <a:pPr>
              <a:buNone/>
            </a:pPr>
            <a:endParaRPr lang="tr-TR" dirty="0" smtClean="0"/>
          </a:p>
          <a:p>
            <a:r>
              <a:rPr lang="tr-TR" dirty="0" smtClean="0"/>
              <a:t>Biber gazı </a:t>
            </a:r>
            <a:r>
              <a:rPr lang="tr-TR" dirty="0" err="1" smtClean="0"/>
              <a:t>maruziyetine</a:t>
            </a:r>
            <a:r>
              <a:rPr lang="tr-TR" dirty="0" smtClean="0"/>
              <a:t>  bağlı akciğerlerde </a:t>
            </a:r>
            <a:r>
              <a:rPr lang="tr-TR" dirty="0" err="1" smtClean="0"/>
              <a:t>bilateral</a:t>
            </a:r>
            <a:r>
              <a:rPr lang="tr-TR" dirty="0" smtClean="0"/>
              <a:t> yamalı </a:t>
            </a:r>
            <a:r>
              <a:rPr lang="tr-TR" dirty="0" err="1" smtClean="0"/>
              <a:t>infiltrasyon</a:t>
            </a:r>
            <a:endParaRPr lang="tr-TR" dirty="0"/>
          </a:p>
        </p:txBody>
      </p:sp>
      <p:pic>
        <p:nvPicPr>
          <p:cNvPr id="4"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39552" y="260648"/>
            <a:ext cx="2623916" cy="1651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64001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303" y="0"/>
            <a:ext cx="9144000" cy="6858000"/>
          </a:xfrm>
          <a:solidFill>
            <a:schemeClr val="tx1"/>
          </a:solidFill>
        </p:spPr>
        <p:txBody>
          <a:bodyPr>
            <a:normAutofit/>
          </a:bodyPr>
          <a:lstStyle/>
          <a:p>
            <a:pPr marL="0" indent="0">
              <a:buNone/>
            </a:pPr>
            <a:endParaRPr lang="tr-TR" sz="2400" dirty="0" smtClean="0">
              <a:solidFill>
                <a:schemeClr val="bg1"/>
              </a:solidFill>
            </a:endParaRPr>
          </a:p>
          <a:p>
            <a:pPr marL="0" indent="0">
              <a:buNone/>
            </a:pPr>
            <a:endParaRPr lang="tr-TR" sz="2400" dirty="0">
              <a:solidFill>
                <a:schemeClr val="bg1"/>
              </a:solidFill>
            </a:endParaRPr>
          </a:p>
          <a:p>
            <a:pPr marL="0" indent="0">
              <a:buNone/>
            </a:pPr>
            <a:endParaRPr lang="tr-TR" sz="2400" dirty="0" smtClean="0">
              <a:solidFill>
                <a:schemeClr val="bg1"/>
              </a:solidFill>
            </a:endParaRPr>
          </a:p>
          <a:p>
            <a:pPr marL="0" indent="0">
              <a:buNone/>
            </a:pPr>
            <a:r>
              <a:rPr lang="tr-TR" sz="2400" dirty="0">
                <a:solidFill>
                  <a:schemeClr val="bg1"/>
                </a:solidFill>
              </a:rPr>
              <a:t>	</a:t>
            </a:r>
            <a:r>
              <a:rPr lang="tr-TR" sz="2400" dirty="0" smtClean="0">
                <a:solidFill>
                  <a:schemeClr val="bg1"/>
                </a:solidFill>
              </a:rPr>
              <a:t>Ben </a:t>
            </a:r>
            <a:r>
              <a:rPr lang="tr-TR" sz="2400" dirty="0">
                <a:solidFill>
                  <a:schemeClr val="bg1"/>
                </a:solidFill>
              </a:rPr>
              <a:t>Moda'da yasayan 57 </a:t>
            </a:r>
            <a:r>
              <a:rPr lang="tr-TR" sz="2400" dirty="0" smtClean="0">
                <a:solidFill>
                  <a:schemeClr val="bg1"/>
                </a:solidFill>
              </a:rPr>
              <a:t>yıllık astım hastasıyım</a:t>
            </a:r>
            <a:r>
              <a:rPr lang="tr-TR" sz="2400" dirty="0">
                <a:solidFill>
                  <a:schemeClr val="bg1"/>
                </a:solidFill>
              </a:rPr>
              <a:t>. 2 </a:t>
            </a:r>
            <a:r>
              <a:rPr lang="tr-TR" sz="2400" dirty="0" smtClean="0">
                <a:solidFill>
                  <a:schemeClr val="bg1"/>
                </a:solidFill>
              </a:rPr>
              <a:t>gündür </a:t>
            </a:r>
            <a:r>
              <a:rPr lang="tr-TR" sz="2400" dirty="0">
                <a:solidFill>
                  <a:schemeClr val="bg1"/>
                </a:solidFill>
              </a:rPr>
              <a:t>saatlerce </a:t>
            </a:r>
            <a:r>
              <a:rPr lang="tr-TR" sz="2400" dirty="0" smtClean="0">
                <a:solidFill>
                  <a:schemeClr val="bg1"/>
                </a:solidFill>
              </a:rPr>
              <a:t>atılan </a:t>
            </a:r>
            <a:r>
              <a:rPr lang="tr-TR" sz="2400" dirty="0">
                <a:solidFill>
                  <a:schemeClr val="bg1"/>
                </a:solidFill>
              </a:rPr>
              <a:t>biber </a:t>
            </a:r>
            <a:r>
              <a:rPr lang="tr-TR" sz="2400" dirty="0" smtClean="0">
                <a:solidFill>
                  <a:schemeClr val="bg1"/>
                </a:solidFill>
              </a:rPr>
              <a:t>gazı </a:t>
            </a:r>
            <a:r>
              <a:rPr lang="tr-TR" sz="2400" dirty="0">
                <a:solidFill>
                  <a:schemeClr val="bg1"/>
                </a:solidFill>
              </a:rPr>
              <a:t>sonucu, evden ç</a:t>
            </a:r>
            <a:r>
              <a:rPr lang="tr-TR" sz="2400" dirty="0" smtClean="0">
                <a:solidFill>
                  <a:schemeClr val="bg1"/>
                </a:solidFill>
              </a:rPr>
              <a:t>ıkmadığım </a:t>
            </a:r>
            <a:r>
              <a:rPr lang="tr-TR" sz="2400" dirty="0">
                <a:solidFill>
                  <a:schemeClr val="bg1"/>
                </a:solidFill>
              </a:rPr>
              <a:t>halde </a:t>
            </a:r>
            <a:r>
              <a:rPr lang="tr-TR" sz="2400" dirty="0" smtClean="0">
                <a:solidFill>
                  <a:schemeClr val="bg1"/>
                </a:solidFill>
              </a:rPr>
              <a:t>gözde </a:t>
            </a:r>
            <a:r>
              <a:rPr lang="tr-TR" sz="2400" dirty="0">
                <a:solidFill>
                  <a:schemeClr val="bg1"/>
                </a:solidFill>
              </a:rPr>
              <a:t>ve burunda ş</a:t>
            </a:r>
            <a:r>
              <a:rPr lang="tr-TR" sz="2400" dirty="0" smtClean="0">
                <a:solidFill>
                  <a:schemeClr val="bg1"/>
                </a:solidFill>
              </a:rPr>
              <a:t>iddetli </a:t>
            </a:r>
            <a:r>
              <a:rPr lang="tr-TR" sz="2400" dirty="0">
                <a:solidFill>
                  <a:schemeClr val="bg1"/>
                </a:solidFill>
              </a:rPr>
              <a:t>yanma ve dinmeyen bir burun </a:t>
            </a:r>
            <a:r>
              <a:rPr lang="tr-TR" sz="2400" dirty="0" smtClean="0">
                <a:solidFill>
                  <a:schemeClr val="bg1"/>
                </a:solidFill>
              </a:rPr>
              <a:t>akıntısı </a:t>
            </a:r>
            <a:r>
              <a:rPr lang="tr-TR" sz="2400" dirty="0">
                <a:solidFill>
                  <a:schemeClr val="bg1"/>
                </a:solidFill>
              </a:rPr>
              <a:t>ile nefeste </a:t>
            </a:r>
            <a:r>
              <a:rPr lang="tr-TR" sz="2400" dirty="0" smtClean="0">
                <a:solidFill>
                  <a:schemeClr val="bg1"/>
                </a:solidFill>
              </a:rPr>
              <a:t>sıkıntı </a:t>
            </a:r>
            <a:r>
              <a:rPr lang="tr-TR" sz="2400" dirty="0">
                <a:solidFill>
                  <a:schemeClr val="bg1"/>
                </a:solidFill>
              </a:rPr>
              <a:t>ç</a:t>
            </a:r>
            <a:r>
              <a:rPr lang="tr-TR" sz="2400" dirty="0" smtClean="0">
                <a:solidFill>
                  <a:schemeClr val="bg1"/>
                </a:solidFill>
              </a:rPr>
              <a:t>ekmekteyim.</a:t>
            </a:r>
          </a:p>
          <a:p>
            <a:pPr marL="0" indent="0">
              <a:buNone/>
            </a:pPr>
            <a:r>
              <a:rPr lang="tr-TR" sz="2400" dirty="0" smtClean="0">
                <a:solidFill>
                  <a:schemeClr val="bg1"/>
                </a:solidFill>
              </a:rPr>
              <a:t>	Benim </a:t>
            </a:r>
            <a:r>
              <a:rPr lang="tr-TR" sz="2400" dirty="0">
                <a:solidFill>
                  <a:schemeClr val="bg1"/>
                </a:solidFill>
              </a:rPr>
              <a:t>gibi ve daha ciddi ş</a:t>
            </a:r>
            <a:r>
              <a:rPr lang="tr-TR" sz="2400" dirty="0" smtClean="0">
                <a:solidFill>
                  <a:schemeClr val="bg1"/>
                </a:solidFill>
              </a:rPr>
              <a:t>ikayetleri </a:t>
            </a:r>
            <a:r>
              <a:rPr lang="tr-TR" sz="2400" dirty="0">
                <a:solidFill>
                  <a:schemeClr val="bg1"/>
                </a:solidFill>
              </a:rPr>
              <a:t>olan </a:t>
            </a:r>
            <a:r>
              <a:rPr lang="tr-TR" sz="2400" dirty="0" smtClean="0">
                <a:solidFill>
                  <a:schemeClr val="bg1"/>
                </a:solidFill>
              </a:rPr>
              <a:t>vatandaşların </a:t>
            </a:r>
            <a:r>
              <a:rPr lang="tr-TR" sz="2400" dirty="0">
                <a:solidFill>
                  <a:schemeClr val="bg1"/>
                </a:solidFill>
              </a:rPr>
              <a:t>durumu </a:t>
            </a:r>
            <a:r>
              <a:rPr lang="tr-TR" sz="2400" dirty="0" smtClean="0">
                <a:solidFill>
                  <a:schemeClr val="bg1"/>
                </a:solidFill>
              </a:rPr>
              <a:t>için </a:t>
            </a:r>
            <a:r>
              <a:rPr lang="tr-TR" sz="2400" dirty="0">
                <a:solidFill>
                  <a:schemeClr val="bg1"/>
                </a:solidFill>
              </a:rPr>
              <a:t>bir tepki </a:t>
            </a:r>
            <a:r>
              <a:rPr lang="tr-TR" sz="2400" dirty="0" smtClean="0">
                <a:solidFill>
                  <a:schemeClr val="bg1"/>
                </a:solidFill>
              </a:rPr>
              <a:t>göstermeyi düşünüyor </a:t>
            </a:r>
            <a:r>
              <a:rPr lang="tr-TR" sz="2400" dirty="0">
                <a:solidFill>
                  <a:schemeClr val="bg1"/>
                </a:solidFill>
              </a:rPr>
              <a:t>musunuz?</a:t>
            </a:r>
          </a:p>
          <a:p>
            <a:pPr marL="0" indent="0">
              <a:buNone/>
            </a:pPr>
            <a:r>
              <a:rPr lang="tr-TR" sz="2400" dirty="0" smtClean="0">
                <a:solidFill>
                  <a:schemeClr val="bg1"/>
                </a:solidFill>
              </a:rPr>
              <a:t>	Dernek </a:t>
            </a:r>
            <a:r>
              <a:rPr lang="tr-TR" sz="2400" dirty="0">
                <a:solidFill>
                  <a:schemeClr val="bg1"/>
                </a:solidFill>
              </a:rPr>
              <a:t>olarak bizim gibi </a:t>
            </a:r>
            <a:r>
              <a:rPr lang="tr-TR" sz="2400" dirty="0" smtClean="0">
                <a:solidFill>
                  <a:schemeClr val="bg1"/>
                </a:solidFill>
              </a:rPr>
              <a:t>hastaların sağlıklı nefes alabilmesinin </a:t>
            </a:r>
            <a:r>
              <a:rPr lang="tr-TR" sz="2400" dirty="0">
                <a:solidFill>
                  <a:schemeClr val="bg1"/>
                </a:solidFill>
              </a:rPr>
              <a:t>ö</a:t>
            </a:r>
            <a:r>
              <a:rPr lang="tr-TR" sz="2400" dirty="0" smtClean="0">
                <a:solidFill>
                  <a:schemeClr val="bg1"/>
                </a:solidFill>
              </a:rPr>
              <a:t>nemini bildiğiniz  </a:t>
            </a:r>
            <a:r>
              <a:rPr lang="tr-TR" sz="2400" dirty="0">
                <a:solidFill>
                  <a:schemeClr val="bg1"/>
                </a:solidFill>
              </a:rPr>
              <a:t>ve yasayan her </a:t>
            </a:r>
            <a:r>
              <a:rPr lang="tr-TR" sz="2400" dirty="0" smtClean="0">
                <a:solidFill>
                  <a:schemeClr val="bg1"/>
                </a:solidFill>
              </a:rPr>
              <a:t>canlının  </a:t>
            </a:r>
            <a:r>
              <a:rPr lang="tr-TR" sz="2400" dirty="0">
                <a:solidFill>
                  <a:schemeClr val="bg1"/>
                </a:solidFill>
              </a:rPr>
              <a:t>nefes </a:t>
            </a:r>
            <a:r>
              <a:rPr lang="tr-TR" sz="2400" dirty="0" smtClean="0">
                <a:solidFill>
                  <a:schemeClr val="bg1"/>
                </a:solidFill>
              </a:rPr>
              <a:t>hakkı için </a:t>
            </a:r>
            <a:r>
              <a:rPr lang="tr-TR" sz="2400" dirty="0">
                <a:solidFill>
                  <a:schemeClr val="bg1"/>
                </a:solidFill>
              </a:rPr>
              <a:t>aksiyon </a:t>
            </a:r>
            <a:r>
              <a:rPr lang="tr-TR" sz="2400" dirty="0" smtClean="0">
                <a:solidFill>
                  <a:schemeClr val="bg1"/>
                </a:solidFill>
              </a:rPr>
              <a:t>alabileceğiniz  </a:t>
            </a:r>
            <a:r>
              <a:rPr lang="tr-TR" sz="2400" dirty="0">
                <a:solidFill>
                  <a:schemeClr val="bg1"/>
                </a:solidFill>
              </a:rPr>
              <a:t>umuduyla,</a:t>
            </a:r>
          </a:p>
          <a:p>
            <a:pPr marL="0" indent="0">
              <a:buNone/>
            </a:pPr>
            <a:r>
              <a:rPr lang="tr-TR" sz="2400" dirty="0" smtClean="0">
                <a:solidFill>
                  <a:schemeClr val="bg1"/>
                </a:solidFill>
              </a:rPr>
              <a:t>	Temiz </a:t>
            </a:r>
            <a:r>
              <a:rPr lang="tr-TR" sz="2400" dirty="0">
                <a:solidFill>
                  <a:schemeClr val="bg1"/>
                </a:solidFill>
              </a:rPr>
              <a:t>nefesli </a:t>
            </a:r>
            <a:r>
              <a:rPr lang="tr-TR" sz="2400" dirty="0" smtClean="0">
                <a:solidFill>
                  <a:schemeClr val="bg1"/>
                </a:solidFill>
              </a:rPr>
              <a:t>günler </a:t>
            </a:r>
            <a:r>
              <a:rPr lang="tr-TR" sz="2400" dirty="0">
                <a:solidFill>
                  <a:schemeClr val="bg1"/>
                </a:solidFill>
              </a:rPr>
              <a:t>dilerim</a:t>
            </a:r>
            <a:r>
              <a:rPr lang="tr-TR" sz="2400" dirty="0" smtClean="0">
                <a:solidFill>
                  <a:schemeClr val="bg1"/>
                </a:solidFill>
              </a:rPr>
              <a:t>.</a:t>
            </a:r>
            <a:r>
              <a:rPr lang="tr-TR" sz="2400" dirty="0"/>
              <a:t> </a:t>
            </a:r>
            <a:r>
              <a:rPr lang="tr-TR" sz="2400" dirty="0">
                <a:solidFill>
                  <a:schemeClr val="bg1"/>
                </a:solidFill>
              </a:rPr>
              <a:t>13.09.2013</a:t>
            </a:r>
            <a:endParaRPr lang="tr-TR" sz="2400" dirty="0" smtClean="0">
              <a:solidFill>
                <a:schemeClr val="bg1"/>
              </a:solidFill>
            </a:endParaRPr>
          </a:p>
          <a:p>
            <a:endParaRPr lang="tr-TR" sz="2400" dirty="0"/>
          </a:p>
          <a:p>
            <a:endParaRPr lang="tr-TR" sz="2400" dirty="0"/>
          </a:p>
        </p:txBody>
      </p:sp>
    </p:spTree>
    <p:extLst>
      <p:ext uri="{BB962C8B-B14F-4D97-AF65-F5344CB8AC3E}">
        <p14:creationId xmlns:p14="http://schemas.microsoft.com/office/powerpoint/2010/main" val="11995098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ttp://img.bugun.com.tr/taksim-gezi-parki-halka-acildi_709655_340_226.jpg"/>
          <p:cNvPicPr>
            <a:picLocks noChangeAspect="1" noChangeArrowheads="1"/>
          </p:cNvPicPr>
          <p:nvPr/>
        </p:nvPicPr>
        <p:blipFill>
          <a:blip r:embed="rId2" cstate="print"/>
          <a:srcRect/>
          <a:stretch>
            <a:fillRect/>
          </a:stretch>
        </p:blipFill>
        <p:spPr bwMode="auto">
          <a:xfrm>
            <a:off x="4788024" y="3923239"/>
            <a:ext cx="3744415" cy="2488934"/>
          </a:xfrm>
          <a:prstGeom prst="rect">
            <a:avLst/>
          </a:prstGeom>
          <a:noFill/>
        </p:spPr>
      </p:pic>
      <p:sp>
        <p:nvSpPr>
          <p:cNvPr id="3" name="Başlık 1"/>
          <p:cNvSpPr txBox="1">
            <a:spLocks/>
          </p:cNvSpPr>
          <p:nvPr/>
        </p:nvSpPr>
        <p:spPr>
          <a:xfrm>
            <a:off x="457200" y="274638"/>
            <a:ext cx="8229600" cy="1143000"/>
          </a:xfrm>
          <a:prstGeom prst="rect">
            <a:avLst/>
          </a:prstGeom>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4400" b="0" i="0" u="none" strike="noStrike" kern="1200" cap="none" spc="0" normalizeH="0" baseline="0" noProof="0" dirty="0" smtClean="0">
                <a:ln>
                  <a:noFill/>
                </a:ln>
                <a:solidFill>
                  <a:schemeClr val="tx1"/>
                </a:solidFill>
                <a:effectLst/>
                <a:uLnTx/>
                <a:uFillTx/>
                <a:latin typeface="+mj-lt"/>
                <a:ea typeface="+mj-ea"/>
                <a:cs typeface="+mj-cs"/>
              </a:rPr>
              <a:t>Mesleki </a:t>
            </a:r>
            <a:r>
              <a:rPr kumimoji="0" lang="tr-TR" sz="4400" b="0" i="0" u="none" strike="noStrike" kern="1200" cap="none" spc="0" normalizeH="0" baseline="0" noProof="0" dirty="0" err="1" smtClean="0">
                <a:ln>
                  <a:noFill/>
                </a:ln>
                <a:solidFill>
                  <a:schemeClr val="tx1"/>
                </a:solidFill>
                <a:effectLst/>
                <a:uLnTx/>
                <a:uFillTx/>
                <a:latin typeface="+mj-lt"/>
                <a:ea typeface="+mj-ea"/>
                <a:cs typeface="+mj-cs"/>
              </a:rPr>
              <a:t>Maruziyet</a:t>
            </a:r>
            <a:r>
              <a:rPr kumimoji="0" lang="tr-TR" sz="4400" b="0" i="0" u="none" strike="noStrike" kern="1200" cap="none" spc="0" normalizeH="0" baseline="0" noProof="0" dirty="0" smtClean="0">
                <a:ln>
                  <a:noFill/>
                </a:ln>
                <a:solidFill>
                  <a:schemeClr val="tx1"/>
                </a:solidFill>
                <a:effectLst/>
                <a:uLnTx/>
                <a:uFillTx/>
                <a:latin typeface="+mj-lt"/>
                <a:ea typeface="+mj-ea"/>
                <a:cs typeface="+mj-cs"/>
              </a:rPr>
              <a:t> </a:t>
            </a:r>
            <a:endParaRPr kumimoji="0" lang="tr-TR"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452" y="1257760"/>
            <a:ext cx="3742474" cy="249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52" y="3989347"/>
            <a:ext cx="4122448" cy="2319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Personnel taking and preparing orders at a Taksim fast food restaurant on Saturday evening (6/22/20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984" y="1257760"/>
            <a:ext cx="4382927" cy="2443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7931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274638"/>
            <a:ext cx="9144000" cy="994122"/>
          </a:xfrm>
        </p:spPr>
        <p:txBody>
          <a:bodyPr>
            <a:normAutofit/>
          </a:bodyPr>
          <a:lstStyle/>
          <a:p>
            <a:r>
              <a:rPr lang="tr-TR" sz="4000" dirty="0" smtClean="0"/>
              <a:t>Tedavi ve Korunma</a:t>
            </a:r>
            <a:endParaRPr lang="tr-TR" sz="4000" dirty="0"/>
          </a:p>
        </p:txBody>
      </p:sp>
      <p:sp>
        <p:nvSpPr>
          <p:cNvPr id="3" name="İçerik Yer Tutucusu 2"/>
          <p:cNvSpPr>
            <a:spLocks noGrp="1"/>
          </p:cNvSpPr>
          <p:nvPr>
            <p:ph idx="1"/>
          </p:nvPr>
        </p:nvSpPr>
        <p:spPr>
          <a:xfrm>
            <a:off x="457200" y="1960240"/>
            <a:ext cx="8229600" cy="3629000"/>
          </a:xfrm>
        </p:spPr>
        <p:txBody>
          <a:bodyPr>
            <a:normAutofit/>
          </a:bodyPr>
          <a:lstStyle/>
          <a:p>
            <a:r>
              <a:rPr lang="tr-TR" dirty="0" smtClean="0"/>
              <a:t>Hastaya CS/OC gazlarının etkileri anlatıldı.</a:t>
            </a:r>
          </a:p>
          <a:p>
            <a:endParaRPr lang="tr-TR" dirty="0" smtClean="0"/>
          </a:p>
          <a:p>
            <a:r>
              <a:rPr lang="tr-TR" dirty="0" err="1" smtClean="0"/>
              <a:t>Maruziyetten</a:t>
            </a:r>
            <a:r>
              <a:rPr lang="tr-TR" dirty="0" smtClean="0"/>
              <a:t> kaçınmasının önemi anlatıldı.</a:t>
            </a:r>
          </a:p>
          <a:p>
            <a:endParaRPr lang="tr-TR" dirty="0" smtClean="0"/>
          </a:p>
          <a:p>
            <a:r>
              <a:rPr lang="tr-TR" dirty="0" err="1" smtClean="0"/>
              <a:t>İnhaler</a:t>
            </a:r>
            <a:r>
              <a:rPr lang="tr-TR" dirty="0" smtClean="0"/>
              <a:t> KS+ uzun etkili ß2mimetik  ve </a:t>
            </a:r>
            <a:r>
              <a:rPr lang="tr-TR" dirty="0" err="1" smtClean="0"/>
              <a:t>makrolit</a:t>
            </a:r>
            <a:r>
              <a:rPr lang="tr-TR" dirty="0" smtClean="0"/>
              <a:t> AB verildi.</a:t>
            </a:r>
          </a:p>
        </p:txBody>
      </p:sp>
    </p:spTree>
    <p:extLst>
      <p:ext uri="{BB962C8B-B14F-4D97-AF65-F5344CB8AC3E}">
        <p14:creationId xmlns:p14="http://schemas.microsoft.com/office/powerpoint/2010/main" val="13140028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Başlık"/>
          <p:cNvSpPr>
            <a:spLocks noGrp="1"/>
          </p:cNvSpPr>
          <p:nvPr>
            <p:ph type="ctrTitle" idx="4294967295"/>
          </p:nvPr>
        </p:nvSpPr>
        <p:spPr>
          <a:xfrm>
            <a:off x="792163" y="2731170"/>
            <a:ext cx="7524750" cy="2786062"/>
          </a:xfrm>
        </p:spPr>
        <p:txBody>
          <a:bodyPr anchor="b">
            <a:normAutofit/>
          </a:bodyPr>
          <a:lstStyle/>
          <a:p>
            <a:pPr algn="l"/>
            <a:r>
              <a:rPr lang="tr-TR" sz="2200" i="1" dirty="0">
                <a:solidFill>
                  <a:schemeClr val="bg1"/>
                </a:solidFill>
                <a:latin typeface="Comic Sans MS" pitchFamily="66" charset="0"/>
              </a:rPr>
              <a:t>Son üç yıl içinde:</a:t>
            </a:r>
            <a:r>
              <a:rPr lang="tr-TR" sz="2200" i="1" dirty="0">
                <a:solidFill>
                  <a:schemeClr val="tx1"/>
                </a:solidFill>
                <a:latin typeface="Comic Sans MS" pitchFamily="66" charset="0"/>
              </a:rPr>
              <a:t/>
            </a:r>
            <a:br>
              <a:rPr lang="tr-TR" sz="2200" i="1" dirty="0">
                <a:solidFill>
                  <a:schemeClr val="tx1"/>
                </a:solidFill>
                <a:latin typeface="Comic Sans MS" pitchFamily="66" charset="0"/>
              </a:rPr>
            </a:br>
            <a:r>
              <a:rPr lang="tr-TR" sz="2200" i="1" dirty="0">
                <a:solidFill>
                  <a:schemeClr val="tx1"/>
                </a:solidFill>
                <a:latin typeface="Comic Sans MS" pitchFamily="66" charset="0"/>
              </a:rPr>
              <a:t>Bir ticari kuruluşta çalışmadığımı, mal ortağı olmadığımı, danışmanlık, danışma kurulu üyeliği, uzman tanıklık,</a:t>
            </a:r>
            <a:r>
              <a:rPr lang="tr-TR" sz="2200" dirty="0">
                <a:solidFill>
                  <a:schemeClr val="tx1"/>
                </a:solidFill>
                <a:latin typeface="Comic Sans MS" pitchFamily="66" charset="0"/>
              </a:rPr>
              <a:t> </a:t>
            </a:r>
            <a:r>
              <a:rPr lang="tr-TR" sz="2200" i="1" dirty="0">
                <a:solidFill>
                  <a:schemeClr val="tx1"/>
                </a:solidFill>
                <a:latin typeface="Comic Sans MS" pitchFamily="66" charset="0"/>
              </a:rPr>
              <a:t>yazarlık, editörlük, </a:t>
            </a:r>
            <a:r>
              <a:rPr lang="tr-TR" sz="2200" i="1" dirty="0" err="1">
                <a:solidFill>
                  <a:schemeClr val="tx1"/>
                </a:solidFill>
                <a:latin typeface="Comic Sans MS" pitchFamily="66" charset="0"/>
              </a:rPr>
              <a:t>moderatörlük</a:t>
            </a:r>
            <a:r>
              <a:rPr lang="tr-TR" sz="2200" i="1" dirty="0">
                <a:solidFill>
                  <a:schemeClr val="tx1"/>
                </a:solidFill>
                <a:latin typeface="Comic Sans MS" pitchFamily="66" charset="0"/>
              </a:rPr>
              <a:t>, konuşma ücretleri ve </a:t>
            </a:r>
            <a:r>
              <a:rPr lang="tr-TR" sz="2200" i="1" dirty="0" smtClean="0">
                <a:solidFill>
                  <a:schemeClr val="tx1"/>
                </a:solidFill>
                <a:latin typeface="Comic Sans MS" pitchFamily="66" charset="0"/>
              </a:rPr>
              <a:t>ödemesi </a:t>
            </a:r>
            <a:r>
              <a:rPr lang="tr-TR" sz="2200" i="1" dirty="0">
                <a:solidFill>
                  <a:schemeClr val="tx1"/>
                </a:solidFill>
                <a:latin typeface="Comic Sans MS" pitchFamily="66" charset="0"/>
              </a:rPr>
              <a:t>almadığımı beyan ederim</a:t>
            </a:r>
            <a:r>
              <a:rPr lang="tr-TR" sz="2200" i="1" dirty="0" smtClean="0">
                <a:solidFill>
                  <a:schemeClr val="tx1"/>
                </a:solidFill>
                <a:latin typeface="Comic Sans MS" pitchFamily="66" charset="0"/>
              </a:rPr>
              <a:t>.</a:t>
            </a:r>
            <a:br>
              <a:rPr lang="tr-TR" sz="2200" i="1" dirty="0" smtClean="0">
                <a:solidFill>
                  <a:schemeClr val="tx1"/>
                </a:solidFill>
                <a:latin typeface="Comic Sans MS" pitchFamily="66" charset="0"/>
              </a:rPr>
            </a:br>
            <a:r>
              <a:rPr lang="tr-TR" sz="2200" i="1" dirty="0" smtClean="0">
                <a:solidFill>
                  <a:schemeClr val="tx1"/>
                </a:solidFill>
                <a:latin typeface="Comic Sans MS" pitchFamily="66" charset="0"/>
              </a:rPr>
              <a:t> </a:t>
            </a:r>
            <a:r>
              <a:rPr lang="tr-TR" sz="2200" i="1" dirty="0">
                <a:solidFill>
                  <a:schemeClr val="tx1"/>
                </a:solidFill>
                <a:latin typeface="Comic Sans MS" pitchFamily="66" charset="0"/>
              </a:rPr>
              <a:t/>
            </a:r>
            <a:br>
              <a:rPr lang="tr-TR" sz="2200" i="1" dirty="0">
                <a:solidFill>
                  <a:schemeClr val="tx1"/>
                </a:solidFill>
                <a:latin typeface="Comic Sans MS" pitchFamily="66" charset="0"/>
              </a:rPr>
            </a:br>
            <a:r>
              <a:rPr lang="tr-TR" sz="2200" i="1" dirty="0">
                <a:solidFill>
                  <a:schemeClr val="tx1"/>
                </a:solidFill>
                <a:latin typeface="Comic Sans MS" pitchFamily="66" charset="0"/>
              </a:rPr>
              <a:t/>
            </a:r>
            <a:br>
              <a:rPr lang="tr-TR" sz="2200" i="1" dirty="0">
                <a:solidFill>
                  <a:schemeClr val="tx1"/>
                </a:solidFill>
                <a:latin typeface="Comic Sans MS" pitchFamily="66" charset="0"/>
              </a:rPr>
            </a:br>
            <a:endParaRPr lang="tr-TR" sz="2200" dirty="0">
              <a:solidFill>
                <a:schemeClr val="tx1"/>
              </a:solidFill>
              <a:latin typeface="Comic Sans MS" pitchFamily="66" charset="0"/>
            </a:endParaRPr>
          </a:p>
        </p:txBody>
      </p:sp>
      <p:sp>
        <p:nvSpPr>
          <p:cNvPr id="4099" name="Rectangle 2"/>
          <p:cNvSpPr>
            <a:spLocks noChangeArrowheads="1"/>
          </p:cNvSpPr>
          <p:nvPr/>
        </p:nvSpPr>
        <p:spPr bwMode="auto">
          <a:xfrm>
            <a:off x="0" y="549275"/>
            <a:ext cx="91440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tr-TR" sz="4000" dirty="0">
                <a:solidFill>
                  <a:schemeClr val="tx2"/>
                </a:solidFill>
              </a:rPr>
              <a:t>Başlarken…</a:t>
            </a:r>
            <a:endParaRPr lang="en-US" sz="4000" dirty="0">
              <a:solidFill>
                <a:schemeClr val="tx2"/>
              </a:solidFill>
            </a:endParaRPr>
          </a:p>
        </p:txBody>
      </p:sp>
    </p:spTree>
    <p:extLst>
      <p:ext uri="{BB962C8B-B14F-4D97-AF65-F5344CB8AC3E}">
        <p14:creationId xmlns:p14="http://schemas.microsoft.com/office/powerpoint/2010/main" val="9648574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goghastdr\Desktop\olgutusad\28.6pa.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38752" y="1417279"/>
            <a:ext cx="6473608" cy="5324089"/>
          </a:xfrm>
          <a:prstGeom prst="rect">
            <a:avLst/>
          </a:prstGeom>
          <a:noFill/>
          <a:extLst>
            <a:ext uri="{909E8E84-426E-40DD-AFC4-6F175D3DCCD1}">
              <a14:hiddenFill xmlns:a14="http://schemas.microsoft.com/office/drawing/2010/main">
                <a:solidFill>
                  <a:srgbClr val="FFFFFF"/>
                </a:solidFill>
              </a14:hiddenFill>
            </a:ext>
          </a:extLst>
        </p:spPr>
      </p:pic>
      <p:sp>
        <p:nvSpPr>
          <p:cNvPr id="4" name="Başlık 1"/>
          <p:cNvSpPr txBox="1">
            <a:spLocks/>
          </p:cNvSpPr>
          <p:nvPr/>
        </p:nvSpPr>
        <p:spPr>
          <a:xfrm>
            <a:off x="0" y="274638"/>
            <a:ext cx="9144000" cy="113813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4000" b="0" i="0" u="none" strike="noStrike" kern="1200" cap="none" spc="0" normalizeH="0" baseline="0" noProof="0" dirty="0" smtClean="0">
                <a:ln>
                  <a:noFill/>
                </a:ln>
                <a:solidFill>
                  <a:schemeClr val="tx1"/>
                </a:solidFill>
                <a:effectLst/>
                <a:uLnTx/>
                <a:uFillTx/>
                <a:latin typeface="+mj-lt"/>
                <a:ea typeface="+mj-ea"/>
                <a:cs typeface="+mj-cs"/>
              </a:rPr>
              <a:t>24.7.2013 </a:t>
            </a:r>
            <a:r>
              <a:rPr kumimoji="0" lang="tr-TR" sz="4000" b="0" i="0" u="none" strike="noStrike" kern="1200" cap="none" spc="0" normalizeH="0" baseline="0" noProof="0" dirty="0" err="1" smtClean="0">
                <a:ln>
                  <a:noFill/>
                </a:ln>
                <a:solidFill>
                  <a:schemeClr val="tx1"/>
                </a:solidFill>
                <a:effectLst/>
                <a:uLnTx/>
                <a:uFillTx/>
                <a:latin typeface="+mj-lt"/>
                <a:ea typeface="+mj-ea"/>
                <a:cs typeface="+mj-cs"/>
              </a:rPr>
              <a:t>Grafi</a:t>
            </a:r>
            <a:endParaRPr kumimoji="0" lang="tr-TR" sz="40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21198198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goghastdr\Desktop\olgutusad\24.7ct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868144" y="1484784"/>
            <a:ext cx="2448000" cy="24480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goghastdr\Desktop\olgutusad\24.7ct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68144" y="4005064"/>
            <a:ext cx="2448000" cy="2448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goghastdr\Desktop\olgutusad\24.7ct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576" y="1484784"/>
            <a:ext cx="2448000" cy="2448000"/>
          </a:xfrm>
          <a:prstGeom prst="rect">
            <a:avLst/>
          </a:prstGeom>
          <a:noFill/>
          <a:extLst>
            <a:ext uri="{909E8E84-426E-40DD-AFC4-6F175D3DCCD1}">
              <a14:hiddenFill xmlns:a14="http://schemas.microsoft.com/office/drawing/2010/main">
                <a:solidFill>
                  <a:srgbClr val="FFFFFF"/>
                </a:solidFill>
              </a14:hiddenFill>
            </a:ext>
          </a:extLst>
        </p:spPr>
      </p:pic>
      <p:sp>
        <p:nvSpPr>
          <p:cNvPr id="8" name="Başlık 1"/>
          <p:cNvSpPr txBox="1">
            <a:spLocks/>
          </p:cNvSpPr>
          <p:nvPr/>
        </p:nvSpPr>
        <p:spPr>
          <a:xfrm>
            <a:off x="0" y="274638"/>
            <a:ext cx="9144000" cy="77809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4000" dirty="0" smtClean="0"/>
              <a:t>24.07.2013</a:t>
            </a:r>
            <a:endParaRPr lang="tr-TR" sz="4000" dirty="0"/>
          </a:p>
        </p:txBody>
      </p:sp>
      <p:pic>
        <p:nvPicPr>
          <p:cNvPr id="7173" name="Picture 5" descr="C:\Users\goghastdr\Desktop\olgutusad\24.7ct5.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311860" y="1484784"/>
            <a:ext cx="2448000" cy="24480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Users\goghastdr\Desktop\olgutusad\24.7ct2.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55576" y="4004792"/>
            <a:ext cx="2448000" cy="2448000"/>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C:\Users\goghastdr\Desktop\olgutusad\24.7ct6.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311860" y="4005064"/>
            <a:ext cx="2448000" cy="24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068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274638"/>
            <a:ext cx="9144000" cy="1143000"/>
          </a:xfrm>
        </p:spPr>
        <p:txBody>
          <a:bodyPr>
            <a:normAutofit/>
          </a:bodyPr>
          <a:lstStyle/>
          <a:p>
            <a:r>
              <a:rPr lang="tr-TR" sz="4000" dirty="0" smtClean="0"/>
              <a:t>Solunum Fonksiyon Testi</a:t>
            </a:r>
            <a:endParaRPr lang="tr-TR" sz="4000" dirty="0"/>
          </a:p>
        </p:txBody>
      </p:sp>
      <p:sp>
        <p:nvSpPr>
          <p:cNvPr id="3" name="İçerik Yer Tutucusu 2"/>
          <p:cNvSpPr>
            <a:spLocks noGrp="1"/>
          </p:cNvSpPr>
          <p:nvPr>
            <p:ph sz="half" idx="1"/>
          </p:nvPr>
        </p:nvSpPr>
        <p:spPr>
          <a:xfrm>
            <a:off x="457200" y="1999381"/>
            <a:ext cx="4038600" cy="4525963"/>
          </a:xfrm>
        </p:spPr>
        <p:txBody>
          <a:bodyPr/>
          <a:lstStyle/>
          <a:p>
            <a:pPr marL="0" indent="0">
              <a:buNone/>
            </a:pPr>
            <a:r>
              <a:rPr lang="tr-TR" b="1" dirty="0" smtClean="0"/>
              <a:t>20.6.2013</a:t>
            </a:r>
          </a:p>
          <a:p>
            <a:r>
              <a:rPr lang="tr-TR" dirty="0"/>
              <a:t>FEV1: </a:t>
            </a:r>
            <a:r>
              <a:rPr lang="tr-TR" dirty="0" smtClean="0"/>
              <a:t>2.20 (%82)</a:t>
            </a:r>
            <a:endParaRPr lang="tr-TR" dirty="0"/>
          </a:p>
          <a:p>
            <a:r>
              <a:rPr lang="tr-TR" dirty="0" smtClean="0"/>
              <a:t>FVC:  3.29   (%105)</a:t>
            </a:r>
            <a:endParaRPr lang="tr-TR" dirty="0"/>
          </a:p>
          <a:p>
            <a:r>
              <a:rPr lang="tr-TR" dirty="0" smtClean="0"/>
              <a:t>FEV1/FVC    </a:t>
            </a:r>
            <a:r>
              <a:rPr lang="tr-TR" dirty="0" smtClean="0">
                <a:solidFill>
                  <a:srgbClr val="FF0000"/>
                </a:solidFill>
              </a:rPr>
              <a:t>%67</a:t>
            </a:r>
            <a:endParaRPr lang="tr-TR" dirty="0">
              <a:solidFill>
                <a:srgbClr val="FF0000"/>
              </a:solidFill>
            </a:endParaRPr>
          </a:p>
          <a:p>
            <a:r>
              <a:rPr lang="tr-TR" dirty="0">
                <a:solidFill>
                  <a:srgbClr val="FF0000"/>
                </a:solidFill>
              </a:rPr>
              <a:t>MEF25-75 </a:t>
            </a:r>
            <a:r>
              <a:rPr lang="tr-TR" dirty="0" smtClean="0">
                <a:solidFill>
                  <a:srgbClr val="FF0000"/>
                </a:solidFill>
              </a:rPr>
              <a:t>   %48</a:t>
            </a:r>
            <a:endParaRPr lang="tr-TR" dirty="0">
              <a:solidFill>
                <a:srgbClr val="FF0000"/>
              </a:solidFill>
            </a:endParaRPr>
          </a:p>
          <a:p>
            <a:endParaRPr lang="tr-TR" dirty="0"/>
          </a:p>
        </p:txBody>
      </p:sp>
      <p:sp>
        <p:nvSpPr>
          <p:cNvPr id="4" name="İçerik Yer Tutucusu 3"/>
          <p:cNvSpPr>
            <a:spLocks noGrp="1"/>
          </p:cNvSpPr>
          <p:nvPr>
            <p:ph sz="half" idx="2"/>
          </p:nvPr>
        </p:nvSpPr>
        <p:spPr>
          <a:xfrm>
            <a:off x="4644008" y="1988840"/>
            <a:ext cx="4038600" cy="4525963"/>
          </a:xfrm>
        </p:spPr>
        <p:txBody>
          <a:bodyPr/>
          <a:lstStyle/>
          <a:p>
            <a:pPr marL="0" indent="0">
              <a:buNone/>
            </a:pPr>
            <a:r>
              <a:rPr lang="tr-TR" b="1" dirty="0" smtClean="0">
                <a:solidFill>
                  <a:srgbClr val="FF0000"/>
                </a:solidFill>
              </a:rPr>
              <a:t>1.10.2013</a:t>
            </a:r>
          </a:p>
          <a:p>
            <a:r>
              <a:rPr lang="tr-TR" dirty="0" smtClean="0"/>
              <a:t>FEV1: 2.53 (%95)</a:t>
            </a:r>
          </a:p>
          <a:p>
            <a:r>
              <a:rPr lang="tr-TR" dirty="0" smtClean="0"/>
              <a:t>FVC:  3.36  (%</a:t>
            </a:r>
            <a:r>
              <a:rPr lang="tr-TR" dirty="0" smtClean="0"/>
              <a:t>95)</a:t>
            </a:r>
            <a:endParaRPr lang="tr-TR" dirty="0" smtClean="0"/>
          </a:p>
          <a:p>
            <a:r>
              <a:rPr lang="tr-TR" dirty="0" smtClean="0"/>
              <a:t>FEV1/FVC: %96</a:t>
            </a:r>
          </a:p>
          <a:p>
            <a:r>
              <a:rPr lang="tr-TR" dirty="0" smtClean="0"/>
              <a:t>MEF25-75:  %60</a:t>
            </a:r>
          </a:p>
        </p:txBody>
      </p:sp>
    </p:spTree>
    <p:extLst>
      <p:ext uri="{BB962C8B-B14F-4D97-AF65-F5344CB8AC3E}">
        <p14:creationId xmlns:p14="http://schemas.microsoft.com/office/powerpoint/2010/main" val="9241878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274638"/>
            <a:ext cx="9144000" cy="922114"/>
          </a:xfrm>
        </p:spPr>
        <p:txBody>
          <a:bodyPr>
            <a:normAutofit/>
          </a:bodyPr>
          <a:lstStyle/>
          <a:p>
            <a:r>
              <a:rPr lang="tr-TR" sz="4000" dirty="0" smtClean="0"/>
              <a:t>Gösteri Kontrol Ajanları</a:t>
            </a:r>
            <a:endParaRPr lang="tr-TR" sz="4000" dirty="0"/>
          </a:p>
        </p:txBody>
      </p:sp>
      <p:sp>
        <p:nvSpPr>
          <p:cNvPr id="3" name="İçerik Yer Tutucusu 2"/>
          <p:cNvSpPr>
            <a:spLocks noGrp="1"/>
          </p:cNvSpPr>
          <p:nvPr>
            <p:ph idx="1"/>
          </p:nvPr>
        </p:nvSpPr>
        <p:spPr>
          <a:xfrm>
            <a:off x="457200" y="1268760"/>
            <a:ext cx="8229600" cy="5328592"/>
          </a:xfrm>
        </p:spPr>
        <p:txBody>
          <a:bodyPr>
            <a:normAutofit fontScale="77500" lnSpcReduction="20000"/>
          </a:bodyPr>
          <a:lstStyle/>
          <a:p>
            <a:r>
              <a:rPr lang="tr-TR" dirty="0"/>
              <a:t>Göz yaşartıcı maddeler </a:t>
            </a:r>
            <a:r>
              <a:rPr lang="tr-TR" dirty="0" err="1" smtClean="0"/>
              <a:t>iritandır</a:t>
            </a:r>
            <a:r>
              <a:rPr lang="tr-TR" dirty="0" smtClean="0"/>
              <a:t>, </a:t>
            </a:r>
            <a:r>
              <a:rPr lang="tr-TR" dirty="0" smtClean="0">
                <a:solidFill>
                  <a:srgbClr val="FF0000"/>
                </a:solidFill>
              </a:rPr>
              <a:t>püskürtme </a:t>
            </a:r>
            <a:r>
              <a:rPr lang="tr-TR" dirty="0">
                <a:solidFill>
                  <a:srgbClr val="FF0000"/>
                </a:solidFill>
              </a:rPr>
              <a:t>ya da gaz </a:t>
            </a:r>
            <a:r>
              <a:rPr lang="tr-TR" dirty="0" smtClean="0">
                <a:solidFill>
                  <a:srgbClr val="FF0000"/>
                </a:solidFill>
              </a:rPr>
              <a:t>bombası </a:t>
            </a:r>
            <a:r>
              <a:rPr lang="tr-TR" dirty="0" smtClean="0"/>
              <a:t>şeklinde </a:t>
            </a:r>
            <a:r>
              <a:rPr lang="tr-TR" dirty="0"/>
              <a:t>uygulandıklarında </a:t>
            </a:r>
            <a:r>
              <a:rPr lang="tr-TR" dirty="0">
                <a:solidFill>
                  <a:srgbClr val="FF0000"/>
                </a:solidFill>
              </a:rPr>
              <a:t>çok kısa </a:t>
            </a:r>
            <a:r>
              <a:rPr lang="tr-TR" dirty="0" smtClean="0">
                <a:solidFill>
                  <a:srgbClr val="FF0000"/>
                </a:solidFill>
              </a:rPr>
              <a:t>sürede </a:t>
            </a:r>
            <a:r>
              <a:rPr lang="tr-TR" u="sng" dirty="0" smtClean="0"/>
              <a:t>solunum </a:t>
            </a:r>
            <a:r>
              <a:rPr lang="tr-TR" u="sng" dirty="0"/>
              <a:t>yolları </a:t>
            </a:r>
            <a:r>
              <a:rPr lang="tr-TR" dirty="0" smtClean="0"/>
              <a:t>, </a:t>
            </a:r>
            <a:r>
              <a:rPr lang="tr-TR" u="sng" dirty="0" smtClean="0"/>
              <a:t>cilt </a:t>
            </a:r>
            <a:r>
              <a:rPr lang="tr-TR" dirty="0" smtClean="0"/>
              <a:t>ve </a:t>
            </a:r>
            <a:r>
              <a:rPr lang="tr-TR" u="sng" dirty="0"/>
              <a:t>gözlerde</a:t>
            </a:r>
            <a:r>
              <a:rPr lang="tr-TR" dirty="0"/>
              <a:t> yakıcı </a:t>
            </a:r>
            <a:r>
              <a:rPr lang="tr-TR" dirty="0" smtClean="0"/>
              <a:t>etkiye neden olur, </a:t>
            </a:r>
          </a:p>
          <a:p>
            <a:pPr marL="0" indent="0">
              <a:buNone/>
            </a:pPr>
            <a:r>
              <a:rPr lang="tr-TR" dirty="0"/>
              <a:t>E</a:t>
            </a:r>
            <a:r>
              <a:rPr lang="tr-TR" dirty="0" smtClean="0"/>
              <a:t>n </a:t>
            </a:r>
            <a:r>
              <a:rPr lang="tr-TR" dirty="0"/>
              <a:t>yaygın </a:t>
            </a:r>
            <a:r>
              <a:rPr lang="tr-TR" dirty="0" smtClean="0"/>
              <a:t>kullanılanlar:</a:t>
            </a:r>
          </a:p>
          <a:p>
            <a:r>
              <a:rPr lang="tr-TR" dirty="0" err="1" smtClean="0"/>
              <a:t>Chlorobenzylidenmalononitrile</a:t>
            </a:r>
            <a:r>
              <a:rPr lang="tr-TR" dirty="0" smtClean="0"/>
              <a:t> </a:t>
            </a:r>
            <a:r>
              <a:rPr lang="tr-TR" dirty="0"/>
              <a:t>(</a:t>
            </a:r>
            <a:r>
              <a:rPr lang="tr-TR" i="1" dirty="0"/>
              <a:t>CS</a:t>
            </a:r>
            <a:r>
              <a:rPr lang="tr-TR" dirty="0"/>
              <a:t>),</a:t>
            </a:r>
          </a:p>
          <a:p>
            <a:r>
              <a:rPr lang="tr-TR" dirty="0" err="1"/>
              <a:t>C</a:t>
            </a:r>
            <a:r>
              <a:rPr lang="tr-TR" dirty="0" err="1" smtClean="0"/>
              <a:t>hloroacetophenone</a:t>
            </a:r>
            <a:r>
              <a:rPr lang="tr-TR" dirty="0" smtClean="0"/>
              <a:t> </a:t>
            </a:r>
            <a:r>
              <a:rPr lang="tr-TR" dirty="0"/>
              <a:t>(</a:t>
            </a:r>
            <a:r>
              <a:rPr lang="tr-TR" i="1" dirty="0"/>
              <a:t>CN</a:t>
            </a:r>
            <a:r>
              <a:rPr lang="tr-TR" dirty="0"/>
              <a:t>), </a:t>
            </a:r>
            <a:endParaRPr lang="tr-TR" dirty="0" smtClean="0"/>
          </a:p>
          <a:p>
            <a:r>
              <a:rPr lang="tr-TR" dirty="0" err="1"/>
              <a:t>C</a:t>
            </a:r>
            <a:r>
              <a:rPr lang="tr-TR" dirty="0" err="1" smtClean="0"/>
              <a:t>hlorodihydrophenarsazine</a:t>
            </a:r>
            <a:r>
              <a:rPr lang="tr-TR" dirty="0" smtClean="0"/>
              <a:t> </a:t>
            </a:r>
            <a:r>
              <a:rPr lang="tr-TR" dirty="0"/>
              <a:t>(</a:t>
            </a:r>
            <a:r>
              <a:rPr lang="tr-TR" i="1" dirty="0"/>
              <a:t>DM</a:t>
            </a:r>
            <a:r>
              <a:rPr lang="tr-TR" dirty="0"/>
              <a:t>) </a:t>
            </a:r>
            <a:endParaRPr lang="tr-TR" dirty="0" smtClean="0"/>
          </a:p>
          <a:p>
            <a:r>
              <a:rPr lang="tr-TR" dirty="0" err="1"/>
              <a:t>O</a:t>
            </a:r>
            <a:r>
              <a:rPr lang="tr-TR" dirty="0" err="1" smtClean="0"/>
              <a:t>leoresincapsicum</a:t>
            </a:r>
            <a:r>
              <a:rPr lang="tr-TR" dirty="0" smtClean="0"/>
              <a:t> </a:t>
            </a:r>
            <a:r>
              <a:rPr lang="tr-TR" dirty="0"/>
              <a:t>(</a:t>
            </a:r>
            <a:r>
              <a:rPr lang="tr-TR" i="1" dirty="0"/>
              <a:t>OC</a:t>
            </a:r>
            <a:r>
              <a:rPr lang="tr-TR" dirty="0"/>
              <a:t>)’dur. </a:t>
            </a:r>
            <a:endParaRPr lang="tr-TR" dirty="0" smtClean="0"/>
          </a:p>
          <a:p>
            <a:pPr marL="0" indent="0">
              <a:buNone/>
            </a:pPr>
            <a:r>
              <a:rPr lang="tr-TR" dirty="0" smtClean="0"/>
              <a:t>Amerika, Avrupa’da yaygın olarak üç form CN</a:t>
            </a:r>
            <a:r>
              <a:rPr lang="tr-TR" dirty="0"/>
              <a:t>, CS </a:t>
            </a:r>
            <a:r>
              <a:rPr lang="tr-TR" dirty="0" smtClean="0"/>
              <a:t>ve OC kullanılmaktadır.</a:t>
            </a:r>
          </a:p>
          <a:p>
            <a:pPr marL="0" indent="0">
              <a:buNone/>
            </a:pPr>
            <a:r>
              <a:rPr lang="tr-TR" dirty="0" smtClean="0"/>
              <a:t>Ülkemizde  gezi olayları sürecinde yaygın olarak OC ve CS  kullanılmıştır. </a:t>
            </a:r>
            <a:r>
              <a:rPr lang="tr-TR" dirty="0"/>
              <a:t>OC maddesi CS  ve CN gazına göre, daha </a:t>
            </a:r>
            <a:r>
              <a:rPr lang="tr-TR" dirty="0">
                <a:solidFill>
                  <a:srgbClr val="FF0000"/>
                </a:solidFill>
              </a:rPr>
              <a:t>ucuz</a:t>
            </a:r>
            <a:r>
              <a:rPr lang="tr-TR" dirty="0"/>
              <a:t>dur, daha </a:t>
            </a:r>
            <a:r>
              <a:rPr lang="tr-TR" dirty="0">
                <a:solidFill>
                  <a:srgbClr val="FF0000"/>
                </a:solidFill>
              </a:rPr>
              <a:t>hızlı etki</a:t>
            </a:r>
            <a:r>
              <a:rPr lang="tr-TR" dirty="0"/>
              <a:t> gösterir. </a:t>
            </a:r>
            <a:endParaRPr lang="tr-TR" dirty="0" smtClean="0"/>
          </a:p>
          <a:p>
            <a:pPr marL="0" indent="0">
              <a:buNone/>
            </a:pPr>
            <a:r>
              <a:rPr lang="tr-TR" dirty="0" smtClean="0">
                <a:ea typeface="Times New Roman"/>
              </a:rPr>
              <a:t>CS 1928 </a:t>
            </a:r>
            <a:r>
              <a:rPr lang="tr-TR" dirty="0">
                <a:ea typeface="Times New Roman"/>
              </a:rPr>
              <a:t>yılında maddeyi ABD’de ilk kez sentezleyen kişiler olan </a:t>
            </a:r>
            <a:r>
              <a:rPr lang="tr-TR" dirty="0" err="1">
                <a:ea typeface="Times New Roman"/>
              </a:rPr>
              <a:t>Corson</a:t>
            </a:r>
            <a:r>
              <a:rPr lang="tr-TR" dirty="0">
                <a:ea typeface="Times New Roman"/>
              </a:rPr>
              <a:t> ve </a:t>
            </a:r>
            <a:r>
              <a:rPr lang="tr-TR" dirty="0" err="1">
                <a:ea typeface="Times New Roman"/>
              </a:rPr>
              <a:t>Stoughton’ın</a:t>
            </a:r>
            <a:r>
              <a:rPr lang="tr-TR" dirty="0">
                <a:ea typeface="Times New Roman"/>
              </a:rPr>
              <a:t> soyadlarının baş </a:t>
            </a:r>
            <a:r>
              <a:rPr lang="tr-TR" dirty="0" smtClean="0">
                <a:ea typeface="Times New Roman"/>
              </a:rPr>
              <a:t>harflerinden alır</a:t>
            </a:r>
            <a:r>
              <a:rPr lang="tr-TR" dirty="0">
                <a:ea typeface="Times New Roman"/>
              </a:rPr>
              <a:t>.</a:t>
            </a:r>
          </a:p>
          <a:p>
            <a:pPr marL="0" indent="0">
              <a:buNone/>
            </a:pPr>
            <a:endParaRPr lang="tr-TR" dirty="0" smtClean="0"/>
          </a:p>
          <a:p>
            <a:pPr marL="0" indent="0">
              <a:buNone/>
            </a:pPr>
            <a:endParaRPr lang="tr-TR" dirty="0"/>
          </a:p>
          <a:p>
            <a:pPr marL="0" indent="0">
              <a:buNone/>
            </a:pPr>
            <a:endParaRPr lang="tr-TR" dirty="0"/>
          </a:p>
        </p:txBody>
      </p:sp>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64288" y="2060848"/>
            <a:ext cx="1269038" cy="2189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23528" y="216856"/>
            <a:ext cx="1115342" cy="108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0984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
          <p:cNvGraphicFramePr>
            <a:graphicFrameLocks noGrp="1"/>
          </p:cNvGraphicFramePr>
          <p:nvPr>
            <p:extLst>
              <p:ext uri="{D42A27DB-BD31-4B8C-83A1-F6EECF244321}">
                <p14:modId xmlns:p14="http://schemas.microsoft.com/office/powerpoint/2010/main" val="1931876096"/>
              </p:ext>
            </p:extLst>
          </p:nvPr>
        </p:nvGraphicFramePr>
        <p:xfrm>
          <a:off x="1547664" y="991500"/>
          <a:ext cx="6336704" cy="5677860"/>
        </p:xfrm>
        <a:graphic>
          <a:graphicData uri="http://schemas.openxmlformats.org/drawingml/2006/table">
            <a:tbl>
              <a:tblPr/>
              <a:tblGrid>
                <a:gridCol w="1571871"/>
                <a:gridCol w="1672778"/>
                <a:gridCol w="1651895"/>
                <a:gridCol w="1440160"/>
              </a:tblGrid>
              <a:tr h="188193">
                <a:tc gridSpan="4">
                  <a:txBody>
                    <a:bodyPr/>
                    <a:lstStyle/>
                    <a:p>
                      <a:pPr marL="61595">
                        <a:lnSpc>
                          <a:spcPct val="115000"/>
                        </a:lnSpc>
                        <a:spcBef>
                          <a:spcPts val="40"/>
                        </a:spcBef>
                        <a:spcAft>
                          <a:spcPts val="0"/>
                        </a:spcAft>
                      </a:pPr>
                      <a:endParaRPr lang="tr-TR" sz="1000" dirty="0">
                        <a:effectLst/>
                        <a:latin typeface="Calibri"/>
                        <a:ea typeface="Times New Roman"/>
                        <a:cs typeface="Times New Roman"/>
                      </a:endParaRPr>
                    </a:p>
                  </a:txBody>
                  <a:tcPr marL="0" marR="0" marT="0" marB="0">
                    <a:lnL w="12700" cap="flat" cmpd="sng" algn="ctr">
                      <a:solidFill>
                        <a:srgbClr val="4AACC6"/>
                      </a:solidFill>
                      <a:prstDash val="solid"/>
                      <a:round/>
                      <a:headEnd type="none" w="med" len="med"/>
                      <a:tailEnd type="none" w="med" len="med"/>
                    </a:lnL>
                    <a:lnR w="12700" cap="flat" cmpd="sng" algn="ctr">
                      <a:solidFill>
                        <a:srgbClr val="4AACC6"/>
                      </a:solidFill>
                      <a:prstDash val="solid"/>
                      <a:round/>
                      <a:headEnd type="none" w="med" len="med"/>
                      <a:tailEnd type="none" w="med" len="med"/>
                    </a:lnR>
                    <a:lnT w="12700" cap="flat" cmpd="sng" algn="ctr">
                      <a:solidFill>
                        <a:srgbClr val="4AACC6"/>
                      </a:solidFill>
                      <a:prstDash val="solid"/>
                      <a:round/>
                      <a:headEnd type="none" w="med" len="med"/>
                      <a:tailEnd type="none" w="med" len="med"/>
                    </a:lnT>
                    <a:lnB w="12700" cap="flat" cmpd="sng" algn="ctr">
                      <a:solidFill>
                        <a:srgbClr val="D2EAF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r>
              <a:tr h="513169">
                <a:tc>
                  <a:txBody>
                    <a:bodyPr/>
                    <a:lstStyle/>
                    <a:p>
                      <a:pPr marL="61595">
                        <a:lnSpc>
                          <a:spcPct val="115000"/>
                        </a:lnSpc>
                        <a:spcBef>
                          <a:spcPts val="140"/>
                        </a:spcBef>
                        <a:spcAft>
                          <a:spcPts val="0"/>
                        </a:spcAft>
                      </a:pPr>
                      <a:endParaRPr lang="tr-TR" sz="1050" dirty="0">
                        <a:effectLst/>
                        <a:latin typeface="Calibri"/>
                        <a:ea typeface="Times New Roman"/>
                        <a:cs typeface="Times New Roman"/>
                      </a:endParaRPr>
                    </a:p>
                  </a:txBody>
                  <a:tcPr marL="0" marR="0" marT="0" marB="0">
                    <a:lnL w="12700" cap="flat" cmpd="sng" algn="ctr">
                      <a:solidFill>
                        <a:srgbClr val="4AACC6"/>
                      </a:solidFill>
                      <a:prstDash val="solid"/>
                      <a:round/>
                      <a:headEnd type="none" w="med" len="med"/>
                      <a:tailEnd type="none" w="med" len="med"/>
                    </a:lnL>
                    <a:lnR w="12700" cap="flat" cmpd="sng" algn="ctr">
                      <a:solidFill>
                        <a:srgbClr val="4AACC6"/>
                      </a:solidFill>
                      <a:prstDash val="solid"/>
                      <a:round/>
                      <a:headEnd type="none" w="med" len="med"/>
                      <a:tailEnd type="none" w="med" len="med"/>
                    </a:lnR>
                    <a:lnT w="12700" cap="flat" cmpd="sng" algn="ctr">
                      <a:solidFill>
                        <a:srgbClr val="D2EAF0"/>
                      </a:solidFill>
                      <a:prstDash val="solid"/>
                      <a:round/>
                      <a:headEnd type="none" w="med" len="med"/>
                      <a:tailEnd type="none" w="med" len="med"/>
                    </a:lnT>
                    <a:lnB w="12700" cap="flat" cmpd="sng" algn="ctr">
                      <a:solidFill>
                        <a:srgbClr val="4AACC6"/>
                      </a:solidFill>
                      <a:prstDash val="solid"/>
                      <a:round/>
                      <a:headEnd type="none" w="med" len="med"/>
                      <a:tailEnd type="none" w="med" len="med"/>
                    </a:lnB>
                    <a:solidFill>
                      <a:srgbClr val="D2EAF0"/>
                    </a:solidFill>
                  </a:tcPr>
                </a:tc>
                <a:tc>
                  <a:txBody>
                    <a:bodyPr/>
                    <a:lstStyle/>
                    <a:p>
                      <a:pPr marL="61595">
                        <a:lnSpc>
                          <a:spcPct val="115000"/>
                        </a:lnSpc>
                        <a:spcBef>
                          <a:spcPts val="140"/>
                        </a:spcBef>
                        <a:spcAft>
                          <a:spcPts val="0"/>
                        </a:spcAft>
                      </a:pPr>
                      <a:r>
                        <a:rPr lang="tr-TR" sz="1050" b="1" dirty="0">
                          <a:effectLst/>
                          <a:latin typeface="Times New Roman"/>
                          <a:ea typeface="Times New Roman"/>
                          <a:cs typeface="Times New Roman"/>
                        </a:rPr>
                        <a:t>Klinik </a:t>
                      </a:r>
                      <a:r>
                        <a:rPr lang="tr-TR" sz="1050" b="1" spc="25" dirty="0">
                          <a:effectLst/>
                          <a:latin typeface="Times New Roman"/>
                          <a:ea typeface="Times New Roman"/>
                          <a:cs typeface="Times New Roman"/>
                        </a:rPr>
                        <a:t> </a:t>
                      </a:r>
                      <a:r>
                        <a:rPr lang="tr-TR" sz="1050" b="1" dirty="0">
                          <a:effectLst/>
                          <a:latin typeface="Times New Roman"/>
                          <a:ea typeface="Times New Roman"/>
                          <a:cs typeface="Times New Roman"/>
                        </a:rPr>
                        <a:t>durum</a:t>
                      </a:r>
                      <a:endParaRPr lang="tr-TR" sz="1050" dirty="0">
                        <a:effectLst/>
                        <a:latin typeface="Calibri"/>
                        <a:ea typeface="Times New Roman"/>
                        <a:cs typeface="Times New Roman"/>
                      </a:endParaRPr>
                    </a:p>
                  </a:txBody>
                  <a:tcPr marL="0" marR="0" marT="0" marB="0">
                    <a:lnL w="12700" cap="flat" cmpd="sng" algn="ctr">
                      <a:solidFill>
                        <a:srgbClr val="4AACC6"/>
                      </a:solidFill>
                      <a:prstDash val="solid"/>
                      <a:round/>
                      <a:headEnd type="none" w="med" len="med"/>
                      <a:tailEnd type="none" w="med" len="med"/>
                    </a:lnL>
                    <a:lnR w="12700" cap="flat" cmpd="sng" algn="ctr">
                      <a:solidFill>
                        <a:srgbClr val="4AACC6"/>
                      </a:solidFill>
                      <a:prstDash val="solid"/>
                      <a:round/>
                      <a:headEnd type="none" w="med" len="med"/>
                      <a:tailEnd type="none" w="med" len="med"/>
                    </a:lnR>
                    <a:lnT w="12700" cap="flat" cmpd="sng" algn="ctr">
                      <a:solidFill>
                        <a:srgbClr val="D2EAF0"/>
                      </a:solidFill>
                      <a:prstDash val="solid"/>
                      <a:round/>
                      <a:headEnd type="none" w="med" len="med"/>
                      <a:tailEnd type="none" w="med" len="med"/>
                    </a:lnT>
                    <a:lnB w="12700" cap="flat" cmpd="sng" algn="ctr">
                      <a:solidFill>
                        <a:srgbClr val="4AACC6"/>
                      </a:solidFill>
                      <a:prstDash val="solid"/>
                      <a:round/>
                      <a:headEnd type="none" w="med" len="med"/>
                      <a:tailEnd type="none" w="med" len="med"/>
                    </a:lnB>
                    <a:solidFill>
                      <a:srgbClr val="D2EAF0"/>
                    </a:solidFill>
                  </a:tcPr>
                </a:tc>
                <a:tc>
                  <a:txBody>
                    <a:bodyPr/>
                    <a:lstStyle/>
                    <a:p>
                      <a:pPr marL="61595" marR="87630">
                        <a:lnSpc>
                          <a:spcPct val="106000"/>
                        </a:lnSpc>
                        <a:spcBef>
                          <a:spcPts val="140"/>
                        </a:spcBef>
                        <a:spcAft>
                          <a:spcPts val="0"/>
                        </a:spcAft>
                      </a:pPr>
                      <a:r>
                        <a:rPr lang="tr-TR" sz="1050" b="1">
                          <a:effectLst/>
                          <a:latin typeface="Times New Roman"/>
                          <a:ea typeface="Times New Roman"/>
                          <a:cs typeface="Times New Roman"/>
                        </a:rPr>
                        <a:t>Potansiyel komplikasyon- lar</a:t>
                      </a:r>
                      <a:endParaRPr lang="tr-TR" sz="1050">
                        <a:effectLst/>
                        <a:latin typeface="Calibri"/>
                        <a:ea typeface="Times New Roman"/>
                        <a:cs typeface="Times New Roman"/>
                      </a:endParaRPr>
                    </a:p>
                  </a:txBody>
                  <a:tcPr marL="0" marR="0" marT="0" marB="0">
                    <a:lnL w="12700" cap="flat" cmpd="sng" algn="ctr">
                      <a:solidFill>
                        <a:srgbClr val="4AACC6"/>
                      </a:solidFill>
                      <a:prstDash val="solid"/>
                      <a:round/>
                      <a:headEnd type="none" w="med" len="med"/>
                      <a:tailEnd type="none" w="med" len="med"/>
                    </a:lnL>
                    <a:lnR w="12700" cap="flat" cmpd="sng" algn="ctr">
                      <a:solidFill>
                        <a:srgbClr val="4AACC6"/>
                      </a:solidFill>
                      <a:prstDash val="solid"/>
                      <a:round/>
                      <a:headEnd type="none" w="med" len="med"/>
                      <a:tailEnd type="none" w="med" len="med"/>
                    </a:lnR>
                    <a:lnT w="12700" cap="flat" cmpd="sng" algn="ctr">
                      <a:solidFill>
                        <a:srgbClr val="D2EAF0"/>
                      </a:solidFill>
                      <a:prstDash val="solid"/>
                      <a:round/>
                      <a:headEnd type="none" w="med" len="med"/>
                      <a:tailEnd type="none" w="med" len="med"/>
                    </a:lnT>
                    <a:lnB w="12700" cap="flat" cmpd="sng" algn="ctr">
                      <a:solidFill>
                        <a:srgbClr val="4AACC6"/>
                      </a:solidFill>
                      <a:prstDash val="solid"/>
                      <a:round/>
                      <a:headEnd type="none" w="med" len="med"/>
                      <a:tailEnd type="none" w="med" len="med"/>
                    </a:lnB>
                    <a:solidFill>
                      <a:srgbClr val="D2EAF0"/>
                    </a:solidFill>
                  </a:tcPr>
                </a:tc>
                <a:tc>
                  <a:txBody>
                    <a:bodyPr/>
                    <a:lstStyle/>
                    <a:p>
                      <a:pPr marL="61595" marR="118110">
                        <a:lnSpc>
                          <a:spcPct val="106000"/>
                        </a:lnSpc>
                        <a:spcBef>
                          <a:spcPts val="140"/>
                        </a:spcBef>
                        <a:spcAft>
                          <a:spcPts val="0"/>
                        </a:spcAft>
                      </a:pPr>
                      <a:r>
                        <a:rPr lang="tr-TR" sz="1050" b="1" dirty="0">
                          <a:effectLst/>
                          <a:latin typeface="Times New Roman"/>
                          <a:ea typeface="Times New Roman"/>
                          <a:cs typeface="Times New Roman"/>
                        </a:rPr>
                        <a:t>Potansiyel sekel</a:t>
                      </a:r>
                      <a:endParaRPr lang="tr-TR" sz="1050" dirty="0">
                        <a:effectLst/>
                        <a:latin typeface="Calibri"/>
                        <a:ea typeface="Times New Roman"/>
                        <a:cs typeface="Times New Roman"/>
                      </a:endParaRPr>
                    </a:p>
                  </a:txBody>
                  <a:tcPr marL="0" marR="0" marT="0" marB="0">
                    <a:lnL w="12700" cap="flat" cmpd="sng" algn="ctr">
                      <a:solidFill>
                        <a:srgbClr val="4AACC6"/>
                      </a:solidFill>
                      <a:prstDash val="solid"/>
                      <a:round/>
                      <a:headEnd type="none" w="med" len="med"/>
                      <a:tailEnd type="none" w="med" len="med"/>
                    </a:lnL>
                    <a:lnR w="12700" cap="flat" cmpd="sng" algn="ctr">
                      <a:solidFill>
                        <a:srgbClr val="4AACC6"/>
                      </a:solidFill>
                      <a:prstDash val="solid"/>
                      <a:round/>
                      <a:headEnd type="none" w="med" len="med"/>
                      <a:tailEnd type="none" w="med" len="med"/>
                    </a:lnR>
                    <a:lnT w="12700" cap="flat" cmpd="sng" algn="ctr">
                      <a:solidFill>
                        <a:srgbClr val="D2EAF0"/>
                      </a:solidFill>
                      <a:prstDash val="solid"/>
                      <a:round/>
                      <a:headEnd type="none" w="med" len="med"/>
                      <a:tailEnd type="none" w="med" len="med"/>
                    </a:lnT>
                    <a:lnB w="12700" cap="flat" cmpd="sng" algn="ctr">
                      <a:solidFill>
                        <a:srgbClr val="4AACC6"/>
                      </a:solidFill>
                      <a:prstDash val="solid"/>
                      <a:round/>
                      <a:headEnd type="none" w="med" len="med"/>
                      <a:tailEnd type="none" w="med" len="med"/>
                    </a:lnB>
                    <a:solidFill>
                      <a:srgbClr val="D2EAF0"/>
                    </a:solidFill>
                  </a:tcPr>
                </a:tc>
              </a:tr>
              <a:tr h="747859">
                <a:tc>
                  <a:txBody>
                    <a:bodyPr/>
                    <a:lstStyle/>
                    <a:p>
                      <a:pPr marL="61595">
                        <a:lnSpc>
                          <a:spcPct val="115000"/>
                        </a:lnSpc>
                        <a:spcBef>
                          <a:spcPts val="40"/>
                        </a:spcBef>
                        <a:spcAft>
                          <a:spcPts val="0"/>
                        </a:spcAft>
                      </a:pPr>
                      <a:r>
                        <a:rPr lang="tr-TR" sz="1050" b="1" dirty="0">
                          <a:effectLst/>
                          <a:latin typeface="Times New Roman"/>
                          <a:ea typeface="Times New Roman"/>
                          <a:cs typeface="Times New Roman"/>
                        </a:rPr>
                        <a:t>Göz</a:t>
                      </a:r>
                      <a:endParaRPr lang="tr-TR" sz="1050" dirty="0">
                        <a:effectLst/>
                        <a:latin typeface="Calibri"/>
                        <a:ea typeface="Times New Roman"/>
                        <a:cs typeface="Times New Roman"/>
                      </a:endParaRPr>
                    </a:p>
                  </a:txBody>
                  <a:tcPr marL="0" marR="0" marT="0" marB="0">
                    <a:lnL w="12700" cap="flat" cmpd="sng" algn="ctr">
                      <a:solidFill>
                        <a:srgbClr val="4AACC6"/>
                      </a:solidFill>
                      <a:prstDash val="solid"/>
                      <a:round/>
                      <a:headEnd type="none" w="med" len="med"/>
                      <a:tailEnd type="none" w="med" len="med"/>
                    </a:lnL>
                    <a:lnR w="12700" cap="flat" cmpd="sng" algn="ctr">
                      <a:solidFill>
                        <a:srgbClr val="4AACC6"/>
                      </a:solidFill>
                      <a:prstDash val="solid"/>
                      <a:round/>
                      <a:headEnd type="none" w="med" len="med"/>
                      <a:tailEnd type="none" w="med" len="med"/>
                    </a:lnR>
                    <a:lnT w="12700" cap="flat" cmpd="sng" algn="ctr">
                      <a:solidFill>
                        <a:srgbClr val="4AACC6"/>
                      </a:solidFill>
                      <a:prstDash val="solid"/>
                      <a:round/>
                      <a:headEnd type="none" w="med" len="med"/>
                      <a:tailEnd type="none" w="med" len="med"/>
                    </a:lnT>
                    <a:lnB w="12700" cap="flat" cmpd="sng" algn="ctr">
                      <a:solidFill>
                        <a:srgbClr val="4AACC6"/>
                      </a:solidFill>
                      <a:prstDash val="solid"/>
                      <a:round/>
                      <a:headEnd type="none" w="med" len="med"/>
                      <a:tailEnd type="none" w="med" len="med"/>
                    </a:lnB>
                  </a:tcPr>
                </a:tc>
                <a:tc>
                  <a:txBody>
                    <a:bodyPr/>
                    <a:lstStyle/>
                    <a:p>
                      <a:pPr marL="61595">
                        <a:lnSpc>
                          <a:spcPct val="115000"/>
                        </a:lnSpc>
                        <a:spcBef>
                          <a:spcPts val="25"/>
                        </a:spcBef>
                        <a:spcAft>
                          <a:spcPts val="0"/>
                        </a:spcAft>
                      </a:pPr>
                      <a:r>
                        <a:rPr lang="tr-TR" sz="1050" dirty="0">
                          <a:solidFill>
                            <a:srgbClr val="FF0000"/>
                          </a:solidFill>
                          <a:effectLst/>
                          <a:latin typeface="Times New Roman"/>
                          <a:ea typeface="Times New Roman"/>
                          <a:cs typeface="Times New Roman"/>
                        </a:rPr>
                        <a:t>Göz</a:t>
                      </a:r>
                      <a:r>
                        <a:rPr lang="tr-TR" sz="1050" spc="40" dirty="0">
                          <a:solidFill>
                            <a:srgbClr val="FF0000"/>
                          </a:solidFill>
                          <a:effectLst/>
                          <a:latin typeface="Times New Roman"/>
                          <a:ea typeface="Times New Roman"/>
                          <a:cs typeface="Times New Roman"/>
                        </a:rPr>
                        <a:t> </a:t>
                      </a:r>
                      <a:r>
                        <a:rPr lang="tr-TR" sz="1050" spc="5" dirty="0">
                          <a:solidFill>
                            <a:srgbClr val="FF0000"/>
                          </a:solidFill>
                          <a:effectLst/>
                          <a:latin typeface="Times New Roman"/>
                          <a:ea typeface="Times New Roman"/>
                          <a:cs typeface="Times New Roman"/>
                        </a:rPr>
                        <a:t>y</a:t>
                      </a:r>
                      <a:r>
                        <a:rPr lang="tr-TR" sz="1050" dirty="0">
                          <a:solidFill>
                            <a:srgbClr val="FF0000"/>
                          </a:solidFill>
                          <a:effectLst/>
                          <a:latin typeface="Times New Roman"/>
                          <a:ea typeface="Times New Roman"/>
                          <a:cs typeface="Times New Roman"/>
                        </a:rPr>
                        <a:t>aşa</a:t>
                      </a:r>
                      <a:r>
                        <a:rPr lang="tr-TR" sz="1050" spc="5" dirty="0">
                          <a:solidFill>
                            <a:srgbClr val="FF0000"/>
                          </a:solidFill>
                          <a:effectLst/>
                          <a:latin typeface="Times New Roman"/>
                          <a:ea typeface="Times New Roman"/>
                          <a:cs typeface="Times New Roman"/>
                        </a:rPr>
                        <a:t>r</a:t>
                      </a:r>
                      <a:r>
                        <a:rPr lang="tr-TR" sz="1050" dirty="0">
                          <a:solidFill>
                            <a:srgbClr val="FF0000"/>
                          </a:solidFill>
                          <a:effectLst/>
                          <a:latin typeface="Times New Roman"/>
                          <a:ea typeface="Times New Roman"/>
                          <a:cs typeface="Times New Roman"/>
                        </a:rPr>
                        <a:t>ma</a:t>
                      </a:r>
                      <a:r>
                        <a:rPr lang="tr-TR" sz="1050" spc="5" dirty="0">
                          <a:solidFill>
                            <a:srgbClr val="FF0000"/>
                          </a:solidFill>
                          <a:effectLst/>
                          <a:latin typeface="Times New Roman"/>
                          <a:ea typeface="Times New Roman"/>
                          <a:cs typeface="Times New Roman"/>
                        </a:rPr>
                        <a:t>s</a:t>
                      </a:r>
                      <a:r>
                        <a:rPr lang="tr-TR" sz="1050" dirty="0">
                          <a:solidFill>
                            <a:srgbClr val="FF0000"/>
                          </a:solidFill>
                          <a:effectLst/>
                          <a:latin typeface="Times New Roman"/>
                          <a:ea typeface="Times New Roman"/>
                          <a:cs typeface="Times New Roman"/>
                        </a:rPr>
                        <a:t>ı;</a:t>
                      </a:r>
                      <a:endParaRPr lang="tr-TR" sz="1050" dirty="0">
                        <a:solidFill>
                          <a:srgbClr val="FF0000"/>
                        </a:solidFill>
                        <a:effectLst/>
                        <a:latin typeface="Calibri"/>
                        <a:ea typeface="Times New Roman"/>
                        <a:cs typeface="Times New Roman"/>
                      </a:endParaRPr>
                    </a:p>
                    <a:p>
                      <a:pPr marL="61595" marR="177165">
                        <a:lnSpc>
                          <a:spcPct val="104000"/>
                        </a:lnSpc>
                        <a:spcBef>
                          <a:spcPts val="245"/>
                        </a:spcBef>
                        <a:spcAft>
                          <a:spcPts val="0"/>
                        </a:spcAft>
                      </a:pPr>
                      <a:r>
                        <a:rPr lang="tr-TR" sz="1050" dirty="0">
                          <a:solidFill>
                            <a:srgbClr val="FF0000"/>
                          </a:solidFill>
                          <a:effectLst/>
                          <a:latin typeface="Times New Roman"/>
                          <a:ea typeface="Times New Roman"/>
                          <a:cs typeface="Times New Roman"/>
                        </a:rPr>
                        <a:t>yanma</a:t>
                      </a:r>
                      <a:r>
                        <a:rPr lang="tr-TR" sz="1050" spc="185" dirty="0">
                          <a:solidFill>
                            <a:srgbClr val="FF0000"/>
                          </a:solidFill>
                          <a:effectLst/>
                          <a:latin typeface="Times New Roman"/>
                          <a:ea typeface="Times New Roman"/>
                          <a:cs typeface="Times New Roman"/>
                        </a:rPr>
                        <a:t> </a:t>
                      </a:r>
                      <a:r>
                        <a:rPr lang="tr-TR" sz="1050" dirty="0">
                          <a:solidFill>
                            <a:srgbClr val="FF0000"/>
                          </a:solidFill>
                          <a:effectLst/>
                          <a:latin typeface="Times New Roman"/>
                          <a:ea typeface="Times New Roman"/>
                          <a:cs typeface="Times New Roman"/>
                        </a:rPr>
                        <a:t>hissi;</a:t>
                      </a:r>
                      <a:r>
                        <a:rPr lang="tr-TR" sz="1050" spc="-15" dirty="0">
                          <a:solidFill>
                            <a:srgbClr val="FF0000"/>
                          </a:solidFill>
                          <a:effectLst/>
                          <a:latin typeface="Times New Roman"/>
                          <a:ea typeface="Times New Roman"/>
                          <a:cs typeface="Times New Roman"/>
                        </a:rPr>
                        <a:t> </a:t>
                      </a:r>
                      <a:r>
                        <a:rPr lang="tr-TR" sz="1050" spc="5" dirty="0">
                          <a:effectLst/>
                          <a:latin typeface="Times New Roman"/>
                          <a:ea typeface="Times New Roman"/>
                          <a:cs typeface="Times New Roman"/>
                        </a:rPr>
                        <a:t>a</a:t>
                      </a:r>
                      <a:r>
                        <a:rPr lang="tr-TR" sz="1050" dirty="0">
                          <a:effectLst/>
                          <a:latin typeface="Times New Roman"/>
                          <a:ea typeface="Times New Roman"/>
                          <a:cs typeface="Times New Roman"/>
                        </a:rPr>
                        <a:t>ğr</a:t>
                      </a:r>
                      <a:r>
                        <a:rPr lang="tr-TR" sz="1050" spc="5" dirty="0">
                          <a:effectLst/>
                          <a:latin typeface="Times New Roman"/>
                          <a:ea typeface="Times New Roman"/>
                          <a:cs typeface="Times New Roman"/>
                        </a:rPr>
                        <a:t>ı</a:t>
                      </a:r>
                      <a:r>
                        <a:rPr lang="tr-TR" sz="1050" dirty="0">
                          <a:effectLst/>
                          <a:latin typeface="Times New Roman"/>
                          <a:ea typeface="Times New Roman"/>
                          <a:cs typeface="Times New Roman"/>
                        </a:rPr>
                        <a:t>; </a:t>
                      </a:r>
                      <a:r>
                        <a:rPr lang="tr-TR" sz="1050" dirty="0" err="1">
                          <a:effectLst/>
                          <a:latin typeface="Times New Roman"/>
                          <a:ea typeface="Times New Roman"/>
                          <a:cs typeface="Times New Roman"/>
                        </a:rPr>
                        <a:t>blef</a:t>
                      </a:r>
                      <a:r>
                        <a:rPr lang="tr-TR" sz="1050" spc="-5" dirty="0" err="1">
                          <a:effectLst/>
                          <a:latin typeface="Times New Roman"/>
                          <a:ea typeface="Times New Roman"/>
                          <a:cs typeface="Times New Roman"/>
                        </a:rPr>
                        <a:t>a</a:t>
                      </a:r>
                      <a:r>
                        <a:rPr lang="tr-TR" sz="1050" dirty="0" err="1">
                          <a:effectLst/>
                          <a:latin typeface="Times New Roman"/>
                          <a:ea typeface="Times New Roman"/>
                          <a:cs typeface="Times New Roman"/>
                        </a:rPr>
                        <a:t>rosp</a:t>
                      </a:r>
                      <a:r>
                        <a:rPr lang="tr-TR" sz="1050" spc="-5" dirty="0" err="1">
                          <a:effectLst/>
                          <a:latin typeface="Times New Roman"/>
                          <a:ea typeface="Times New Roman"/>
                          <a:cs typeface="Times New Roman"/>
                        </a:rPr>
                        <a:t>a</a:t>
                      </a:r>
                      <a:r>
                        <a:rPr lang="tr-TR" sz="1050" dirty="0" err="1">
                          <a:effectLst/>
                          <a:latin typeface="Times New Roman"/>
                          <a:ea typeface="Times New Roman"/>
                          <a:cs typeface="Times New Roman"/>
                        </a:rPr>
                        <a:t>zm</a:t>
                      </a:r>
                      <a:r>
                        <a:rPr lang="tr-TR" sz="1050" dirty="0">
                          <a:effectLst/>
                          <a:latin typeface="Times New Roman"/>
                          <a:ea typeface="Times New Roman"/>
                          <a:cs typeface="Times New Roman"/>
                        </a:rPr>
                        <a:t>; </a:t>
                      </a:r>
                      <a:r>
                        <a:rPr lang="tr-TR" sz="1050" dirty="0" err="1">
                          <a:effectLst/>
                          <a:latin typeface="Times New Roman"/>
                          <a:ea typeface="Times New Roman"/>
                          <a:cs typeface="Times New Roman"/>
                        </a:rPr>
                        <a:t>fotofobi</a:t>
                      </a:r>
                      <a:r>
                        <a:rPr lang="tr-TR" sz="1050" dirty="0">
                          <a:effectLst/>
                          <a:latin typeface="Times New Roman"/>
                          <a:ea typeface="Times New Roman"/>
                          <a:cs typeface="Times New Roman"/>
                        </a:rPr>
                        <a:t>;</a:t>
                      </a:r>
                      <a:r>
                        <a:rPr lang="tr-TR" sz="1050" spc="35" dirty="0">
                          <a:effectLst/>
                          <a:latin typeface="Times New Roman"/>
                          <a:ea typeface="Times New Roman"/>
                          <a:cs typeface="Times New Roman"/>
                        </a:rPr>
                        <a:t> </a:t>
                      </a:r>
                      <a:r>
                        <a:rPr lang="tr-TR" sz="1050" dirty="0" err="1">
                          <a:effectLst/>
                          <a:latin typeface="Times New Roman"/>
                          <a:ea typeface="Times New Roman"/>
                          <a:cs typeface="Times New Roman"/>
                        </a:rPr>
                        <a:t>korne</a:t>
                      </a:r>
                      <a:r>
                        <a:rPr lang="tr-TR" sz="1050" spc="-5" dirty="0" err="1">
                          <a:effectLst/>
                          <a:latin typeface="Times New Roman"/>
                          <a:ea typeface="Times New Roman"/>
                          <a:cs typeface="Times New Roman"/>
                        </a:rPr>
                        <a:t>a</a:t>
                      </a:r>
                      <a:r>
                        <a:rPr lang="tr-TR" sz="1050" dirty="0" err="1">
                          <a:effectLst/>
                          <a:latin typeface="Times New Roman"/>
                          <a:ea typeface="Times New Roman"/>
                          <a:cs typeface="Times New Roman"/>
                        </a:rPr>
                        <a:t>l</a:t>
                      </a:r>
                      <a:r>
                        <a:rPr lang="tr-TR" sz="1050" dirty="0">
                          <a:effectLst/>
                          <a:latin typeface="Times New Roman"/>
                          <a:ea typeface="Times New Roman"/>
                          <a:cs typeface="Times New Roman"/>
                        </a:rPr>
                        <a:t> ödem</a:t>
                      </a:r>
                      <a:r>
                        <a:rPr lang="tr-TR" sz="1050" spc="175" dirty="0">
                          <a:effectLst/>
                          <a:latin typeface="Times New Roman"/>
                          <a:ea typeface="Times New Roman"/>
                          <a:cs typeface="Times New Roman"/>
                        </a:rPr>
                        <a:t> </a:t>
                      </a:r>
                      <a:r>
                        <a:rPr lang="tr-TR" sz="1050" spc="5" dirty="0">
                          <a:effectLst/>
                          <a:latin typeface="Times New Roman"/>
                          <a:ea typeface="Times New Roman"/>
                          <a:cs typeface="Times New Roman"/>
                        </a:rPr>
                        <a:t>(</a:t>
                      </a:r>
                      <a:r>
                        <a:rPr lang="tr-TR" sz="1050" dirty="0">
                          <a:effectLst/>
                          <a:latin typeface="Times New Roman"/>
                          <a:ea typeface="Times New Roman"/>
                          <a:cs typeface="Times New Roman"/>
                        </a:rPr>
                        <a:t>OC)</a:t>
                      </a:r>
                      <a:endParaRPr lang="tr-TR" sz="1050" dirty="0">
                        <a:effectLst/>
                        <a:latin typeface="Calibri"/>
                        <a:ea typeface="Times New Roman"/>
                        <a:cs typeface="Times New Roman"/>
                      </a:endParaRPr>
                    </a:p>
                  </a:txBody>
                  <a:tcPr marL="0" marR="0" marT="0" marB="0">
                    <a:lnL w="12700" cap="flat" cmpd="sng" algn="ctr">
                      <a:solidFill>
                        <a:srgbClr val="4AACC6"/>
                      </a:solidFill>
                      <a:prstDash val="solid"/>
                      <a:round/>
                      <a:headEnd type="none" w="med" len="med"/>
                      <a:tailEnd type="none" w="med" len="med"/>
                    </a:lnL>
                    <a:lnR w="12700" cap="flat" cmpd="sng" algn="ctr">
                      <a:solidFill>
                        <a:srgbClr val="4AACC6"/>
                      </a:solidFill>
                      <a:prstDash val="solid"/>
                      <a:round/>
                      <a:headEnd type="none" w="med" len="med"/>
                      <a:tailEnd type="none" w="med" len="med"/>
                    </a:lnR>
                    <a:lnT w="12700" cap="flat" cmpd="sng" algn="ctr">
                      <a:solidFill>
                        <a:srgbClr val="4AACC6"/>
                      </a:solidFill>
                      <a:prstDash val="solid"/>
                      <a:round/>
                      <a:headEnd type="none" w="med" len="med"/>
                      <a:tailEnd type="none" w="med" len="med"/>
                    </a:lnT>
                    <a:lnB w="12700" cap="flat" cmpd="sng" algn="ctr">
                      <a:solidFill>
                        <a:srgbClr val="4AACC6"/>
                      </a:solidFill>
                      <a:prstDash val="solid"/>
                      <a:round/>
                      <a:headEnd type="none" w="med" len="med"/>
                      <a:tailEnd type="none" w="med" len="med"/>
                    </a:lnB>
                  </a:tcPr>
                </a:tc>
                <a:tc>
                  <a:txBody>
                    <a:bodyPr/>
                    <a:lstStyle/>
                    <a:p>
                      <a:pPr marL="61595" marR="80645">
                        <a:lnSpc>
                          <a:spcPct val="104000"/>
                        </a:lnSpc>
                        <a:spcBef>
                          <a:spcPts val="25"/>
                        </a:spcBef>
                        <a:spcAft>
                          <a:spcPts val="0"/>
                        </a:spcAft>
                      </a:pPr>
                      <a:r>
                        <a:rPr lang="tr-TR" sz="1050" dirty="0" err="1">
                          <a:solidFill>
                            <a:srgbClr val="FF0000"/>
                          </a:solidFill>
                          <a:effectLst/>
                          <a:latin typeface="Times New Roman"/>
                          <a:ea typeface="Times New Roman"/>
                          <a:cs typeface="Times New Roman"/>
                        </a:rPr>
                        <a:t>Ker</a:t>
                      </a:r>
                      <a:r>
                        <a:rPr lang="tr-TR" sz="1050" spc="-5" dirty="0" err="1">
                          <a:solidFill>
                            <a:srgbClr val="FF0000"/>
                          </a:solidFill>
                          <a:effectLst/>
                          <a:latin typeface="Times New Roman"/>
                          <a:ea typeface="Times New Roman"/>
                          <a:cs typeface="Times New Roman"/>
                        </a:rPr>
                        <a:t>a</a:t>
                      </a:r>
                      <a:r>
                        <a:rPr lang="tr-TR" sz="1050" dirty="0" err="1">
                          <a:solidFill>
                            <a:srgbClr val="FF0000"/>
                          </a:solidFill>
                          <a:effectLst/>
                          <a:latin typeface="Times New Roman"/>
                          <a:ea typeface="Times New Roman"/>
                          <a:cs typeface="Times New Roman"/>
                        </a:rPr>
                        <a:t>titis</a:t>
                      </a:r>
                      <a:r>
                        <a:rPr lang="tr-TR" sz="1050" spc="-50" dirty="0">
                          <a:solidFill>
                            <a:srgbClr val="FF0000"/>
                          </a:solidFill>
                          <a:effectLst/>
                          <a:latin typeface="Times New Roman"/>
                          <a:ea typeface="Times New Roman"/>
                          <a:cs typeface="Times New Roman"/>
                        </a:rPr>
                        <a:t> </a:t>
                      </a:r>
                      <a:r>
                        <a:rPr lang="tr-TR" sz="1050" dirty="0">
                          <a:effectLst/>
                          <a:latin typeface="Times New Roman"/>
                          <a:ea typeface="Times New Roman"/>
                          <a:cs typeface="Times New Roman"/>
                        </a:rPr>
                        <a:t>(CN</a:t>
                      </a:r>
                      <a:r>
                        <a:rPr lang="tr-TR" sz="1050" spc="5" dirty="0">
                          <a:effectLst/>
                          <a:latin typeface="Times New Roman"/>
                          <a:ea typeface="Times New Roman"/>
                          <a:cs typeface="Times New Roman"/>
                        </a:rPr>
                        <a:t>)</a:t>
                      </a:r>
                      <a:r>
                        <a:rPr lang="tr-TR" sz="1050" dirty="0">
                          <a:effectLst/>
                          <a:latin typeface="Times New Roman"/>
                          <a:ea typeface="Times New Roman"/>
                          <a:cs typeface="Times New Roman"/>
                        </a:rPr>
                        <a:t>; </a:t>
                      </a:r>
                      <a:r>
                        <a:rPr lang="tr-TR" sz="1050" dirty="0" err="1">
                          <a:effectLst/>
                          <a:latin typeface="Times New Roman"/>
                          <a:ea typeface="Times New Roman"/>
                          <a:cs typeface="Times New Roman"/>
                        </a:rPr>
                        <a:t>kornealerosion</a:t>
                      </a:r>
                      <a:r>
                        <a:rPr lang="tr-TR" sz="1050" dirty="0">
                          <a:effectLst/>
                          <a:latin typeface="Times New Roman"/>
                          <a:ea typeface="Times New Roman"/>
                          <a:cs typeface="Times New Roman"/>
                        </a:rPr>
                        <a:t>; </a:t>
                      </a:r>
                      <a:r>
                        <a:rPr lang="tr-TR" sz="1050" dirty="0" err="1">
                          <a:effectLst/>
                          <a:latin typeface="Times New Roman"/>
                          <a:ea typeface="Times New Roman"/>
                          <a:cs typeface="Times New Roman"/>
                        </a:rPr>
                        <a:t>ülserasyon</a:t>
                      </a:r>
                      <a:r>
                        <a:rPr lang="tr-TR" sz="1050" spc="150" dirty="0">
                          <a:effectLst/>
                          <a:latin typeface="Times New Roman"/>
                          <a:ea typeface="Times New Roman"/>
                          <a:cs typeface="Times New Roman"/>
                        </a:rPr>
                        <a:t> </a:t>
                      </a:r>
                      <a:r>
                        <a:rPr lang="tr-TR" sz="1050" dirty="0">
                          <a:effectLst/>
                          <a:latin typeface="Times New Roman"/>
                          <a:ea typeface="Times New Roman"/>
                          <a:cs typeface="Times New Roman"/>
                        </a:rPr>
                        <a:t>(OC</a:t>
                      </a:r>
                      <a:r>
                        <a:rPr lang="tr-TR" sz="1050" spc="5" dirty="0">
                          <a:effectLst/>
                          <a:latin typeface="Times New Roman"/>
                          <a:ea typeface="Times New Roman"/>
                          <a:cs typeface="Times New Roman"/>
                        </a:rPr>
                        <a:t>)</a:t>
                      </a:r>
                      <a:r>
                        <a:rPr lang="tr-TR" sz="1050" dirty="0">
                          <a:effectLst/>
                          <a:latin typeface="Times New Roman"/>
                          <a:ea typeface="Times New Roman"/>
                          <a:cs typeface="Times New Roman"/>
                        </a:rPr>
                        <a:t>; </a:t>
                      </a:r>
                      <a:r>
                        <a:rPr lang="tr-TR" sz="1050" dirty="0" err="1">
                          <a:effectLst/>
                          <a:latin typeface="Times New Roman"/>
                          <a:ea typeface="Times New Roman"/>
                          <a:cs typeface="Times New Roman"/>
                        </a:rPr>
                        <a:t>in</a:t>
                      </a:r>
                      <a:r>
                        <a:rPr lang="tr-TR" sz="1050" spc="5" dirty="0" err="1">
                          <a:effectLst/>
                          <a:latin typeface="Times New Roman"/>
                          <a:ea typeface="Times New Roman"/>
                          <a:cs typeface="Times New Roman"/>
                        </a:rPr>
                        <a:t>t</a:t>
                      </a:r>
                      <a:r>
                        <a:rPr lang="tr-TR" sz="1050" dirty="0" err="1">
                          <a:effectLst/>
                          <a:latin typeface="Times New Roman"/>
                          <a:ea typeface="Times New Roman"/>
                          <a:cs typeface="Times New Roman"/>
                        </a:rPr>
                        <a:t>raocular</a:t>
                      </a:r>
                      <a:r>
                        <a:rPr lang="tr-TR" sz="1050" spc="170" dirty="0">
                          <a:effectLst/>
                          <a:latin typeface="Times New Roman"/>
                          <a:ea typeface="Times New Roman"/>
                          <a:cs typeface="Times New Roman"/>
                        </a:rPr>
                        <a:t> </a:t>
                      </a:r>
                      <a:r>
                        <a:rPr lang="tr-TR" sz="1050" dirty="0" smtClean="0">
                          <a:effectLst/>
                          <a:latin typeface="Times New Roman"/>
                          <a:ea typeface="Times New Roman"/>
                          <a:cs typeface="Times New Roman"/>
                        </a:rPr>
                        <a:t>ka</a:t>
                      </a:r>
                      <a:r>
                        <a:rPr lang="tr-TR" sz="1050" spc="5" dirty="0" smtClean="0">
                          <a:effectLst/>
                          <a:latin typeface="Times New Roman"/>
                          <a:ea typeface="Times New Roman"/>
                          <a:cs typeface="Times New Roman"/>
                        </a:rPr>
                        <a:t>n</a:t>
                      </a:r>
                      <a:r>
                        <a:rPr lang="tr-TR" sz="1050" spc="-5" dirty="0" smtClean="0">
                          <a:effectLst/>
                          <a:latin typeface="Times New Roman"/>
                          <a:ea typeface="Times New Roman"/>
                          <a:cs typeface="Times New Roman"/>
                        </a:rPr>
                        <a:t>a</a:t>
                      </a:r>
                      <a:r>
                        <a:rPr lang="tr-TR" sz="1050" dirty="0" smtClean="0">
                          <a:effectLst/>
                          <a:latin typeface="Times New Roman"/>
                          <a:ea typeface="Times New Roman"/>
                          <a:cs typeface="Times New Roman"/>
                        </a:rPr>
                        <a:t>m</a:t>
                      </a:r>
                      <a:r>
                        <a:rPr lang="tr-TR" sz="1050" spc="5" dirty="0" smtClean="0">
                          <a:effectLst/>
                          <a:latin typeface="Times New Roman"/>
                          <a:ea typeface="Times New Roman"/>
                          <a:cs typeface="Times New Roman"/>
                        </a:rPr>
                        <a:t>a</a:t>
                      </a:r>
                      <a:r>
                        <a:rPr lang="tr-TR" sz="1050" dirty="0">
                          <a:effectLst/>
                          <a:latin typeface="Times New Roman"/>
                          <a:ea typeface="Times New Roman"/>
                          <a:cs typeface="Times New Roman"/>
                        </a:rPr>
                        <a:t>;</a:t>
                      </a:r>
                      <a:endParaRPr lang="tr-TR" sz="1050" dirty="0">
                        <a:effectLst/>
                        <a:latin typeface="Calibri"/>
                        <a:ea typeface="Times New Roman"/>
                        <a:cs typeface="Times New Roman"/>
                      </a:endParaRPr>
                    </a:p>
                  </a:txBody>
                  <a:tcPr marL="0" marR="0" marT="0" marB="0">
                    <a:lnL w="12700" cap="flat" cmpd="sng" algn="ctr">
                      <a:solidFill>
                        <a:srgbClr val="4AACC6"/>
                      </a:solidFill>
                      <a:prstDash val="solid"/>
                      <a:round/>
                      <a:headEnd type="none" w="med" len="med"/>
                      <a:tailEnd type="none" w="med" len="med"/>
                    </a:lnL>
                    <a:lnR w="12700" cap="flat" cmpd="sng" algn="ctr">
                      <a:solidFill>
                        <a:srgbClr val="4AACC6"/>
                      </a:solidFill>
                      <a:prstDash val="solid"/>
                      <a:round/>
                      <a:headEnd type="none" w="med" len="med"/>
                      <a:tailEnd type="none" w="med" len="med"/>
                    </a:lnR>
                    <a:lnT w="12700" cap="flat" cmpd="sng" algn="ctr">
                      <a:solidFill>
                        <a:srgbClr val="4AACC6"/>
                      </a:solidFill>
                      <a:prstDash val="solid"/>
                      <a:round/>
                      <a:headEnd type="none" w="med" len="med"/>
                      <a:tailEnd type="none" w="med" len="med"/>
                    </a:lnT>
                    <a:lnB w="12700" cap="flat" cmpd="sng" algn="ctr">
                      <a:solidFill>
                        <a:srgbClr val="4AACC6"/>
                      </a:solidFill>
                      <a:prstDash val="solid"/>
                      <a:round/>
                      <a:headEnd type="none" w="med" len="med"/>
                      <a:tailEnd type="none" w="med" len="med"/>
                    </a:lnB>
                  </a:tcPr>
                </a:tc>
                <a:tc>
                  <a:txBody>
                    <a:bodyPr/>
                    <a:lstStyle/>
                    <a:p>
                      <a:pPr marL="61595">
                        <a:lnSpc>
                          <a:spcPct val="115000"/>
                        </a:lnSpc>
                        <a:spcBef>
                          <a:spcPts val="25"/>
                        </a:spcBef>
                        <a:spcAft>
                          <a:spcPts val="0"/>
                        </a:spcAft>
                      </a:pPr>
                      <a:r>
                        <a:rPr lang="tr-TR" sz="1050" dirty="0">
                          <a:solidFill>
                            <a:srgbClr val="FF0000"/>
                          </a:solidFill>
                          <a:effectLst/>
                          <a:latin typeface="Times New Roman"/>
                          <a:ea typeface="Times New Roman"/>
                          <a:cs typeface="Times New Roman"/>
                        </a:rPr>
                        <a:t>K</a:t>
                      </a:r>
                      <a:r>
                        <a:rPr lang="tr-TR" sz="1050" dirty="0" smtClean="0">
                          <a:solidFill>
                            <a:srgbClr val="FF0000"/>
                          </a:solidFill>
                          <a:effectLst/>
                          <a:latin typeface="Times New Roman"/>
                          <a:ea typeface="Times New Roman"/>
                          <a:cs typeface="Times New Roman"/>
                        </a:rPr>
                        <a:t>ata</a:t>
                      </a:r>
                      <a:r>
                        <a:rPr lang="tr-TR" sz="1050" spc="5" dirty="0" smtClean="0">
                          <a:solidFill>
                            <a:srgbClr val="FF0000"/>
                          </a:solidFill>
                          <a:effectLst/>
                          <a:latin typeface="Times New Roman"/>
                          <a:ea typeface="Times New Roman"/>
                          <a:cs typeface="Times New Roman"/>
                        </a:rPr>
                        <a:t>r</a:t>
                      </a:r>
                      <a:r>
                        <a:rPr lang="tr-TR" sz="1050" dirty="0" smtClean="0">
                          <a:solidFill>
                            <a:srgbClr val="FF0000"/>
                          </a:solidFill>
                          <a:effectLst/>
                          <a:latin typeface="Times New Roman"/>
                          <a:ea typeface="Times New Roman"/>
                          <a:cs typeface="Times New Roman"/>
                        </a:rPr>
                        <a:t>akt</a:t>
                      </a:r>
                      <a:r>
                        <a:rPr lang="tr-TR" sz="1050" dirty="0">
                          <a:solidFill>
                            <a:srgbClr val="FF0000"/>
                          </a:solidFill>
                          <a:effectLst/>
                          <a:latin typeface="Times New Roman"/>
                          <a:ea typeface="Times New Roman"/>
                          <a:cs typeface="Times New Roman"/>
                        </a:rPr>
                        <a:t>;</a:t>
                      </a:r>
                      <a:endParaRPr lang="tr-TR" sz="1050" dirty="0">
                        <a:solidFill>
                          <a:srgbClr val="FF0000"/>
                        </a:solidFill>
                        <a:effectLst/>
                        <a:latin typeface="Calibri"/>
                        <a:ea typeface="Times New Roman"/>
                        <a:cs typeface="Times New Roman"/>
                      </a:endParaRPr>
                    </a:p>
                    <a:p>
                      <a:pPr marL="61595">
                        <a:lnSpc>
                          <a:spcPct val="115000"/>
                        </a:lnSpc>
                        <a:spcBef>
                          <a:spcPts val="245"/>
                        </a:spcBef>
                        <a:spcAft>
                          <a:spcPts val="0"/>
                        </a:spcAft>
                      </a:pPr>
                      <a:r>
                        <a:rPr lang="tr-TR" sz="1050" dirty="0">
                          <a:solidFill>
                            <a:srgbClr val="FF0000"/>
                          </a:solidFill>
                          <a:effectLst/>
                          <a:latin typeface="Times New Roman"/>
                          <a:ea typeface="Times New Roman"/>
                          <a:cs typeface="Times New Roman"/>
                        </a:rPr>
                        <a:t>gloko</a:t>
                      </a:r>
                      <a:r>
                        <a:rPr lang="tr-TR" sz="1050" spc="5" dirty="0">
                          <a:solidFill>
                            <a:srgbClr val="FF0000"/>
                          </a:solidFill>
                          <a:effectLst/>
                          <a:latin typeface="Times New Roman"/>
                          <a:ea typeface="Times New Roman"/>
                          <a:cs typeface="Times New Roman"/>
                        </a:rPr>
                        <a:t>m</a:t>
                      </a:r>
                      <a:r>
                        <a:rPr lang="tr-TR" sz="1050" dirty="0">
                          <a:effectLst/>
                          <a:latin typeface="Times New Roman"/>
                          <a:ea typeface="Times New Roman"/>
                          <a:cs typeface="Times New Roman"/>
                        </a:rPr>
                        <a:t>;</a:t>
                      </a:r>
                      <a:endParaRPr lang="tr-TR" sz="1050" dirty="0">
                        <a:effectLst/>
                        <a:latin typeface="Calibri"/>
                        <a:ea typeface="Times New Roman"/>
                        <a:cs typeface="Times New Roman"/>
                      </a:endParaRPr>
                    </a:p>
                  </a:txBody>
                  <a:tcPr marL="0" marR="0" marT="0" marB="0">
                    <a:lnL w="12700" cap="flat" cmpd="sng" algn="ctr">
                      <a:solidFill>
                        <a:srgbClr val="4AACC6"/>
                      </a:solidFill>
                      <a:prstDash val="solid"/>
                      <a:round/>
                      <a:headEnd type="none" w="med" len="med"/>
                      <a:tailEnd type="none" w="med" len="med"/>
                    </a:lnL>
                    <a:lnR w="12700" cap="flat" cmpd="sng" algn="ctr">
                      <a:solidFill>
                        <a:srgbClr val="4AACC6"/>
                      </a:solidFill>
                      <a:prstDash val="solid"/>
                      <a:round/>
                      <a:headEnd type="none" w="med" len="med"/>
                      <a:tailEnd type="none" w="med" len="med"/>
                    </a:lnR>
                    <a:lnT w="12700" cap="flat" cmpd="sng" algn="ctr">
                      <a:solidFill>
                        <a:srgbClr val="4AACC6"/>
                      </a:solidFill>
                      <a:prstDash val="solid"/>
                      <a:round/>
                      <a:headEnd type="none" w="med" len="med"/>
                      <a:tailEnd type="none" w="med" len="med"/>
                    </a:lnT>
                    <a:lnB w="12700" cap="flat" cmpd="sng" algn="ctr">
                      <a:solidFill>
                        <a:srgbClr val="4AACC6"/>
                      </a:solidFill>
                      <a:prstDash val="solid"/>
                      <a:round/>
                      <a:headEnd type="none" w="med" len="med"/>
                      <a:tailEnd type="none" w="med" len="med"/>
                    </a:lnB>
                  </a:tcPr>
                </a:tc>
              </a:tr>
              <a:tr h="881279">
                <a:tc>
                  <a:txBody>
                    <a:bodyPr/>
                    <a:lstStyle/>
                    <a:p>
                      <a:pPr marL="61595">
                        <a:lnSpc>
                          <a:spcPct val="115000"/>
                        </a:lnSpc>
                        <a:spcBef>
                          <a:spcPts val="30"/>
                        </a:spcBef>
                        <a:spcAft>
                          <a:spcPts val="0"/>
                        </a:spcAft>
                      </a:pPr>
                      <a:r>
                        <a:rPr lang="tr-TR" sz="1050" b="1" dirty="0">
                          <a:effectLst/>
                          <a:latin typeface="Times New Roman"/>
                          <a:ea typeface="Times New Roman"/>
                          <a:cs typeface="Times New Roman"/>
                        </a:rPr>
                        <a:t>Solunum</a:t>
                      </a:r>
                      <a:r>
                        <a:rPr lang="tr-TR" sz="1050" b="1" spc="25" dirty="0">
                          <a:effectLst/>
                          <a:latin typeface="Times New Roman"/>
                          <a:ea typeface="Times New Roman"/>
                          <a:cs typeface="Times New Roman"/>
                        </a:rPr>
                        <a:t> </a:t>
                      </a:r>
                      <a:r>
                        <a:rPr lang="tr-TR" sz="1050" b="1" dirty="0">
                          <a:effectLst/>
                          <a:latin typeface="Times New Roman"/>
                          <a:ea typeface="Times New Roman"/>
                          <a:cs typeface="Times New Roman"/>
                        </a:rPr>
                        <a:t>yolla</a:t>
                      </a:r>
                      <a:r>
                        <a:rPr lang="tr-TR" sz="1050" b="1" spc="5" dirty="0">
                          <a:effectLst/>
                          <a:latin typeface="Times New Roman"/>
                          <a:ea typeface="Times New Roman"/>
                          <a:cs typeface="Times New Roman"/>
                        </a:rPr>
                        <a:t>r</a:t>
                      </a:r>
                      <a:r>
                        <a:rPr lang="tr-TR" sz="1050" b="1" dirty="0">
                          <a:effectLst/>
                          <a:latin typeface="Times New Roman"/>
                          <a:ea typeface="Times New Roman"/>
                          <a:cs typeface="Times New Roman"/>
                        </a:rPr>
                        <a:t>ı</a:t>
                      </a:r>
                      <a:endParaRPr lang="tr-TR" sz="1050" dirty="0">
                        <a:effectLst/>
                        <a:latin typeface="Calibri"/>
                        <a:ea typeface="Times New Roman"/>
                        <a:cs typeface="Times New Roman"/>
                      </a:endParaRPr>
                    </a:p>
                  </a:txBody>
                  <a:tcPr marL="0" marR="0" marT="0" marB="0">
                    <a:lnL w="12700" cap="flat" cmpd="sng" algn="ctr">
                      <a:solidFill>
                        <a:srgbClr val="4AACC6"/>
                      </a:solidFill>
                      <a:prstDash val="solid"/>
                      <a:round/>
                      <a:headEnd type="none" w="med" len="med"/>
                      <a:tailEnd type="none" w="med" len="med"/>
                    </a:lnL>
                    <a:lnR w="12700" cap="flat" cmpd="sng" algn="ctr">
                      <a:solidFill>
                        <a:srgbClr val="4AACC6"/>
                      </a:solidFill>
                      <a:prstDash val="solid"/>
                      <a:round/>
                      <a:headEnd type="none" w="med" len="med"/>
                      <a:tailEnd type="none" w="med" len="med"/>
                    </a:lnR>
                    <a:lnT w="12700" cap="flat" cmpd="sng" algn="ctr">
                      <a:solidFill>
                        <a:srgbClr val="4AACC6"/>
                      </a:solidFill>
                      <a:prstDash val="solid"/>
                      <a:round/>
                      <a:headEnd type="none" w="med" len="med"/>
                      <a:tailEnd type="none" w="med" len="med"/>
                    </a:lnT>
                    <a:lnB w="12700" cap="flat" cmpd="sng" algn="ctr">
                      <a:solidFill>
                        <a:srgbClr val="4AACC6"/>
                      </a:solidFill>
                      <a:prstDash val="solid"/>
                      <a:round/>
                      <a:headEnd type="none" w="med" len="med"/>
                      <a:tailEnd type="none" w="med" len="med"/>
                    </a:lnB>
                    <a:solidFill>
                      <a:srgbClr val="D2EAF0"/>
                    </a:solidFill>
                  </a:tcPr>
                </a:tc>
                <a:tc>
                  <a:txBody>
                    <a:bodyPr/>
                    <a:lstStyle/>
                    <a:p>
                      <a:pPr marL="61595" marR="109855">
                        <a:lnSpc>
                          <a:spcPct val="104000"/>
                        </a:lnSpc>
                        <a:spcBef>
                          <a:spcPts val="20"/>
                        </a:spcBef>
                        <a:spcAft>
                          <a:spcPts val="0"/>
                        </a:spcAft>
                      </a:pPr>
                      <a:r>
                        <a:rPr lang="tr-TR" sz="1050" dirty="0">
                          <a:effectLst/>
                          <a:latin typeface="Times New Roman"/>
                          <a:ea typeface="Times New Roman"/>
                          <a:cs typeface="Times New Roman"/>
                        </a:rPr>
                        <a:t>C</a:t>
                      </a:r>
                      <a:r>
                        <a:rPr lang="tr-TR" sz="1050" dirty="0" smtClean="0">
                          <a:effectLst/>
                          <a:latin typeface="Times New Roman"/>
                          <a:ea typeface="Times New Roman"/>
                          <a:cs typeface="Times New Roman"/>
                        </a:rPr>
                        <a:t>iddi</a:t>
                      </a:r>
                      <a:r>
                        <a:rPr lang="tr-TR" sz="1050" spc="30" dirty="0" smtClean="0">
                          <a:effectLst/>
                          <a:latin typeface="Times New Roman"/>
                          <a:ea typeface="Times New Roman"/>
                          <a:cs typeface="Times New Roman"/>
                        </a:rPr>
                        <a:t> </a:t>
                      </a:r>
                      <a:r>
                        <a:rPr lang="tr-TR" sz="1050" dirty="0">
                          <a:effectLst/>
                          <a:latin typeface="Times New Roman"/>
                          <a:ea typeface="Times New Roman"/>
                          <a:cs typeface="Times New Roman"/>
                        </a:rPr>
                        <a:t>burun</a:t>
                      </a:r>
                      <a:r>
                        <a:rPr lang="tr-TR" sz="1050" spc="165" dirty="0">
                          <a:effectLst/>
                          <a:latin typeface="Times New Roman"/>
                          <a:ea typeface="Times New Roman"/>
                          <a:cs typeface="Times New Roman"/>
                        </a:rPr>
                        <a:t> </a:t>
                      </a:r>
                      <a:r>
                        <a:rPr lang="tr-TR" sz="1050" dirty="0">
                          <a:effectLst/>
                          <a:latin typeface="Times New Roman"/>
                          <a:ea typeface="Times New Roman"/>
                          <a:cs typeface="Times New Roman"/>
                        </a:rPr>
                        <a:t>a</a:t>
                      </a:r>
                      <a:r>
                        <a:rPr lang="tr-TR" sz="1050" spc="10" dirty="0">
                          <a:effectLst/>
                          <a:latin typeface="Times New Roman"/>
                          <a:ea typeface="Times New Roman"/>
                          <a:cs typeface="Times New Roman"/>
                        </a:rPr>
                        <a:t>k</a:t>
                      </a:r>
                      <a:r>
                        <a:rPr lang="tr-TR" sz="1050" dirty="0">
                          <a:effectLst/>
                          <a:latin typeface="Times New Roman"/>
                          <a:ea typeface="Times New Roman"/>
                          <a:cs typeface="Times New Roman"/>
                        </a:rPr>
                        <a:t>ı</a:t>
                      </a:r>
                      <a:r>
                        <a:rPr lang="tr-TR" sz="1050" spc="5" dirty="0">
                          <a:effectLst/>
                          <a:latin typeface="Times New Roman"/>
                          <a:ea typeface="Times New Roman"/>
                          <a:cs typeface="Times New Roman"/>
                        </a:rPr>
                        <a:t>nt</a:t>
                      </a:r>
                      <a:r>
                        <a:rPr lang="tr-TR" sz="1050" dirty="0">
                          <a:effectLst/>
                          <a:latin typeface="Times New Roman"/>
                          <a:ea typeface="Times New Roman"/>
                          <a:cs typeface="Times New Roman"/>
                        </a:rPr>
                        <a:t>ısı (CS);</a:t>
                      </a:r>
                      <a:r>
                        <a:rPr lang="tr-TR" sz="1050" spc="50" dirty="0">
                          <a:effectLst/>
                          <a:latin typeface="Times New Roman"/>
                          <a:ea typeface="Times New Roman"/>
                          <a:cs typeface="Times New Roman"/>
                        </a:rPr>
                        <a:t> </a:t>
                      </a:r>
                      <a:r>
                        <a:rPr lang="tr-TR" sz="1050" dirty="0">
                          <a:effectLst/>
                          <a:latin typeface="Times New Roman"/>
                          <a:ea typeface="Times New Roman"/>
                          <a:cs typeface="Times New Roman"/>
                        </a:rPr>
                        <a:t>ha</a:t>
                      </a:r>
                      <a:r>
                        <a:rPr lang="tr-TR" sz="1050" spc="5" dirty="0">
                          <a:effectLst/>
                          <a:latin typeface="Times New Roman"/>
                          <a:ea typeface="Times New Roman"/>
                          <a:cs typeface="Times New Roman"/>
                        </a:rPr>
                        <a:t>p</a:t>
                      </a:r>
                      <a:r>
                        <a:rPr lang="tr-TR" sz="1050" dirty="0">
                          <a:effectLst/>
                          <a:latin typeface="Times New Roman"/>
                          <a:ea typeface="Times New Roman"/>
                          <a:cs typeface="Times New Roman"/>
                        </a:rPr>
                        <a:t>şı</a:t>
                      </a:r>
                      <a:r>
                        <a:rPr lang="tr-TR" sz="1050" spc="5" dirty="0">
                          <a:effectLst/>
                          <a:latin typeface="Times New Roman"/>
                          <a:ea typeface="Times New Roman"/>
                          <a:cs typeface="Times New Roman"/>
                        </a:rPr>
                        <a:t>rm</a:t>
                      </a:r>
                      <a:r>
                        <a:rPr lang="tr-TR" sz="1050" spc="-5" dirty="0">
                          <a:effectLst/>
                          <a:latin typeface="Times New Roman"/>
                          <a:ea typeface="Times New Roman"/>
                          <a:cs typeface="Times New Roman"/>
                        </a:rPr>
                        <a:t>a</a:t>
                      </a:r>
                      <a:r>
                        <a:rPr lang="tr-TR" sz="1050" dirty="0">
                          <a:effectLst/>
                          <a:latin typeface="Times New Roman"/>
                          <a:ea typeface="Times New Roman"/>
                          <a:cs typeface="Times New Roman"/>
                        </a:rPr>
                        <a:t>; öksürük;</a:t>
                      </a:r>
                      <a:r>
                        <a:rPr lang="tr-TR" sz="1050" spc="110" dirty="0">
                          <a:effectLst/>
                          <a:latin typeface="Times New Roman"/>
                          <a:ea typeface="Times New Roman"/>
                          <a:cs typeface="Times New Roman"/>
                        </a:rPr>
                        <a:t> </a:t>
                      </a:r>
                      <a:r>
                        <a:rPr lang="tr-TR" sz="1050" dirty="0" err="1">
                          <a:effectLst/>
                          <a:latin typeface="Times New Roman"/>
                          <a:ea typeface="Times New Roman"/>
                          <a:cs typeface="Times New Roman"/>
                        </a:rPr>
                        <a:t>dispne</a:t>
                      </a:r>
                      <a:r>
                        <a:rPr lang="tr-TR" sz="1050" dirty="0">
                          <a:effectLst/>
                          <a:latin typeface="Times New Roman"/>
                          <a:ea typeface="Times New Roman"/>
                          <a:cs typeface="Times New Roman"/>
                        </a:rPr>
                        <a:t> </a:t>
                      </a:r>
                      <a:r>
                        <a:rPr lang="tr-TR" sz="1050" dirty="0" smtClean="0">
                          <a:effectLst/>
                          <a:latin typeface="Times New Roman"/>
                          <a:ea typeface="Times New Roman"/>
                          <a:cs typeface="Times New Roman"/>
                        </a:rPr>
                        <a:t>(CS</a:t>
                      </a:r>
                      <a:r>
                        <a:rPr lang="tr-TR" sz="1050" dirty="0">
                          <a:effectLst/>
                          <a:latin typeface="Times New Roman"/>
                          <a:ea typeface="Times New Roman"/>
                          <a:cs typeface="Times New Roman"/>
                        </a:rPr>
                        <a:t>);</a:t>
                      </a:r>
                      <a:endParaRPr lang="tr-TR" sz="1050" dirty="0">
                        <a:effectLst/>
                        <a:latin typeface="Calibri"/>
                        <a:ea typeface="Times New Roman"/>
                        <a:cs typeface="Times New Roman"/>
                      </a:endParaRPr>
                    </a:p>
                    <a:p>
                      <a:pPr marL="61595" marR="287020">
                        <a:lnSpc>
                          <a:spcPct val="104000"/>
                        </a:lnSpc>
                        <a:spcBef>
                          <a:spcPts val="200"/>
                        </a:spcBef>
                        <a:spcAft>
                          <a:spcPts val="0"/>
                        </a:spcAft>
                      </a:pPr>
                      <a:r>
                        <a:rPr lang="tr-TR" sz="1050" dirty="0" err="1">
                          <a:effectLst/>
                          <a:latin typeface="Times New Roman"/>
                          <a:ea typeface="Times New Roman"/>
                          <a:cs typeface="Times New Roman"/>
                        </a:rPr>
                        <a:t>faranji</a:t>
                      </a:r>
                      <a:r>
                        <a:rPr lang="tr-TR" sz="1050" spc="5" dirty="0" err="1">
                          <a:effectLst/>
                          <a:latin typeface="Times New Roman"/>
                          <a:ea typeface="Times New Roman"/>
                          <a:cs typeface="Times New Roman"/>
                        </a:rPr>
                        <a:t>t</a:t>
                      </a:r>
                      <a:r>
                        <a:rPr lang="tr-TR" sz="1050" dirty="0">
                          <a:effectLst/>
                          <a:latin typeface="Times New Roman"/>
                          <a:ea typeface="Times New Roman"/>
                          <a:cs typeface="Times New Roman"/>
                        </a:rPr>
                        <a:t>;</a:t>
                      </a:r>
                      <a:r>
                        <a:rPr lang="tr-TR" sz="1050" spc="35" dirty="0">
                          <a:effectLst/>
                          <a:latin typeface="Times New Roman"/>
                          <a:ea typeface="Times New Roman"/>
                          <a:cs typeface="Times New Roman"/>
                        </a:rPr>
                        <a:t> </a:t>
                      </a:r>
                      <a:r>
                        <a:rPr lang="tr-TR" sz="1050" dirty="0" err="1">
                          <a:effectLst/>
                          <a:latin typeface="Times New Roman"/>
                          <a:ea typeface="Times New Roman"/>
                          <a:cs typeface="Times New Roman"/>
                        </a:rPr>
                        <a:t>trake</a:t>
                      </a:r>
                      <a:r>
                        <a:rPr lang="tr-TR" sz="1050" spc="-5" dirty="0" err="1">
                          <a:effectLst/>
                          <a:latin typeface="Times New Roman"/>
                          <a:ea typeface="Times New Roman"/>
                          <a:cs typeface="Times New Roman"/>
                        </a:rPr>
                        <a:t>a</a:t>
                      </a:r>
                      <a:r>
                        <a:rPr lang="tr-TR" sz="1050" dirty="0" err="1">
                          <a:effectLst/>
                          <a:latin typeface="Times New Roman"/>
                          <a:ea typeface="Times New Roman"/>
                          <a:cs typeface="Times New Roman"/>
                        </a:rPr>
                        <a:t>l</a:t>
                      </a:r>
                      <a:r>
                        <a:rPr lang="tr-TR" sz="1050" dirty="0">
                          <a:effectLst/>
                          <a:latin typeface="Times New Roman"/>
                          <a:ea typeface="Times New Roman"/>
                          <a:cs typeface="Times New Roman"/>
                        </a:rPr>
                        <a:t> bro</a:t>
                      </a:r>
                      <a:r>
                        <a:rPr lang="tr-TR" sz="1050" spc="5" dirty="0">
                          <a:effectLst/>
                          <a:latin typeface="Times New Roman"/>
                          <a:ea typeface="Times New Roman"/>
                          <a:cs typeface="Times New Roman"/>
                        </a:rPr>
                        <a:t>n</a:t>
                      </a:r>
                      <a:r>
                        <a:rPr lang="tr-TR" sz="1050" dirty="0">
                          <a:effectLst/>
                          <a:latin typeface="Times New Roman"/>
                          <a:ea typeface="Times New Roman"/>
                          <a:cs typeface="Times New Roman"/>
                        </a:rPr>
                        <a:t>şi</a:t>
                      </a:r>
                      <a:r>
                        <a:rPr lang="tr-TR" sz="1050" spc="5" dirty="0">
                          <a:effectLst/>
                          <a:latin typeface="Times New Roman"/>
                          <a:ea typeface="Times New Roman"/>
                          <a:cs typeface="Times New Roman"/>
                        </a:rPr>
                        <a:t>t</a:t>
                      </a:r>
                      <a:r>
                        <a:rPr lang="tr-TR" sz="1050" dirty="0">
                          <a:effectLst/>
                          <a:latin typeface="Times New Roman"/>
                          <a:ea typeface="Times New Roman"/>
                          <a:cs typeface="Times New Roman"/>
                        </a:rPr>
                        <a:t>;</a:t>
                      </a:r>
                      <a:endParaRPr lang="tr-TR" sz="1050" dirty="0">
                        <a:effectLst/>
                        <a:latin typeface="Calibri"/>
                        <a:ea typeface="Times New Roman"/>
                        <a:cs typeface="Times New Roman"/>
                      </a:endParaRPr>
                    </a:p>
                  </a:txBody>
                  <a:tcPr marL="0" marR="0" marT="0" marB="0">
                    <a:lnL w="12700" cap="flat" cmpd="sng" algn="ctr">
                      <a:solidFill>
                        <a:srgbClr val="4AACC6"/>
                      </a:solidFill>
                      <a:prstDash val="solid"/>
                      <a:round/>
                      <a:headEnd type="none" w="med" len="med"/>
                      <a:tailEnd type="none" w="med" len="med"/>
                    </a:lnL>
                    <a:lnR w="12700" cap="flat" cmpd="sng" algn="ctr">
                      <a:solidFill>
                        <a:srgbClr val="4AACC6"/>
                      </a:solidFill>
                      <a:prstDash val="solid"/>
                      <a:round/>
                      <a:headEnd type="none" w="med" len="med"/>
                      <a:tailEnd type="none" w="med" len="med"/>
                    </a:lnR>
                    <a:lnT w="12700" cap="flat" cmpd="sng" algn="ctr">
                      <a:solidFill>
                        <a:srgbClr val="4AACC6"/>
                      </a:solidFill>
                      <a:prstDash val="solid"/>
                      <a:round/>
                      <a:headEnd type="none" w="med" len="med"/>
                      <a:tailEnd type="none" w="med" len="med"/>
                    </a:lnT>
                    <a:lnB w="12700" cap="flat" cmpd="sng" algn="ctr">
                      <a:solidFill>
                        <a:srgbClr val="4AACC6"/>
                      </a:solidFill>
                      <a:prstDash val="solid"/>
                      <a:round/>
                      <a:headEnd type="none" w="med" len="med"/>
                      <a:tailEnd type="none" w="med" len="med"/>
                    </a:lnB>
                    <a:solidFill>
                      <a:srgbClr val="D2EAF0"/>
                    </a:solidFill>
                  </a:tcPr>
                </a:tc>
                <a:tc>
                  <a:txBody>
                    <a:bodyPr/>
                    <a:lstStyle/>
                    <a:p>
                      <a:pPr marL="61595" marR="116840">
                        <a:lnSpc>
                          <a:spcPct val="104000"/>
                        </a:lnSpc>
                        <a:spcBef>
                          <a:spcPts val="20"/>
                        </a:spcBef>
                        <a:spcAft>
                          <a:spcPts val="0"/>
                        </a:spcAft>
                      </a:pPr>
                      <a:r>
                        <a:rPr lang="tr-TR" sz="1050" dirty="0" err="1">
                          <a:effectLst/>
                          <a:latin typeface="Times New Roman"/>
                          <a:ea typeface="Times New Roman"/>
                          <a:cs typeface="Times New Roman"/>
                        </a:rPr>
                        <a:t>Bronkospazm</a:t>
                      </a:r>
                      <a:r>
                        <a:rPr lang="tr-TR" sz="1050" dirty="0">
                          <a:effectLst/>
                          <a:latin typeface="Times New Roman"/>
                          <a:ea typeface="Times New Roman"/>
                          <a:cs typeface="Times New Roman"/>
                        </a:rPr>
                        <a:t>; </a:t>
                      </a:r>
                      <a:r>
                        <a:rPr lang="tr-TR" sz="1050" dirty="0" err="1">
                          <a:effectLst/>
                          <a:latin typeface="Times New Roman"/>
                          <a:ea typeface="Times New Roman"/>
                          <a:cs typeface="Times New Roman"/>
                        </a:rPr>
                        <a:t>hipoksi</a:t>
                      </a:r>
                      <a:r>
                        <a:rPr lang="tr-TR" sz="1050" spc="60" dirty="0">
                          <a:effectLst/>
                          <a:latin typeface="Times New Roman"/>
                          <a:ea typeface="Times New Roman"/>
                          <a:cs typeface="Times New Roman"/>
                        </a:rPr>
                        <a:t> </a:t>
                      </a:r>
                      <a:r>
                        <a:rPr lang="tr-TR" sz="1050" dirty="0">
                          <a:effectLst/>
                          <a:latin typeface="Times New Roman"/>
                          <a:ea typeface="Times New Roman"/>
                          <a:cs typeface="Times New Roman"/>
                        </a:rPr>
                        <a:t>(CN</a:t>
                      </a:r>
                      <a:r>
                        <a:rPr lang="tr-TR" sz="1050" spc="5" dirty="0">
                          <a:effectLst/>
                          <a:latin typeface="Times New Roman"/>
                          <a:ea typeface="Times New Roman"/>
                          <a:cs typeface="Times New Roman"/>
                        </a:rPr>
                        <a:t>)</a:t>
                      </a:r>
                      <a:r>
                        <a:rPr lang="tr-TR" sz="1050" dirty="0">
                          <a:effectLst/>
                          <a:latin typeface="Times New Roman"/>
                          <a:ea typeface="Times New Roman"/>
                          <a:cs typeface="Times New Roman"/>
                        </a:rPr>
                        <a:t>; </a:t>
                      </a:r>
                      <a:r>
                        <a:rPr lang="tr-TR" sz="1050" dirty="0" err="1">
                          <a:effectLst/>
                          <a:latin typeface="Times New Roman"/>
                          <a:ea typeface="Times New Roman"/>
                          <a:cs typeface="Times New Roman"/>
                        </a:rPr>
                        <a:t>pulmoner</a:t>
                      </a:r>
                      <a:r>
                        <a:rPr lang="tr-TR" sz="1050" spc="190" dirty="0">
                          <a:effectLst/>
                          <a:latin typeface="Times New Roman"/>
                          <a:ea typeface="Times New Roman"/>
                          <a:cs typeface="Times New Roman"/>
                        </a:rPr>
                        <a:t> </a:t>
                      </a:r>
                      <a:r>
                        <a:rPr lang="tr-TR" sz="1050" dirty="0">
                          <a:effectLst/>
                          <a:latin typeface="Times New Roman"/>
                          <a:ea typeface="Times New Roman"/>
                          <a:cs typeface="Times New Roman"/>
                        </a:rPr>
                        <a:t>ödem (CS)</a:t>
                      </a:r>
                      <a:endParaRPr lang="tr-TR" sz="1050" dirty="0">
                        <a:effectLst/>
                        <a:latin typeface="Calibri"/>
                        <a:ea typeface="Times New Roman"/>
                        <a:cs typeface="Times New Roman"/>
                      </a:endParaRPr>
                    </a:p>
                    <a:p>
                      <a:pPr marL="61595" marR="137160">
                        <a:lnSpc>
                          <a:spcPct val="104000"/>
                        </a:lnSpc>
                        <a:spcBef>
                          <a:spcPts val="200"/>
                        </a:spcBef>
                        <a:spcAft>
                          <a:spcPts val="0"/>
                        </a:spcAft>
                      </a:pPr>
                      <a:r>
                        <a:rPr lang="tr-TR" sz="1050" dirty="0">
                          <a:effectLst/>
                          <a:latin typeface="Times New Roman"/>
                          <a:ea typeface="Times New Roman"/>
                          <a:cs typeface="Times New Roman"/>
                        </a:rPr>
                        <a:t>as</a:t>
                      </a:r>
                      <a:r>
                        <a:rPr lang="tr-TR" sz="1050" spc="5" dirty="0">
                          <a:effectLst/>
                          <a:latin typeface="Times New Roman"/>
                          <a:ea typeface="Times New Roman"/>
                          <a:cs typeface="Times New Roman"/>
                        </a:rPr>
                        <a:t>t</a:t>
                      </a:r>
                      <a:r>
                        <a:rPr lang="tr-TR" sz="1050" dirty="0">
                          <a:effectLst/>
                          <a:latin typeface="Times New Roman"/>
                          <a:ea typeface="Times New Roman"/>
                          <a:cs typeface="Times New Roman"/>
                        </a:rPr>
                        <a:t>ım</a:t>
                      </a:r>
                      <a:r>
                        <a:rPr lang="tr-TR" sz="1050" spc="75" dirty="0">
                          <a:effectLst/>
                          <a:latin typeface="Times New Roman"/>
                          <a:ea typeface="Times New Roman"/>
                          <a:cs typeface="Times New Roman"/>
                        </a:rPr>
                        <a:t> </a:t>
                      </a:r>
                      <a:r>
                        <a:rPr lang="tr-TR" sz="1050" dirty="0">
                          <a:effectLst/>
                          <a:latin typeface="Times New Roman"/>
                          <a:ea typeface="Times New Roman"/>
                          <a:cs typeface="Times New Roman"/>
                        </a:rPr>
                        <a:t>a</a:t>
                      </a:r>
                      <a:r>
                        <a:rPr lang="tr-TR" sz="1050" spc="5" dirty="0">
                          <a:effectLst/>
                          <a:latin typeface="Times New Roman"/>
                          <a:ea typeface="Times New Roman"/>
                          <a:cs typeface="Times New Roman"/>
                        </a:rPr>
                        <a:t>ta</a:t>
                      </a:r>
                      <a:r>
                        <a:rPr lang="tr-TR" sz="1050" dirty="0">
                          <a:effectLst/>
                          <a:latin typeface="Times New Roman"/>
                          <a:ea typeface="Times New Roman"/>
                          <a:cs typeface="Times New Roman"/>
                        </a:rPr>
                        <a:t>ğı</a:t>
                      </a:r>
                      <a:r>
                        <a:rPr lang="tr-TR" sz="1050" spc="85" dirty="0">
                          <a:effectLst/>
                          <a:latin typeface="Times New Roman"/>
                          <a:ea typeface="Times New Roman"/>
                          <a:cs typeface="Times New Roman"/>
                        </a:rPr>
                        <a:t> </a:t>
                      </a:r>
                      <a:r>
                        <a:rPr lang="tr-TR" sz="1050" dirty="0" smtClean="0">
                          <a:effectLst/>
                          <a:latin typeface="Times New Roman"/>
                          <a:ea typeface="Times New Roman"/>
                          <a:cs typeface="Times New Roman"/>
                        </a:rPr>
                        <a:t>başl</a:t>
                      </a:r>
                      <a:r>
                        <a:rPr lang="tr-TR" sz="1050" spc="-5" dirty="0" smtClean="0">
                          <a:effectLst/>
                          <a:latin typeface="Times New Roman"/>
                          <a:ea typeface="Times New Roman"/>
                          <a:cs typeface="Times New Roman"/>
                        </a:rPr>
                        <a:t>a</a:t>
                      </a:r>
                      <a:r>
                        <a:rPr lang="tr-TR" sz="1050" dirty="0" smtClean="0">
                          <a:effectLst/>
                          <a:latin typeface="Times New Roman"/>
                          <a:ea typeface="Times New Roman"/>
                          <a:cs typeface="Times New Roman"/>
                        </a:rPr>
                        <a:t>tma</a:t>
                      </a:r>
                      <a:r>
                        <a:rPr lang="tr-TR" sz="1050" dirty="0">
                          <a:effectLst/>
                          <a:latin typeface="Times New Roman"/>
                          <a:ea typeface="Times New Roman"/>
                          <a:cs typeface="Times New Roman"/>
                        </a:rPr>
                        <a:t>;</a:t>
                      </a:r>
                      <a:endParaRPr lang="tr-TR" sz="1050" dirty="0">
                        <a:effectLst/>
                        <a:latin typeface="Calibri"/>
                        <a:ea typeface="Times New Roman"/>
                        <a:cs typeface="Times New Roman"/>
                      </a:endParaRPr>
                    </a:p>
                  </a:txBody>
                  <a:tcPr marL="0" marR="0" marT="0" marB="0">
                    <a:lnL w="12700" cap="flat" cmpd="sng" algn="ctr">
                      <a:solidFill>
                        <a:srgbClr val="4AACC6"/>
                      </a:solidFill>
                      <a:prstDash val="solid"/>
                      <a:round/>
                      <a:headEnd type="none" w="med" len="med"/>
                      <a:tailEnd type="none" w="med" len="med"/>
                    </a:lnL>
                    <a:lnR w="12700" cap="flat" cmpd="sng" algn="ctr">
                      <a:solidFill>
                        <a:srgbClr val="4AACC6"/>
                      </a:solidFill>
                      <a:prstDash val="solid"/>
                      <a:round/>
                      <a:headEnd type="none" w="med" len="med"/>
                      <a:tailEnd type="none" w="med" len="med"/>
                    </a:lnR>
                    <a:lnT w="12700" cap="flat" cmpd="sng" algn="ctr">
                      <a:solidFill>
                        <a:srgbClr val="4AACC6"/>
                      </a:solidFill>
                      <a:prstDash val="solid"/>
                      <a:round/>
                      <a:headEnd type="none" w="med" len="med"/>
                      <a:tailEnd type="none" w="med" len="med"/>
                    </a:lnT>
                    <a:lnB w="12700" cap="flat" cmpd="sng" algn="ctr">
                      <a:solidFill>
                        <a:srgbClr val="4AACC6"/>
                      </a:solidFill>
                      <a:prstDash val="solid"/>
                      <a:round/>
                      <a:headEnd type="none" w="med" len="med"/>
                      <a:tailEnd type="none" w="med" len="med"/>
                    </a:lnB>
                    <a:solidFill>
                      <a:srgbClr val="D2EAF0"/>
                    </a:solidFill>
                  </a:tcPr>
                </a:tc>
                <a:tc>
                  <a:txBody>
                    <a:bodyPr/>
                    <a:lstStyle/>
                    <a:p>
                      <a:pPr marL="61595" marR="92075">
                        <a:lnSpc>
                          <a:spcPct val="104000"/>
                        </a:lnSpc>
                        <a:spcBef>
                          <a:spcPts val="20"/>
                        </a:spcBef>
                        <a:spcAft>
                          <a:spcPts val="0"/>
                        </a:spcAft>
                      </a:pPr>
                      <a:r>
                        <a:rPr lang="tr-TR" sz="1050" spc="5" dirty="0">
                          <a:effectLst/>
                          <a:latin typeface="Times New Roman"/>
                          <a:ea typeface="Times New Roman"/>
                          <a:cs typeface="Times New Roman"/>
                        </a:rPr>
                        <a:t>Re</a:t>
                      </a:r>
                      <a:r>
                        <a:rPr lang="tr-TR" sz="1050" spc="-5" dirty="0">
                          <a:effectLst/>
                          <a:latin typeface="Times New Roman"/>
                          <a:ea typeface="Times New Roman"/>
                          <a:cs typeface="Times New Roman"/>
                        </a:rPr>
                        <a:t>a</a:t>
                      </a:r>
                      <a:r>
                        <a:rPr lang="tr-TR" sz="1050" dirty="0">
                          <a:effectLst/>
                          <a:latin typeface="Times New Roman"/>
                          <a:ea typeface="Times New Roman"/>
                          <a:cs typeface="Times New Roman"/>
                        </a:rPr>
                        <a:t>k</a:t>
                      </a:r>
                      <a:r>
                        <a:rPr lang="tr-TR" sz="1050" spc="5" dirty="0">
                          <a:effectLst/>
                          <a:latin typeface="Times New Roman"/>
                          <a:ea typeface="Times New Roman"/>
                          <a:cs typeface="Times New Roman"/>
                        </a:rPr>
                        <a:t>t</a:t>
                      </a:r>
                      <a:r>
                        <a:rPr lang="tr-TR" sz="1050" dirty="0">
                          <a:effectLst/>
                          <a:latin typeface="Times New Roman"/>
                          <a:ea typeface="Times New Roman"/>
                          <a:cs typeface="Times New Roman"/>
                        </a:rPr>
                        <a:t>if h</a:t>
                      </a:r>
                      <a:r>
                        <a:rPr lang="tr-TR" sz="1050" spc="-5" dirty="0">
                          <a:effectLst/>
                          <a:latin typeface="Times New Roman"/>
                          <a:ea typeface="Times New Roman"/>
                          <a:cs typeface="Times New Roman"/>
                        </a:rPr>
                        <a:t>a</a:t>
                      </a:r>
                      <a:r>
                        <a:rPr lang="tr-TR" sz="1050" dirty="0">
                          <a:effectLst/>
                          <a:latin typeface="Times New Roman"/>
                          <a:ea typeface="Times New Roman"/>
                          <a:cs typeface="Times New Roman"/>
                        </a:rPr>
                        <a:t>vayolu </a:t>
                      </a:r>
                      <a:r>
                        <a:rPr lang="tr-TR" sz="1050" dirty="0" err="1">
                          <a:effectLst/>
                          <a:latin typeface="Times New Roman"/>
                          <a:ea typeface="Times New Roman"/>
                          <a:cs typeface="Times New Roman"/>
                        </a:rPr>
                        <a:t>disfonksiyon</a:t>
                      </a:r>
                      <a:r>
                        <a:rPr lang="tr-TR" sz="1050" dirty="0">
                          <a:effectLst/>
                          <a:latin typeface="Times New Roman"/>
                          <a:ea typeface="Times New Roman"/>
                          <a:cs typeface="Times New Roman"/>
                        </a:rPr>
                        <a:t> sendromu;</a:t>
                      </a:r>
                      <a:endParaRPr lang="tr-TR" sz="1050" dirty="0">
                        <a:effectLst/>
                        <a:latin typeface="Calibri"/>
                        <a:ea typeface="Times New Roman"/>
                        <a:cs typeface="Times New Roman"/>
                      </a:endParaRPr>
                    </a:p>
                    <a:p>
                      <a:pPr marL="61595">
                        <a:lnSpc>
                          <a:spcPct val="115000"/>
                        </a:lnSpc>
                        <a:spcBef>
                          <a:spcPts val="200"/>
                        </a:spcBef>
                        <a:spcAft>
                          <a:spcPts val="0"/>
                        </a:spcAft>
                      </a:pPr>
                      <a:r>
                        <a:rPr lang="tr-TR" sz="1050" dirty="0">
                          <a:effectLst/>
                          <a:latin typeface="Times New Roman"/>
                          <a:ea typeface="Times New Roman"/>
                          <a:cs typeface="Times New Roman"/>
                        </a:rPr>
                        <a:t>As</a:t>
                      </a:r>
                      <a:r>
                        <a:rPr lang="tr-TR" sz="1050" spc="5" dirty="0">
                          <a:effectLst/>
                          <a:latin typeface="Times New Roman"/>
                          <a:ea typeface="Times New Roman"/>
                          <a:cs typeface="Times New Roman"/>
                        </a:rPr>
                        <a:t>t</a:t>
                      </a:r>
                      <a:r>
                        <a:rPr lang="tr-TR" sz="1050" dirty="0">
                          <a:effectLst/>
                          <a:latin typeface="Times New Roman"/>
                          <a:ea typeface="Times New Roman"/>
                          <a:cs typeface="Times New Roman"/>
                        </a:rPr>
                        <a:t>ım;</a:t>
                      </a:r>
                      <a:endParaRPr lang="tr-TR" sz="1050" dirty="0">
                        <a:effectLst/>
                        <a:latin typeface="Calibri"/>
                        <a:ea typeface="Times New Roman"/>
                        <a:cs typeface="Times New Roman"/>
                      </a:endParaRPr>
                    </a:p>
                  </a:txBody>
                  <a:tcPr marL="0" marR="0" marT="0" marB="0">
                    <a:lnL w="12700" cap="flat" cmpd="sng" algn="ctr">
                      <a:solidFill>
                        <a:srgbClr val="4AACC6"/>
                      </a:solidFill>
                      <a:prstDash val="solid"/>
                      <a:round/>
                      <a:headEnd type="none" w="med" len="med"/>
                      <a:tailEnd type="none" w="med" len="med"/>
                    </a:lnL>
                    <a:lnR w="12700" cap="flat" cmpd="sng" algn="ctr">
                      <a:solidFill>
                        <a:srgbClr val="4AACC6"/>
                      </a:solidFill>
                      <a:prstDash val="solid"/>
                      <a:round/>
                      <a:headEnd type="none" w="med" len="med"/>
                      <a:tailEnd type="none" w="med" len="med"/>
                    </a:lnR>
                    <a:lnT w="12700" cap="flat" cmpd="sng" algn="ctr">
                      <a:solidFill>
                        <a:srgbClr val="4AACC6"/>
                      </a:solidFill>
                      <a:prstDash val="solid"/>
                      <a:round/>
                      <a:headEnd type="none" w="med" len="med"/>
                      <a:tailEnd type="none" w="med" len="med"/>
                    </a:lnT>
                    <a:lnB w="12700" cap="flat" cmpd="sng" algn="ctr">
                      <a:solidFill>
                        <a:srgbClr val="4AACC6"/>
                      </a:solidFill>
                      <a:prstDash val="solid"/>
                      <a:round/>
                      <a:headEnd type="none" w="med" len="med"/>
                      <a:tailEnd type="none" w="med" len="med"/>
                    </a:lnB>
                    <a:solidFill>
                      <a:srgbClr val="D2EAF0"/>
                    </a:solidFill>
                  </a:tcPr>
                </a:tc>
              </a:tr>
              <a:tr h="341977">
                <a:tc>
                  <a:txBody>
                    <a:bodyPr/>
                    <a:lstStyle/>
                    <a:p>
                      <a:pPr marL="61595" marR="114935">
                        <a:lnSpc>
                          <a:spcPct val="105000"/>
                        </a:lnSpc>
                        <a:spcBef>
                          <a:spcPts val="40"/>
                        </a:spcBef>
                        <a:spcAft>
                          <a:spcPts val="0"/>
                        </a:spcAft>
                      </a:pPr>
                      <a:r>
                        <a:rPr lang="tr-TR" sz="1050" b="1" dirty="0" err="1">
                          <a:effectLst/>
                          <a:latin typeface="Times New Roman"/>
                          <a:ea typeface="Times New Roman"/>
                          <a:cs typeface="Times New Roman"/>
                        </a:rPr>
                        <a:t>K</a:t>
                      </a:r>
                      <a:r>
                        <a:rPr lang="tr-TR" sz="1050" b="1" spc="5" dirty="0" err="1">
                          <a:effectLst/>
                          <a:latin typeface="Times New Roman"/>
                          <a:ea typeface="Times New Roman"/>
                          <a:cs typeface="Times New Roman"/>
                        </a:rPr>
                        <a:t>a</a:t>
                      </a:r>
                      <a:r>
                        <a:rPr lang="tr-TR" sz="1050" b="1" spc="-5" dirty="0" err="1">
                          <a:effectLst/>
                          <a:latin typeface="Times New Roman"/>
                          <a:ea typeface="Times New Roman"/>
                          <a:cs typeface="Times New Roman"/>
                        </a:rPr>
                        <a:t>r</a:t>
                      </a:r>
                      <a:r>
                        <a:rPr lang="tr-TR" sz="1050" b="1" dirty="0" err="1">
                          <a:effectLst/>
                          <a:latin typeface="Times New Roman"/>
                          <a:ea typeface="Times New Roman"/>
                          <a:cs typeface="Times New Roman"/>
                        </a:rPr>
                        <a:t>diyo</a:t>
                      </a:r>
                      <a:r>
                        <a:rPr lang="tr-TR" sz="1050" b="1" dirty="0">
                          <a:effectLst/>
                          <a:latin typeface="Times New Roman"/>
                          <a:ea typeface="Times New Roman"/>
                          <a:cs typeface="Times New Roman"/>
                        </a:rPr>
                        <a:t> </a:t>
                      </a:r>
                      <a:r>
                        <a:rPr lang="tr-TR" sz="1050" b="1" spc="15" dirty="0">
                          <a:effectLst/>
                          <a:latin typeface="Times New Roman"/>
                          <a:ea typeface="Times New Roman"/>
                          <a:cs typeface="Times New Roman"/>
                        </a:rPr>
                        <a:t> </a:t>
                      </a:r>
                      <a:r>
                        <a:rPr lang="tr-TR" sz="1050" b="1" dirty="0" err="1" smtClean="0">
                          <a:effectLst/>
                          <a:latin typeface="Times New Roman"/>
                          <a:ea typeface="Times New Roman"/>
                          <a:cs typeface="Times New Roman"/>
                        </a:rPr>
                        <a:t>Vasküler</a:t>
                      </a:r>
                      <a:r>
                        <a:rPr lang="tr-TR" sz="1050" b="1" spc="125" dirty="0" smtClean="0">
                          <a:effectLst/>
                          <a:latin typeface="Times New Roman"/>
                          <a:ea typeface="Times New Roman"/>
                          <a:cs typeface="Times New Roman"/>
                        </a:rPr>
                        <a:t> </a:t>
                      </a:r>
                      <a:r>
                        <a:rPr lang="tr-TR" sz="1050" b="1" dirty="0">
                          <a:effectLst/>
                          <a:latin typeface="Times New Roman"/>
                          <a:ea typeface="Times New Roman"/>
                          <a:cs typeface="Times New Roman"/>
                        </a:rPr>
                        <a:t>Sistem</a:t>
                      </a:r>
                      <a:endParaRPr lang="tr-TR" sz="1050" dirty="0">
                        <a:effectLst/>
                        <a:latin typeface="Calibri"/>
                        <a:ea typeface="Times New Roman"/>
                        <a:cs typeface="Times New Roman"/>
                      </a:endParaRPr>
                    </a:p>
                  </a:txBody>
                  <a:tcPr marL="0" marR="0" marT="0" marB="0">
                    <a:lnL w="12700" cap="flat" cmpd="sng" algn="ctr">
                      <a:solidFill>
                        <a:srgbClr val="4AACC6"/>
                      </a:solidFill>
                      <a:prstDash val="solid"/>
                      <a:round/>
                      <a:headEnd type="none" w="med" len="med"/>
                      <a:tailEnd type="none" w="med" len="med"/>
                    </a:lnL>
                    <a:lnR w="12700" cap="flat" cmpd="sng" algn="ctr">
                      <a:solidFill>
                        <a:srgbClr val="4AACC6"/>
                      </a:solidFill>
                      <a:prstDash val="solid"/>
                      <a:round/>
                      <a:headEnd type="none" w="med" len="med"/>
                      <a:tailEnd type="none" w="med" len="med"/>
                    </a:lnR>
                    <a:lnT w="12700" cap="flat" cmpd="sng" algn="ctr">
                      <a:solidFill>
                        <a:srgbClr val="4AACC6"/>
                      </a:solidFill>
                      <a:prstDash val="solid"/>
                      <a:round/>
                      <a:headEnd type="none" w="med" len="med"/>
                      <a:tailEnd type="none" w="med" len="med"/>
                    </a:lnT>
                    <a:lnB w="12700" cap="flat" cmpd="sng" algn="ctr">
                      <a:solidFill>
                        <a:srgbClr val="4AACC6"/>
                      </a:solidFill>
                      <a:prstDash val="solid"/>
                      <a:round/>
                      <a:headEnd type="none" w="med" len="med"/>
                      <a:tailEnd type="none" w="med" len="med"/>
                    </a:lnB>
                  </a:tcPr>
                </a:tc>
                <a:tc>
                  <a:txBody>
                    <a:bodyPr/>
                    <a:lstStyle/>
                    <a:p>
                      <a:pPr marL="61595">
                        <a:lnSpc>
                          <a:spcPct val="115000"/>
                        </a:lnSpc>
                        <a:spcBef>
                          <a:spcPts val="25"/>
                        </a:spcBef>
                        <a:spcAft>
                          <a:spcPts val="0"/>
                        </a:spcAft>
                      </a:pPr>
                      <a:r>
                        <a:rPr lang="tr-TR" sz="1050" dirty="0">
                          <a:solidFill>
                            <a:srgbClr val="FF0000"/>
                          </a:solidFill>
                          <a:effectLst/>
                          <a:latin typeface="Times New Roman"/>
                          <a:ea typeface="Times New Roman"/>
                          <a:cs typeface="Times New Roman"/>
                        </a:rPr>
                        <a:t>H</a:t>
                      </a:r>
                      <a:r>
                        <a:rPr lang="tr-TR" sz="1050" dirty="0" smtClean="0">
                          <a:solidFill>
                            <a:srgbClr val="FF0000"/>
                          </a:solidFill>
                          <a:effectLst/>
                          <a:latin typeface="Times New Roman"/>
                          <a:ea typeface="Times New Roman"/>
                          <a:cs typeface="Times New Roman"/>
                        </a:rPr>
                        <a:t>ipert</a:t>
                      </a:r>
                      <a:r>
                        <a:rPr lang="tr-TR" sz="1050" spc="-5" dirty="0" smtClean="0">
                          <a:solidFill>
                            <a:srgbClr val="FF0000"/>
                          </a:solidFill>
                          <a:effectLst/>
                          <a:latin typeface="Times New Roman"/>
                          <a:ea typeface="Times New Roman"/>
                          <a:cs typeface="Times New Roman"/>
                        </a:rPr>
                        <a:t>a</a:t>
                      </a:r>
                      <a:r>
                        <a:rPr lang="tr-TR" sz="1050" dirty="0" smtClean="0">
                          <a:solidFill>
                            <a:srgbClr val="FF0000"/>
                          </a:solidFill>
                          <a:effectLst/>
                          <a:latin typeface="Times New Roman"/>
                          <a:ea typeface="Times New Roman"/>
                          <a:cs typeface="Times New Roman"/>
                        </a:rPr>
                        <a:t>nsiyon</a:t>
                      </a:r>
                      <a:r>
                        <a:rPr lang="tr-TR" sz="1050" dirty="0" smtClean="0">
                          <a:effectLst/>
                          <a:latin typeface="Times New Roman"/>
                          <a:ea typeface="Times New Roman"/>
                          <a:cs typeface="Times New Roman"/>
                        </a:rPr>
                        <a:t> </a:t>
                      </a:r>
                      <a:r>
                        <a:rPr lang="tr-TR" sz="1050" spc="30" dirty="0" smtClean="0">
                          <a:effectLst/>
                          <a:latin typeface="Times New Roman"/>
                          <a:ea typeface="Times New Roman"/>
                          <a:cs typeface="Times New Roman"/>
                        </a:rPr>
                        <a:t> </a:t>
                      </a:r>
                      <a:r>
                        <a:rPr lang="tr-TR" sz="1050" dirty="0">
                          <a:effectLst/>
                          <a:latin typeface="Times New Roman"/>
                          <a:ea typeface="Times New Roman"/>
                          <a:cs typeface="Times New Roman"/>
                        </a:rPr>
                        <a:t>(C</a:t>
                      </a:r>
                      <a:r>
                        <a:rPr lang="tr-TR" sz="1050" spc="10" dirty="0">
                          <a:effectLst/>
                          <a:latin typeface="Times New Roman"/>
                          <a:ea typeface="Times New Roman"/>
                          <a:cs typeface="Times New Roman"/>
                        </a:rPr>
                        <a:t>S</a:t>
                      </a:r>
                      <a:r>
                        <a:rPr lang="tr-TR" sz="1050" dirty="0">
                          <a:effectLst/>
                          <a:latin typeface="Times New Roman"/>
                          <a:ea typeface="Times New Roman"/>
                          <a:cs typeface="Times New Roman"/>
                        </a:rPr>
                        <a:t>)</a:t>
                      </a:r>
                      <a:endParaRPr lang="tr-TR" sz="1050" dirty="0">
                        <a:effectLst/>
                        <a:latin typeface="Calibri"/>
                        <a:ea typeface="Times New Roman"/>
                        <a:cs typeface="Times New Roman"/>
                      </a:endParaRPr>
                    </a:p>
                  </a:txBody>
                  <a:tcPr marL="0" marR="0" marT="0" marB="0">
                    <a:lnL w="12700" cap="flat" cmpd="sng" algn="ctr">
                      <a:solidFill>
                        <a:srgbClr val="4AACC6"/>
                      </a:solidFill>
                      <a:prstDash val="solid"/>
                      <a:round/>
                      <a:headEnd type="none" w="med" len="med"/>
                      <a:tailEnd type="none" w="med" len="med"/>
                    </a:lnL>
                    <a:lnR w="12700" cap="flat" cmpd="sng" algn="ctr">
                      <a:solidFill>
                        <a:srgbClr val="4AACC6"/>
                      </a:solidFill>
                      <a:prstDash val="solid"/>
                      <a:round/>
                      <a:headEnd type="none" w="med" len="med"/>
                      <a:tailEnd type="none" w="med" len="med"/>
                    </a:lnR>
                    <a:lnT w="12700" cap="flat" cmpd="sng" algn="ctr">
                      <a:solidFill>
                        <a:srgbClr val="4AACC6"/>
                      </a:solidFill>
                      <a:prstDash val="solid"/>
                      <a:round/>
                      <a:headEnd type="none" w="med" len="med"/>
                      <a:tailEnd type="none" w="med" len="med"/>
                    </a:lnT>
                    <a:lnB w="12700" cap="flat" cmpd="sng" algn="ctr">
                      <a:solidFill>
                        <a:srgbClr val="4AACC6"/>
                      </a:solidFill>
                      <a:prstDash val="solid"/>
                      <a:round/>
                      <a:headEnd type="none" w="med" len="med"/>
                      <a:tailEnd type="none" w="med" len="med"/>
                    </a:lnB>
                  </a:tcPr>
                </a:tc>
                <a:tc>
                  <a:txBody>
                    <a:bodyPr/>
                    <a:lstStyle/>
                    <a:p>
                      <a:pPr marL="61595" marR="48260">
                        <a:lnSpc>
                          <a:spcPct val="126000"/>
                        </a:lnSpc>
                        <a:spcBef>
                          <a:spcPts val="25"/>
                        </a:spcBef>
                        <a:spcAft>
                          <a:spcPts val="0"/>
                        </a:spcAft>
                      </a:pPr>
                      <a:r>
                        <a:rPr lang="tr-TR" sz="1050" dirty="0">
                          <a:effectLst/>
                          <a:latin typeface="Times New Roman"/>
                          <a:ea typeface="Times New Roman"/>
                          <a:cs typeface="Times New Roman"/>
                        </a:rPr>
                        <a:t>Kalp</a:t>
                      </a:r>
                      <a:r>
                        <a:rPr lang="tr-TR" sz="1050" spc="-20" dirty="0">
                          <a:effectLst/>
                          <a:latin typeface="Times New Roman"/>
                          <a:ea typeface="Times New Roman"/>
                          <a:cs typeface="Times New Roman"/>
                        </a:rPr>
                        <a:t> </a:t>
                      </a:r>
                      <a:r>
                        <a:rPr lang="tr-TR" sz="1050" dirty="0">
                          <a:effectLst/>
                          <a:latin typeface="Times New Roman"/>
                          <a:ea typeface="Times New Roman"/>
                          <a:cs typeface="Times New Roman"/>
                        </a:rPr>
                        <a:t>yetmezli</a:t>
                      </a:r>
                      <a:r>
                        <a:rPr lang="tr-TR" sz="1050" spc="5" dirty="0">
                          <a:effectLst/>
                          <a:latin typeface="Times New Roman"/>
                          <a:ea typeface="Times New Roman"/>
                          <a:cs typeface="Times New Roman"/>
                        </a:rPr>
                        <a:t>ğ</a:t>
                      </a:r>
                      <a:r>
                        <a:rPr lang="tr-TR" sz="1050" dirty="0">
                          <a:effectLst/>
                          <a:latin typeface="Times New Roman"/>
                          <a:ea typeface="Times New Roman"/>
                          <a:cs typeface="Times New Roman"/>
                        </a:rPr>
                        <a:t>i; </a:t>
                      </a:r>
                      <a:r>
                        <a:rPr lang="tr-TR" sz="1050" dirty="0" err="1">
                          <a:effectLst/>
                          <a:latin typeface="Times New Roman"/>
                          <a:ea typeface="Times New Roman"/>
                          <a:cs typeface="Times New Roman"/>
                        </a:rPr>
                        <a:t>s</a:t>
                      </a:r>
                      <a:r>
                        <a:rPr lang="tr-TR" sz="1050" dirty="0" err="1" smtClean="0">
                          <a:effectLst/>
                          <a:latin typeface="Times New Roman"/>
                          <a:ea typeface="Times New Roman"/>
                          <a:cs typeface="Times New Roman"/>
                        </a:rPr>
                        <a:t>erebr</a:t>
                      </a:r>
                      <a:r>
                        <a:rPr lang="tr-TR" sz="1050" spc="-5" dirty="0" err="1" smtClean="0">
                          <a:effectLst/>
                          <a:latin typeface="Times New Roman"/>
                          <a:ea typeface="Times New Roman"/>
                          <a:cs typeface="Times New Roman"/>
                        </a:rPr>
                        <a:t>a</a:t>
                      </a:r>
                      <a:r>
                        <a:rPr lang="tr-TR" sz="1050" dirty="0" err="1" smtClean="0">
                          <a:effectLst/>
                          <a:latin typeface="Times New Roman"/>
                          <a:ea typeface="Times New Roman"/>
                          <a:cs typeface="Times New Roman"/>
                        </a:rPr>
                        <a:t>l</a:t>
                      </a:r>
                      <a:r>
                        <a:rPr lang="tr-TR" sz="1050" spc="20" dirty="0" smtClean="0">
                          <a:effectLst/>
                          <a:latin typeface="Times New Roman"/>
                          <a:ea typeface="Times New Roman"/>
                          <a:cs typeface="Times New Roman"/>
                        </a:rPr>
                        <a:t> </a:t>
                      </a:r>
                      <a:r>
                        <a:rPr lang="tr-TR" sz="1050" dirty="0">
                          <a:effectLst/>
                          <a:latin typeface="Times New Roman"/>
                          <a:ea typeface="Times New Roman"/>
                          <a:cs typeface="Times New Roman"/>
                        </a:rPr>
                        <a:t>kanam</a:t>
                      </a:r>
                      <a:r>
                        <a:rPr lang="tr-TR" sz="1050" spc="5" dirty="0">
                          <a:effectLst/>
                          <a:latin typeface="Times New Roman"/>
                          <a:ea typeface="Times New Roman"/>
                          <a:cs typeface="Times New Roman"/>
                        </a:rPr>
                        <a:t>a</a:t>
                      </a:r>
                      <a:r>
                        <a:rPr lang="tr-TR" sz="1050" dirty="0">
                          <a:effectLst/>
                          <a:latin typeface="Times New Roman"/>
                          <a:ea typeface="Times New Roman"/>
                          <a:cs typeface="Times New Roman"/>
                        </a:rPr>
                        <a:t>;</a:t>
                      </a:r>
                      <a:endParaRPr lang="tr-TR" sz="1050" dirty="0">
                        <a:effectLst/>
                        <a:latin typeface="Calibri"/>
                        <a:ea typeface="Times New Roman"/>
                        <a:cs typeface="Times New Roman"/>
                      </a:endParaRPr>
                    </a:p>
                  </a:txBody>
                  <a:tcPr marL="0" marR="0" marT="0" marB="0">
                    <a:lnL w="12700" cap="flat" cmpd="sng" algn="ctr">
                      <a:solidFill>
                        <a:srgbClr val="4AACC6"/>
                      </a:solidFill>
                      <a:prstDash val="solid"/>
                      <a:round/>
                      <a:headEnd type="none" w="med" len="med"/>
                      <a:tailEnd type="none" w="med" len="med"/>
                    </a:lnL>
                    <a:lnR w="12700" cap="flat" cmpd="sng" algn="ctr">
                      <a:solidFill>
                        <a:srgbClr val="4AACC6"/>
                      </a:solidFill>
                      <a:prstDash val="solid"/>
                      <a:round/>
                      <a:headEnd type="none" w="med" len="med"/>
                      <a:tailEnd type="none" w="med" len="med"/>
                    </a:lnR>
                    <a:lnT w="12700" cap="flat" cmpd="sng" algn="ctr">
                      <a:solidFill>
                        <a:srgbClr val="4AACC6"/>
                      </a:solidFill>
                      <a:prstDash val="solid"/>
                      <a:round/>
                      <a:headEnd type="none" w="med" len="med"/>
                      <a:tailEnd type="none" w="med" len="med"/>
                    </a:lnT>
                    <a:lnB w="12700" cap="flat" cmpd="sng" algn="ctr">
                      <a:solidFill>
                        <a:srgbClr val="4AACC6"/>
                      </a:solidFill>
                      <a:prstDash val="solid"/>
                      <a:round/>
                      <a:headEnd type="none" w="med" len="med"/>
                      <a:tailEnd type="none" w="med" len="med"/>
                    </a:lnB>
                  </a:tcPr>
                </a:tc>
                <a:tc>
                  <a:txBody>
                    <a:bodyPr/>
                    <a:lstStyle/>
                    <a:p>
                      <a:pPr marL="61595" marR="218440">
                        <a:lnSpc>
                          <a:spcPct val="104000"/>
                        </a:lnSpc>
                        <a:spcBef>
                          <a:spcPts val="25"/>
                        </a:spcBef>
                        <a:spcAft>
                          <a:spcPts val="0"/>
                        </a:spcAft>
                      </a:pPr>
                      <a:r>
                        <a:rPr lang="tr-TR" sz="1050" spc="5" dirty="0" smtClean="0">
                          <a:effectLst/>
                          <a:latin typeface="Times New Roman"/>
                          <a:ea typeface="Times New Roman"/>
                          <a:cs typeface="Times New Roman"/>
                        </a:rPr>
                        <a:t>t</a:t>
                      </a:r>
                      <a:r>
                        <a:rPr lang="tr-TR" sz="1050" dirty="0" smtClean="0">
                          <a:effectLst/>
                          <a:latin typeface="Times New Roman"/>
                          <a:ea typeface="Times New Roman"/>
                          <a:cs typeface="Times New Roman"/>
                        </a:rPr>
                        <a:t>a</a:t>
                      </a:r>
                      <a:r>
                        <a:rPr lang="tr-TR" sz="1050" spc="5" dirty="0" smtClean="0">
                          <a:effectLst/>
                          <a:latin typeface="Times New Roman"/>
                          <a:ea typeface="Times New Roman"/>
                          <a:cs typeface="Times New Roman"/>
                        </a:rPr>
                        <a:t>n</a:t>
                      </a:r>
                      <a:r>
                        <a:rPr lang="tr-TR" sz="1050" dirty="0" smtClean="0">
                          <a:effectLst/>
                          <a:latin typeface="Times New Roman"/>
                          <a:ea typeface="Times New Roman"/>
                          <a:cs typeface="Times New Roman"/>
                        </a:rPr>
                        <a:t>ımlanm</a:t>
                      </a:r>
                      <a:r>
                        <a:rPr lang="tr-TR" sz="1050" spc="5" dirty="0" smtClean="0">
                          <a:effectLst/>
                          <a:latin typeface="Times New Roman"/>
                          <a:ea typeface="Times New Roman"/>
                          <a:cs typeface="Times New Roman"/>
                        </a:rPr>
                        <a:t>a</a:t>
                      </a:r>
                      <a:r>
                        <a:rPr lang="tr-TR" sz="1050" dirty="0" smtClean="0">
                          <a:effectLst/>
                          <a:latin typeface="Times New Roman"/>
                          <a:ea typeface="Times New Roman"/>
                          <a:cs typeface="Times New Roman"/>
                        </a:rPr>
                        <a:t>mış</a:t>
                      </a:r>
                      <a:endParaRPr lang="tr-TR" sz="1050" dirty="0">
                        <a:effectLst/>
                        <a:latin typeface="Calibri"/>
                        <a:ea typeface="Times New Roman"/>
                        <a:cs typeface="Times New Roman"/>
                      </a:endParaRPr>
                    </a:p>
                  </a:txBody>
                  <a:tcPr marL="0" marR="0" marT="0" marB="0">
                    <a:lnL w="12700" cap="flat" cmpd="sng" algn="ctr">
                      <a:solidFill>
                        <a:srgbClr val="4AACC6"/>
                      </a:solidFill>
                      <a:prstDash val="solid"/>
                      <a:round/>
                      <a:headEnd type="none" w="med" len="med"/>
                      <a:tailEnd type="none" w="med" len="med"/>
                    </a:lnL>
                    <a:lnR w="12700" cap="flat" cmpd="sng" algn="ctr">
                      <a:solidFill>
                        <a:srgbClr val="4AACC6"/>
                      </a:solidFill>
                      <a:prstDash val="solid"/>
                      <a:round/>
                      <a:headEnd type="none" w="med" len="med"/>
                      <a:tailEnd type="none" w="med" len="med"/>
                    </a:lnR>
                    <a:lnT w="12700" cap="flat" cmpd="sng" algn="ctr">
                      <a:solidFill>
                        <a:srgbClr val="4AACC6"/>
                      </a:solidFill>
                      <a:prstDash val="solid"/>
                      <a:round/>
                      <a:headEnd type="none" w="med" len="med"/>
                      <a:tailEnd type="none" w="med" len="med"/>
                    </a:lnT>
                    <a:lnB w="12700" cap="flat" cmpd="sng" algn="ctr">
                      <a:solidFill>
                        <a:srgbClr val="4AACC6"/>
                      </a:solidFill>
                      <a:prstDash val="solid"/>
                      <a:round/>
                      <a:headEnd type="none" w="med" len="med"/>
                      <a:tailEnd type="none" w="med" len="med"/>
                    </a:lnB>
                  </a:tcPr>
                </a:tc>
              </a:tr>
              <a:tr h="746453">
                <a:tc>
                  <a:txBody>
                    <a:bodyPr/>
                    <a:lstStyle/>
                    <a:p>
                      <a:pPr marL="61595">
                        <a:lnSpc>
                          <a:spcPct val="115000"/>
                        </a:lnSpc>
                        <a:spcBef>
                          <a:spcPts val="30"/>
                        </a:spcBef>
                        <a:spcAft>
                          <a:spcPts val="0"/>
                        </a:spcAft>
                      </a:pPr>
                      <a:r>
                        <a:rPr lang="tr-TR" sz="1050" b="1" spc="-5">
                          <a:effectLst/>
                          <a:latin typeface="Times New Roman"/>
                          <a:ea typeface="Times New Roman"/>
                          <a:cs typeface="Times New Roman"/>
                        </a:rPr>
                        <a:t>D</a:t>
                      </a:r>
                      <a:r>
                        <a:rPr lang="tr-TR" sz="1050" b="1">
                          <a:effectLst/>
                          <a:latin typeface="Times New Roman"/>
                          <a:ea typeface="Times New Roman"/>
                          <a:cs typeface="Times New Roman"/>
                        </a:rPr>
                        <a:t>e</a:t>
                      </a:r>
                      <a:r>
                        <a:rPr lang="tr-TR" sz="1050" b="1" spc="-5">
                          <a:effectLst/>
                          <a:latin typeface="Times New Roman"/>
                          <a:ea typeface="Times New Roman"/>
                          <a:cs typeface="Times New Roman"/>
                        </a:rPr>
                        <a:t>ri</a:t>
                      </a:r>
                      <a:endParaRPr lang="tr-TR" sz="1050">
                        <a:effectLst/>
                        <a:latin typeface="Calibri"/>
                        <a:ea typeface="Times New Roman"/>
                        <a:cs typeface="Times New Roman"/>
                      </a:endParaRPr>
                    </a:p>
                  </a:txBody>
                  <a:tcPr marL="0" marR="0" marT="0" marB="0">
                    <a:lnL w="12700" cap="flat" cmpd="sng" algn="ctr">
                      <a:solidFill>
                        <a:srgbClr val="4AACC6"/>
                      </a:solidFill>
                      <a:prstDash val="solid"/>
                      <a:round/>
                      <a:headEnd type="none" w="med" len="med"/>
                      <a:tailEnd type="none" w="med" len="med"/>
                    </a:lnL>
                    <a:lnR w="12700" cap="flat" cmpd="sng" algn="ctr">
                      <a:solidFill>
                        <a:srgbClr val="4AACC6"/>
                      </a:solidFill>
                      <a:prstDash val="solid"/>
                      <a:round/>
                      <a:headEnd type="none" w="med" len="med"/>
                      <a:tailEnd type="none" w="med" len="med"/>
                    </a:lnR>
                    <a:lnT w="12700" cap="flat" cmpd="sng" algn="ctr">
                      <a:solidFill>
                        <a:srgbClr val="4AACC6"/>
                      </a:solidFill>
                      <a:prstDash val="solid"/>
                      <a:round/>
                      <a:headEnd type="none" w="med" len="med"/>
                      <a:tailEnd type="none" w="med" len="med"/>
                    </a:lnT>
                    <a:lnB w="12700" cap="flat" cmpd="sng" algn="ctr">
                      <a:solidFill>
                        <a:srgbClr val="4AACC6"/>
                      </a:solidFill>
                      <a:prstDash val="solid"/>
                      <a:round/>
                      <a:headEnd type="none" w="med" len="med"/>
                      <a:tailEnd type="none" w="med" len="med"/>
                    </a:lnB>
                    <a:solidFill>
                      <a:srgbClr val="D2EAF0"/>
                    </a:solidFill>
                  </a:tcPr>
                </a:tc>
                <a:tc>
                  <a:txBody>
                    <a:bodyPr/>
                    <a:lstStyle/>
                    <a:p>
                      <a:pPr marL="61595" marR="90805">
                        <a:lnSpc>
                          <a:spcPct val="104000"/>
                        </a:lnSpc>
                        <a:spcBef>
                          <a:spcPts val="20"/>
                        </a:spcBef>
                        <a:spcAft>
                          <a:spcPts val="0"/>
                        </a:spcAft>
                      </a:pPr>
                      <a:r>
                        <a:rPr lang="tr-TR" sz="1050" dirty="0" err="1">
                          <a:solidFill>
                            <a:srgbClr val="FF0000"/>
                          </a:solidFill>
                          <a:effectLst/>
                          <a:latin typeface="Times New Roman"/>
                          <a:ea typeface="Times New Roman"/>
                          <a:cs typeface="Times New Roman"/>
                        </a:rPr>
                        <a:t>Hiperemi</a:t>
                      </a:r>
                      <a:r>
                        <a:rPr lang="tr-TR" sz="1050" dirty="0">
                          <a:solidFill>
                            <a:srgbClr val="FF0000"/>
                          </a:solidFill>
                          <a:effectLst/>
                          <a:latin typeface="Times New Roman"/>
                          <a:ea typeface="Times New Roman"/>
                          <a:cs typeface="Times New Roman"/>
                        </a:rPr>
                        <a:t>,</a:t>
                      </a:r>
                      <a:r>
                        <a:rPr lang="tr-TR" sz="1050" spc="155" dirty="0">
                          <a:solidFill>
                            <a:srgbClr val="FF0000"/>
                          </a:solidFill>
                          <a:effectLst/>
                          <a:latin typeface="Times New Roman"/>
                          <a:ea typeface="Times New Roman"/>
                          <a:cs typeface="Times New Roman"/>
                        </a:rPr>
                        <a:t> </a:t>
                      </a:r>
                      <a:r>
                        <a:rPr lang="tr-TR" sz="1050" dirty="0" err="1">
                          <a:solidFill>
                            <a:srgbClr val="FF0000"/>
                          </a:solidFill>
                          <a:effectLst/>
                          <a:latin typeface="Times New Roman"/>
                          <a:ea typeface="Times New Roman"/>
                          <a:cs typeface="Times New Roman"/>
                        </a:rPr>
                        <a:t>eri</a:t>
                      </a:r>
                      <a:r>
                        <a:rPr lang="tr-TR" sz="1050" spc="5" dirty="0" err="1">
                          <a:solidFill>
                            <a:srgbClr val="FF0000"/>
                          </a:solidFill>
                          <a:effectLst/>
                          <a:latin typeface="Times New Roman"/>
                          <a:ea typeface="Times New Roman"/>
                          <a:cs typeface="Times New Roman"/>
                        </a:rPr>
                        <a:t>t</a:t>
                      </a:r>
                      <a:r>
                        <a:rPr lang="tr-TR" sz="1050" dirty="0" err="1">
                          <a:solidFill>
                            <a:srgbClr val="FF0000"/>
                          </a:solidFill>
                          <a:effectLst/>
                          <a:latin typeface="Times New Roman"/>
                          <a:ea typeface="Times New Roman"/>
                          <a:cs typeface="Times New Roman"/>
                        </a:rPr>
                        <a:t>em</a:t>
                      </a:r>
                      <a:r>
                        <a:rPr lang="tr-TR" sz="1050" dirty="0">
                          <a:solidFill>
                            <a:srgbClr val="FF0000"/>
                          </a:solidFill>
                          <a:effectLst/>
                          <a:latin typeface="Times New Roman"/>
                          <a:ea typeface="Times New Roman"/>
                          <a:cs typeface="Times New Roman"/>
                        </a:rPr>
                        <a:t>; ödem</a:t>
                      </a:r>
                      <a:r>
                        <a:rPr lang="tr-TR" sz="1050" dirty="0">
                          <a:effectLst/>
                          <a:latin typeface="Times New Roman"/>
                          <a:ea typeface="Times New Roman"/>
                          <a:cs typeface="Times New Roman"/>
                        </a:rPr>
                        <a:t>;</a:t>
                      </a:r>
                      <a:r>
                        <a:rPr lang="tr-TR" sz="1050" spc="175" dirty="0">
                          <a:effectLst/>
                          <a:latin typeface="Times New Roman"/>
                          <a:ea typeface="Times New Roman"/>
                          <a:cs typeface="Times New Roman"/>
                        </a:rPr>
                        <a:t> </a:t>
                      </a:r>
                      <a:r>
                        <a:rPr lang="tr-TR" sz="1050" dirty="0">
                          <a:effectLst/>
                          <a:latin typeface="Times New Roman"/>
                          <a:ea typeface="Times New Roman"/>
                          <a:cs typeface="Times New Roman"/>
                        </a:rPr>
                        <a:t>ya</a:t>
                      </a:r>
                      <a:r>
                        <a:rPr lang="tr-TR" sz="1050" spc="10" dirty="0">
                          <a:effectLst/>
                          <a:latin typeface="Times New Roman"/>
                          <a:ea typeface="Times New Roman"/>
                          <a:cs typeface="Times New Roman"/>
                        </a:rPr>
                        <a:t>n</a:t>
                      </a:r>
                      <a:r>
                        <a:rPr lang="tr-TR" sz="1050" dirty="0">
                          <a:effectLst/>
                          <a:latin typeface="Times New Roman"/>
                          <a:ea typeface="Times New Roman"/>
                          <a:cs typeface="Times New Roman"/>
                        </a:rPr>
                        <a:t>ma</a:t>
                      </a:r>
                      <a:r>
                        <a:rPr lang="tr-TR" sz="1050" spc="200" dirty="0">
                          <a:effectLst/>
                          <a:latin typeface="Times New Roman"/>
                          <a:ea typeface="Times New Roman"/>
                          <a:cs typeface="Times New Roman"/>
                        </a:rPr>
                        <a:t> </a:t>
                      </a:r>
                      <a:r>
                        <a:rPr lang="tr-TR" sz="1050" dirty="0">
                          <a:effectLst/>
                          <a:latin typeface="Times New Roman"/>
                          <a:ea typeface="Times New Roman"/>
                          <a:cs typeface="Times New Roman"/>
                        </a:rPr>
                        <a:t>hi</a:t>
                      </a:r>
                      <a:r>
                        <a:rPr lang="tr-TR" sz="1050" spc="5" dirty="0">
                          <a:effectLst/>
                          <a:latin typeface="Times New Roman"/>
                          <a:ea typeface="Times New Roman"/>
                          <a:cs typeface="Times New Roman"/>
                        </a:rPr>
                        <a:t>s</a:t>
                      </a:r>
                      <a:r>
                        <a:rPr lang="tr-TR" sz="1050" dirty="0">
                          <a:effectLst/>
                          <a:latin typeface="Times New Roman"/>
                          <a:ea typeface="Times New Roman"/>
                          <a:cs typeface="Times New Roman"/>
                        </a:rPr>
                        <a:t>si; </a:t>
                      </a:r>
                      <a:r>
                        <a:rPr lang="tr-TR" sz="1050" dirty="0" err="1">
                          <a:solidFill>
                            <a:srgbClr val="FF0000"/>
                          </a:solidFill>
                          <a:effectLst/>
                          <a:latin typeface="Times New Roman"/>
                          <a:ea typeface="Times New Roman"/>
                          <a:cs typeface="Times New Roman"/>
                        </a:rPr>
                        <a:t>bül</a:t>
                      </a:r>
                      <a:r>
                        <a:rPr lang="tr-TR" sz="1050" spc="50" dirty="0">
                          <a:solidFill>
                            <a:srgbClr val="FF0000"/>
                          </a:solidFill>
                          <a:effectLst/>
                          <a:latin typeface="Times New Roman"/>
                          <a:ea typeface="Times New Roman"/>
                          <a:cs typeface="Times New Roman"/>
                        </a:rPr>
                        <a:t> </a:t>
                      </a:r>
                      <a:r>
                        <a:rPr lang="tr-TR" sz="1050" dirty="0">
                          <a:solidFill>
                            <a:srgbClr val="FF0000"/>
                          </a:solidFill>
                          <a:effectLst/>
                          <a:latin typeface="Times New Roman"/>
                          <a:ea typeface="Times New Roman"/>
                          <a:cs typeface="Times New Roman"/>
                        </a:rPr>
                        <a:t>(CS)</a:t>
                      </a:r>
                      <a:endParaRPr lang="tr-TR" sz="1050" dirty="0">
                        <a:solidFill>
                          <a:srgbClr val="FF0000"/>
                        </a:solidFill>
                        <a:effectLst/>
                        <a:latin typeface="Calibri"/>
                        <a:ea typeface="Times New Roman"/>
                        <a:cs typeface="Times New Roman"/>
                      </a:endParaRPr>
                    </a:p>
                  </a:txBody>
                  <a:tcPr marL="0" marR="0" marT="0" marB="0">
                    <a:lnL w="12700" cap="flat" cmpd="sng" algn="ctr">
                      <a:solidFill>
                        <a:srgbClr val="4AACC6"/>
                      </a:solidFill>
                      <a:prstDash val="solid"/>
                      <a:round/>
                      <a:headEnd type="none" w="med" len="med"/>
                      <a:tailEnd type="none" w="med" len="med"/>
                    </a:lnL>
                    <a:lnR w="12700" cap="flat" cmpd="sng" algn="ctr">
                      <a:solidFill>
                        <a:srgbClr val="4AACC6"/>
                      </a:solidFill>
                      <a:prstDash val="solid"/>
                      <a:round/>
                      <a:headEnd type="none" w="med" len="med"/>
                      <a:tailEnd type="none" w="med" len="med"/>
                    </a:lnR>
                    <a:lnT w="12700" cap="flat" cmpd="sng" algn="ctr">
                      <a:solidFill>
                        <a:srgbClr val="4AACC6"/>
                      </a:solidFill>
                      <a:prstDash val="solid"/>
                      <a:round/>
                      <a:headEnd type="none" w="med" len="med"/>
                      <a:tailEnd type="none" w="med" len="med"/>
                    </a:lnT>
                    <a:lnB w="12700" cap="flat" cmpd="sng" algn="ctr">
                      <a:solidFill>
                        <a:srgbClr val="4AACC6"/>
                      </a:solidFill>
                      <a:prstDash val="solid"/>
                      <a:round/>
                      <a:headEnd type="none" w="med" len="med"/>
                      <a:tailEnd type="none" w="med" len="med"/>
                    </a:lnB>
                    <a:solidFill>
                      <a:srgbClr val="D2EAF0"/>
                    </a:solidFill>
                  </a:tcPr>
                </a:tc>
                <a:tc>
                  <a:txBody>
                    <a:bodyPr/>
                    <a:lstStyle/>
                    <a:p>
                      <a:pPr marL="61595" marR="182245">
                        <a:lnSpc>
                          <a:spcPct val="105000"/>
                        </a:lnSpc>
                        <a:spcBef>
                          <a:spcPts val="20"/>
                        </a:spcBef>
                        <a:spcAft>
                          <a:spcPts val="0"/>
                        </a:spcAft>
                      </a:pPr>
                      <a:r>
                        <a:rPr lang="tr-TR" sz="1050" spc="5" dirty="0" err="1">
                          <a:effectLst/>
                          <a:latin typeface="Times New Roman"/>
                          <a:ea typeface="Times New Roman"/>
                          <a:cs typeface="Times New Roman"/>
                        </a:rPr>
                        <a:t>İ</a:t>
                      </a:r>
                      <a:r>
                        <a:rPr lang="tr-TR" sz="1050" dirty="0" err="1">
                          <a:effectLst/>
                          <a:latin typeface="Times New Roman"/>
                          <a:ea typeface="Times New Roman"/>
                          <a:cs typeface="Times New Roman"/>
                        </a:rPr>
                        <a:t>rritan</a:t>
                      </a:r>
                      <a:r>
                        <a:rPr lang="tr-TR" sz="1050" dirty="0">
                          <a:effectLst/>
                          <a:latin typeface="Times New Roman"/>
                          <a:ea typeface="Times New Roman"/>
                          <a:cs typeface="Times New Roman"/>
                        </a:rPr>
                        <a:t>/</a:t>
                      </a:r>
                      <a:r>
                        <a:rPr lang="tr-TR" sz="1050" dirty="0" err="1">
                          <a:effectLst/>
                          <a:latin typeface="Times New Roman"/>
                          <a:ea typeface="Times New Roman"/>
                          <a:cs typeface="Times New Roman"/>
                        </a:rPr>
                        <a:t>kont</a:t>
                      </a:r>
                      <a:r>
                        <a:rPr lang="tr-TR" sz="1050" spc="-5" dirty="0" err="1">
                          <a:effectLst/>
                          <a:latin typeface="Times New Roman"/>
                          <a:ea typeface="Times New Roman"/>
                          <a:cs typeface="Times New Roman"/>
                        </a:rPr>
                        <a:t>a</a:t>
                      </a:r>
                      <a:r>
                        <a:rPr lang="tr-TR" sz="1050" dirty="0" err="1">
                          <a:effectLst/>
                          <a:latin typeface="Times New Roman"/>
                          <a:ea typeface="Times New Roman"/>
                          <a:cs typeface="Times New Roman"/>
                        </a:rPr>
                        <a:t>kt</a:t>
                      </a:r>
                      <a:r>
                        <a:rPr lang="tr-TR" sz="1050" dirty="0">
                          <a:effectLst/>
                          <a:latin typeface="Times New Roman"/>
                          <a:ea typeface="Times New Roman"/>
                          <a:cs typeface="Times New Roman"/>
                        </a:rPr>
                        <a:t> dermatit</a:t>
                      </a:r>
                      <a:r>
                        <a:rPr lang="tr-TR" sz="1050" spc="150" dirty="0">
                          <a:effectLst/>
                          <a:latin typeface="Times New Roman"/>
                          <a:ea typeface="Times New Roman"/>
                          <a:cs typeface="Times New Roman"/>
                        </a:rPr>
                        <a:t> </a:t>
                      </a:r>
                      <a:r>
                        <a:rPr lang="tr-TR" sz="1050" dirty="0">
                          <a:effectLst/>
                          <a:latin typeface="Times New Roman"/>
                          <a:ea typeface="Times New Roman"/>
                          <a:cs typeface="Times New Roman"/>
                        </a:rPr>
                        <a:t>(CN</a:t>
                      </a:r>
                      <a:r>
                        <a:rPr lang="tr-TR" sz="1050" spc="5" dirty="0">
                          <a:effectLst/>
                          <a:latin typeface="Times New Roman"/>
                          <a:ea typeface="Times New Roman"/>
                          <a:cs typeface="Times New Roman"/>
                        </a:rPr>
                        <a:t>)</a:t>
                      </a:r>
                      <a:r>
                        <a:rPr lang="tr-TR" sz="1050" dirty="0">
                          <a:effectLst/>
                          <a:latin typeface="Times New Roman"/>
                          <a:ea typeface="Times New Roman"/>
                          <a:cs typeface="Times New Roman"/>
                        </a:rPr>
                        <a:t>;</a:t>
                      </a:r>
                      <a:endParaRPr lang="tr-TR" sz="1050" dirty="0">
                        <a:effectLst/>
                        <a:latin typeface="Calibri"/>
                        <a:ea typeface="Times New Roman"/>
                        <a:cs typeface="Times New Roman"/>
                      </a:endParaRPr>
                    </a:p>
                    <a:p>
                      <a:pPr marL="61595" marR="45085">
                        <a:lnSpc>
                          <a:spcPct val="104000"/>
                        </a:lnSpc>
                        <a:spcBef>
                          <a:spcPts val="200"/>
                        </a:spcBef>
                        <a:spcAft>
                          <a:spcPts val="0"/>
                        </a:spcAft>
                      </a:pPr>
                      <a:r>
                        <a:rPr lang="tr-TR" sz="1050" dirty="0" err="1">
                          <a:effectLst/>
                          <a:latin typeface="Times New Roman"/>
                          <a:ea typeface="Times New Roman"/>
                          <a:cs typeface="Times New Roman"/>
                        </a:rPr>
                        <a:t>fasial</a:t>
                      </a:r>
                      <a:r>
                        <a:rPr lang="tr-TR" sz="1050" spc="10" dirty="0">
                          <a:effectLst/>
                          <a:latin typeface="Times New Roman"/>
                          <a:ea typeface="Times New Roman"/>
                          <a:cs typeface="Times New Roman"/>
                        </a:rPr>
                        <a:t> </a:t>
                      </a:r>
                      <a:r>
                        <a:rPr lang="tr-TR" sz="1050" dirty="0">
                          <a:effectLst/>
                          <a:latin typeface="Times New Roman"/>
                          <a:ea typeface="Times New Roman"/>
                          <a:cs typeface="Times New Roman"/>
                        </a:rPr>
                        <a:t>ödem</a:t>
                      </a:r>
                      <a:r>
                        <a:rPr lang="tr-TR" sz="1050" spc="180" dirty="0">
                          <a:effectLst/>
                          <a:latin typeface="Times New Roman"/>
                          <a:ea typeface="Times New Roman"/>
                          <a:cs typeface="Times New Roman"/>
                        </a:rPr>
                        <a:t> </a:t>
                      </a:r>
                      <a:r>
                        <a:rPr lang="tr-TR" sz="1050" dirty="0">
                          <a:effectLst/>
                          <a:latin typeface="Times New Roman"/>
                          <a:ea typeface="Times New Roman"/>
                          <a:cs typeface="Times New Roman"/>
                        </a:rPr>
                        <a:t>(CN); dermatitlerin </a:t>
                      </a:r>
                      <a:r>
                        <a:rPr lang="tr-TR" sz="1050" dirty="0" err="1">
                          <a:effectLst/>
                          <a:latin typeface="Times New Roman"/>
                          <a:ea typeface="Times New Roman"/>
                          <a:cs typeface="Times New Roman"/>
                        </a:rPr>
                        <a:t>agreve</a:t>
                      </a:r>
                      <a:r>
                        <a:rPr lang="tr-TR" sz="1050" spc="135" dirty="0">
                          <a:effectLst/>
                          <a:latin typeface="Times New Roman"/>
                          <a:ea typeface="Times New Roman"/>
                          <a:cs typeface="Times New Roman"/>
                        </a:rPr>
                        <a:t> </a:t>
                      </a:r>
                      <a:r>
                        <a:rPr lang="tr-TR" sz="1050" dirty="0">
                          <a:effectLst/>
                          <a:latin typeface="Times New Roman"/>
                          <a:ea typeface="Times New Roman"/>
                          <a:cs typeface="Times New Roman"/>
                        </a:rPr>
                        <a:t>o</a:t>
                      </a:r>
                      <a:r>
                        <a:rPr lang="tr-TR" sz="1050" spc="10" dirty="0">
                          <a:effectLst/>
                          <a:latin typeface="Times New Roman"/>
                          <a:ea typeface="Times New Roman"/>
                          <a:cs typeface="Times New Roman"/>
                        </a:rPr>
                        <a:t>l</a:t>
                      </a:r>
                      <a:r>
                        <a:rPr lang="tr-TR" sz="1050" dirty="0">
                          <a:effectLst/>
                          <a:latin typeface="Times New Roman"/>
                          <a:ea typeface="Times New Roman"/>
                          <a:cs typeface="Times New Roman"/>
                        </a:rPr>
                        <a:t>ma</a:t>
                      </a:r>
                      <a:r>
                        <a:rPr lang="tr-TR" sz="1050" spc="5" dirty="0">
                          <a:effectLst/>
                          <a:latin typeface="Times New Roman"/>
                          <a:ea typeface="Times New Roman"/>
                          <a:cs typeface="Times New Roman"/>
                        </a:rPr>
                        <a:t>s</a:t>
                      </a:r>
                      <a:r>
                        <a:rPr lang="tr-TR" sz="1050" dirty="0">
                          <a:effectLst/>
                          <a:latin typeface="Times New Roman"/>
                          <a:ea typeface="Times New Roman"/>
                          <a:cs typeface="Times New Roman"/>
                        </a:rPr>
                        <a:t>ı;</a:t>
                      </a:r>
                      <a:endParaRPr lang="tr-TR" sz="1050" dirty="0">
                        <a:effectLst/>
                        <a:latin typeface="Calibri"/>
                        <a:ea typeface="Times New Roman"/>
                        <a:cs typeface="Times New Roman"/>
                      </a:endParaRPr>
                    </a:p>
                  </a:txBody>
                  <a:tcPr marL="0" marR="0" marT="0" marB="0">
                    <a:lnL w="12700" cap="flat" cmpd="sng" algn="ctr">
                      <a:solidFill>
                        <a:srgbClr val="4AACC6"/>
                      </a:solidFill>
                      <a:prstDash val="solid"/>
                      <a:round/>
                      <a:headEnd type="none" w="med" len="med"/>
                      <a:tailEnd type="none" w="med" len="med"/>
                    </a:lnL>
                    <a:lnR w="12700" cap="flat" cmpd="sng" algn="ctr">
                      <a:solidFill>
                        <a:srgbClr val="4AACC6"/>
                      </a:solidFill>
                      <a:prstDash val="solid"/>
                      <a:round/>
                      <a:headEnd type="none" w="med" len="med"/>
                      <a:tailEnd type="none" w="med" len="med"/>
                    </a:lnR>
                    <a:lnT w="12700" cap="flat" cmpd="sng" algn="ctr">
                      <a:solidFill>
                        <a:srgbClr val="4AACC6"/>
                      </a:solidFill>
                      <a:prstDash val="solid"/>
                      <a:round/>
                      <a:headEnd type="none" w="med" len="med"/>
                      <a:tailEnd type="none" w="med" len="med"/>
                    </a:lnT>
                    <a:lnB w="12700" cap="flat" cmpd="sng" algn="ctr">
                      <a:solidFill>
                        <a:srgbClr val="4AACC6"/>
                      </a:solidFill>
                      <a:prstDash val="solid"/>
                      <a:round/>
                      <a:headEnd type="none" w="med" len="med"/>
                      <a:tailEnd type="none" w="med" len="med"/>
                    </a:lnB>
                    <a:solidFill>
                      <a:srgbClr val="D2EAF0"/>
                    </a:solidFill>
                  </a:tcPr>
                </a:tc>
                <a:tc>
                  <a:txBody>
                    <a:bodyPr/>
                    <a:lstStyle/>
                    <a:p>
                      <a:pPr marL="61595" marR="270510">
                        <a:lnSpc>
                          <a:spcPct val="104000"/>
                        </a:lnSpc>
                        <a:spcBef>
                          <a:spcPts val="20"/>
                        </a:spcBef>
                        <a:spcAft>
                          <a:spcPts val="0"/>
                        </a:spcAft>
                      </a:pPr>
                      <a:r>
                        <a:rPr lang="tr-TR" sz="1050" dirty="0" err="1">
                          <a:solidFill>
                            <a:srgbClr val="FF0000"/>
                          </a:solidFill>
                          <a:effectLst/>
                          <a:latin typeface="Times New Roman"/>
                          <a:ea typeface="Times New Roman"/>
                          <a:cs typeface="Times New Roman"/>
                        </a:rPr>
                        <a:t>Aller</a:t>
                      </a:r>
                      <a:r>
                        <a:rPr lang="tr-TR" sz="1050" spc="-5" dirty="0" err="1">
                          <a:solidFill>
                            <a:srgbClr val="FF0000"/>
                          </a:solidFill>
                          <a:effectLst/>
                          <a:latin typeface="Times New Roman"/>
                          <a:ea typeface="Times New Roman"/>
                          <a:cs typeface="Times New Roman"/>
                        </a:rPr>
                        <a:t>j</a:t>
                      </a:r>
                      <a:r>
                        <a:rPr lang="tr-TR" sz="1050" dirty="0" err="1">
                          <a:solidFill>
                            <a:srgbClr val="FF0000"/>
                          </a:solidFill>
                          <a:effectLst/>
                          <a:latin typeface="Times New Roman"/>
                          <a:ea typeface="Times New Roman"/>
                          <a:cs typeface="Times New Roman"/>
                        </a:rPr>
                        <a:t>ik</a:t>
                      </a:r>
                      <a:r>
                        <a:rPr lang="tr-TR" sz="1050" dirty="0">
                          <a:solidFill>
                            <a:srgbClr val="FF0000"/>
                          </a:solidFill>
                          <a:effectLst/>
                          <a:latin typeface="Times New Roman"/>
                          <a:ea typeface="Times New Roman"/>
                          <a:cs typeface="Times New Roman"/>
                        </a:rPr>
                        <a:t> dermatit (CN</a:t>
                      </a:r>
                      <a:r>
                        <a:rPr lang="tr-TR" sz="1050" dirty="0">
                          <a:effectLst/>
                          <a:latin typeface="Times New Roman"/>
                          <a:ea typeface="Times New Roman"/>
                          <a:cs typeface="Times New Roman"/>
                        </a:rPr>
                        <a:t>)</a:t>
                      </a:r>
                      <a:endParaRPr lang="tr-TR" sz="1050" dirty="0">
                        <a:effectLst/>
                        <a:latin typeface="Calibri"/>
                        <a:ea typeface="Times New Roman"/>
                        <a:cs typeface="Times New Roman"/>
                      </a:endParaRPr>
                    </a:p>
                  </a:txBody>
                  <a:tcPr marL="0" marR="0" marT="0" marB="0">
                    <a:lnL w="12700" cap="flat" cmpd="sng" algn="ctr">
                      <a:solidFill>
                        <a:srgbClr val="4AACC6"/>
                      </a:solidFill>
                      <a:prstDash val="solid"/>
                      <a:round/>
                      <a:headEnd type="none" w="med" len="med"/>
                      <a:tailEnd type="none" w="med" len="med"/>
                    </a:lnL>
                    <a:lnR w="12700" cap="flat" cmpd="sng" algn="ctr">
                      <a:solidFill>
                        <a:srgbClr val="4AACC6"/>
                      </a:solidFill>
                      <a:prstDash val="solid"/>
                      <a:round/>
                      <a:headEnd type="none" w="med" len="med"/>
                      <a:tailEnd type="none" w="med" len="med"/>
                    </a:lnR>
                    <a:lnT w="12700" cap="flat" cmpd="sng" algn="ctr">
                      <a:solidFill>
                        <a:srgbClr val="4AACC6"/>
                      </a:solidFill>
                      <a:prstDash val="solid"/>
                      <a:round/>
                      <a:headEnd type="none" w="med" len="med"/>
                      <a:tailEnd type="none" w="med" len="med"/>
                    </a:lnT>
                    <a:lnB w="12700" cap="flat" cmpd="sng" algn="ctr">
                      <a:solidFill>
                        <a:srgbClr val="4AACC6"/>
                      </a:solidFill>
                      <a:prstDash val="solid"/>
                      <a:round/>
                      <a:headEnd type="none" w="med" len="med"/>
                      <a:tailEnd type="none" w="med" len="med"/>
                    </a:lnB>
                    <a:solidFill>
                      <a:srgbClr val="D2EAF0"/>
                    </a:solidFill>
                  </a:tcPr>
                </a:tc>
              </a:tr>
              <a:tr h="986471">
                <a:tc>
                  <a:txBody>
                    <a:bodyPr/>
                    <a:lstStyle/>
                    <a:p>
                      <a:pPr marL="61595" marR="155575">
                        <a:lnSpc>
                          <a:spcPct val="106000"/>
                        </a:lnSpc>
                        <a:spcBef>
                          <a:spcPts val="35"/>
                        </a:spcBef>
                        <a:spcAft>
                          <a:spcPts val="0"/>
                        </a:spcAft>
                      </a:pPr>
                      <a:r>
                        <a:rPr lang="tr-TR" sz="1050" b="1">
                          <a:effectLst/>
                          <a:latin typeface="Times New Roman"/>
                          <a:ea typeface="Times New Roman"/>
                          <a:cs typeface="Times New Roman"/>
                        </a:rPr>
                        <a:t>Ga</a:t>
                      </a:r>
                      <a:r>
                        <a:rPr lang="tr-TR" sz="1050" b="1" spc="5">
                          <a:effectLst/>
                          <a:latin typeface="Times New Roman"/>
                          <a:ea typeface="Times New Roman"/>
                          <a:cs typeface="Times New Roman"/>
                        </a:rPr>
                        <a:t>st</a:t>
                      </a:r>
                      <a:r>
                        <a:rPr lang="tr-TR" sz="1050" b="1">
                          <a:effectLst/>
                          <a:latin typeface="Times New Roman"/>
                          <a:ea typeface="Times New Roman"/>
                          <a:cs typeface="Times New Roman"/>
                        </a:rPr>
                        <a:t>ro </a:t>
                      </a:r>
                      <a:r>
                        <a:rPr lang="tr-TR" sz="1050" b="1" spc="80">
                          <a:effectLst/>
                          <a:latin typeface="Times New Roman"/>
                          <a:ea typeface="Times New Roman"/>
                          <a:cs typeface="Times New Roman"/>
                        </a:rPr>
                        <a:t> </a:t>
                      </a:r>
                      <a:r>
                        <a:rPr lang="tr-TR" sz="1050">
                          <a:effectLst/>
                          <a:latin typeface="Times New Roman"/>
                          <a:ea typeface="Times New Roman"/>
                          <a:cs typeface="Times New Roman"/>
                        </a:rPr>
                        <a:t>İ</a:t>
                      </a:r>
                      <a:r>
                        <a:rPr lang="tr-TR" sz="1050" b="1">
                          <a:effectLst/>
                          <a:latin typeface="Times New Roman"/>
                          <a:ea typeface="Times New Roman"/>
                          <a:cs typeface="Times New Roman"/>
                        </a:rPr>
                        <a:t>ntesti- nel </a:t>
                      </a:r>
                      <a:r>
                        <a:rPr lang="tr-TR" sz="1050" b="1" spc="10">
                          <a:effectLst/>
                          <a:latin typeface="Times New Roman"/>
                          <a:ea typeface="Times New Roman"/>
                          <a:cs typeface="Times New Roman"/>
                        </a:rPr>
                        <a:t> </a:t>
                      </a:r>
                      <a:r>
                        <a:rPr lang="tr-TR" sz="1050" b="1">
                          <a:effectLst/>
                          <a:latin typeface="Times New Roman"/>
                          <a:ea typeface="Times New Roman"/>
                          <a:cs typeface="Times New Roman"/>
                        </a:rPr>
                        <a:t>Sistem</a:t>
                      </a:r>
                      <a:endParaRPr lang="tr-TR" sz="1050">
                        <a:effectLst/>
                        <a:latin typeface="Calibri"/>
                        <a:ea typeface="Times New Roman"/>
                        <a:cs typeface="Times New Roman"/>
                      </a:endParaRPr>
                    </a:p>
                  </a:txBody>
                  <a:tcPr marL="0" marR="0" marT="0" marB="0">
                    <a:lnL w="12700" cap="flat" cmpd="sng" algn="ctr">
                      <a:solidFill>
                        <a:srgbClr val="4AACC6"/>
                      </a:solidFill>
                      <a:prstDash val="solid"/>
                      <a:round/>
                      <a:headEnd type="none" w="med" len="med"/>
                      <a:tailEnd type="none" w="med" len="med"/>
                    </a:lnL>
                    <a:lnR w="12700" cap="flat" cmpd="sng" algn="ctr">
                      <a:solidFill>
                        <a:srgbClr val="4AACC6"/>
                      </a:solidFill>
                      <a:prstDash val="solid"/>
                      <a:round/>
                      <a:headEnd type="none" w="med" len="med"/>
                      <a:tailEnd type="none" w="med" len="med"/>
                    </a:lnR>
                    <a:lnT w="12700" cap="flat" cmpd="sng" algn="ctr">
                      <a:solidFill>
                        <a:srgbClr val="4AACC6"/>
                      </a:solidFill>
                      <a:prstDash val="solid"/>
                      <a:round/>
                      <a:headEnd type="none" w="med" len="med"/>
                      <a:tailEnd type="none" w="med" len="med"/>
                    </a:lnT>
                    <a:lnB w="12700" cap="flat" cmpd="sng" algn="ctr">
                      <a:solidFill>
                        <a:srgbClr val="4AACC6"/>
                      </a:solidFill>
                      <a:prstDash val="solid"/>
                      <a:round/>
                      <a:headEnd type="none" w="med" len="med"/>
                      <a:tailEnd type="none" w="med" len="med"/>
                    </a:lnB>
                  </a:tcPr>
                </a:tc>
                <a:tc>
                  <a:txBody>
                    <a:bodyPr/>
                    <a:lstStyle/>
                    <a:p>
                      <a:pPr marL="61595">
                        <a:lnSpc>
                          <a:spcPct val="115000"/>
                        </a:lnSpc>
                        <a:spcBef>
                          <a:spcPts val="20"/>
                        </a:spcBef>
                        <a:spcAft>
                          <a:spcPts val="0"/>
                        </a:spcAft>
                      </a:pPr>
                      <a:r>
                        <a:rPr lang="tr-TR" sz="1050" dirty="0">
                          <a:effectLst/>
                          <a:latin typeface="Times New Roman"/>
                          <a:ea typeface="Times New Roman"/>
                          <a:cs typeface="Times New Roman"/>
                        </a:rPr>
                        <a:t>Dudak</a:t>
                      </a:r>
                      <a:r>
                        <a:rPr lang="tr-TR" sz="1050" spc="10" dirty="0">
                          <a:effectLst/>
                          <a:latin typeface="Times New Roman"/>
                          <a:ea typeface="Times New Roman"/>
                          <a:cs typeface="Times New Roman"/>
                        </a:rPr>
                        <a:t>t</a:t>
                      </a:r>
                      <a:r>
                        <a:rPr lang="tr-TR" sz="1050" dirty="0">
                          <a:effectLst/>
                          <a:latin typeface="Times New Roman"/>
                          <a:ea typeface="Times New Roman"/>
                          <a:cs typeface="Times New Roman"/>
                        </a:rPr>
                        <a:t>a</a:t>
                      </a:r>
                      <a:r>
                        <a:rPr lang="tr-TR" sz="1050" spc="180" dirty="0">
                          <a:effectLst/>
                          <a:latin typeface="Times New Roman"/>
                          <a:ea typeface="Times New Roman"/>
                          <a:cs typeface="Times New Roman"/>
                        </a:rPr>
                        <a:t> </a:t>
                      </a:r>
                      <a:r>
                        <a:rPr lang="tr-TR" sz="1050" dirty="0" err="1">
                          <a:effectLst/>
                          <a:latin typeface="Times New Roman"/>
                          <a:ea typeface="Times New Roman"/>
                          <a:cs typeface="Times New Roman"/>
                        </a:rPr>
                        <a:t>irrita</a:t>
                      </a:r>
                      <a:r>
                        <a:rPr lang="tr-TR" sz="1050" spc="5" dirty="0" err="1">
                          <a:effectLst/>
                          <a:latin typeface="Times New Roman"/>
                          <a:ea typeface="Times New Roman"/>
                          <a:cs typeface="Times New Roman"/>
                        </a:rPr>
                        <a:t>s</a:t>
                      </a:r>
                      <a:r>
                        <a:rPr lang="tr-TR" sz="1050" dirty="0" err="1">
                          <a:effectLst/>
                          <a:latin typeface="Times New Roman"/>
                          <a:ea typeface="Times New Roman"/>
                          <a:cs typeface="Times New Roman"/>
                        </a:rPr>
                        <a:t>y</a:t>
                      </a:r>
                      <a:r>
                        <a:rPr lang="tr-TR" sz="1050" spc="5" dirty="0" err="1">
                          <a:effectLst/>
                          <a:latin typeface="Times New Roman"/>
                          <a:ea typeface="Times New Roman"/>
                          <a:cs typeface="Times New Roman"/>
                        </a:rPr>
                        <a:t>o</a:t>
                      </a:r>
                      <a:r>
                        <a:rPr lang="tr-TR" sz="1050" dirty="0" err="1">
                          <a:effectLst/>
                          <a:latin typeface="Times New Roman"/>
                          <a:ea typeface="Times New Roman"/>
                          <a:cs typeface="Times New Roman"/>
                        </a:rPr>
                        <a:t>n</a:t>
                      </a:r>
                      <a:r>
                        <a:rPr lang="tr-TR" sz="1050" dirty="0">
                          <a:effectLst/>
                          <a:latin typeface="Times New Roman"/>
                          <a:ea typeface="Times New Roman"/>
                          <a:cs typeface="Times New Roman"/>
                        </a:rPr>
                        <a:t>;</a:t>
                      </a:r>
                      <a:endParaRPr lang="tr-TR" sz="1050" dirty="0">
                        <a:effectLst/>
                        <a:latin typeface="Calibri"/>
                        <a:ea typeface="Times New Roman"/>
                        <a:cs typeface="Times New Roman"/>
                      </a:endParaRPr>
                    </a:p>
                    <a:p>
                      <a:pPr marL="61595">
                        <a:lnSpc>
                          <a:spcPct val="115000"/>
                        </a:lnSpc>
                        <a:spcBef>
                          <a:spcPts val="45"/>
                        </a:spcBef>
                        <a:spcAft>
                          <a:spcPts val="0"/>
                        </a:spcAft>
                      </a:pPr>
                      <a:r>
                        <a:rPr lang="tr-TR" sz="1050" dirty="0" err="1">
                          <a:effectLst/>
                          <a:latin typeface="Times New Roman"/>
                          <a:ea typeface="Times New Roman"/>
                          <a:cs typeface="Times New Roman"/>
                        </a:rPr>
                        <a:t>tükrük</a:t>
                      </a:r>
                      <a:r>
                        <a:rPr lang="tr-TR" sz="1050" spc="55" dirty="0">
                          <a:effectLst/>
                          <a:latin typeface="Times New Roman"/>
                          <a:ea typeface="Times New Roman"/>
                          <a:cs typeface="Times New Roman"/>
                        </a:rPr>
                        <a:t> </a:t>
                      </a:r>
                      <a:r>
                        <a:rPr lang="tr-TR" sz="1050" dirty="0">
                          <a:effectLst/>
                          <a:latin typeface="Times New Roman"/>
                          <a:ea typeface="Times New Roman"/>
                          <a:cs typeface="Times New Roman"/>
                        </a:rPr>
                        <a:t>ar</a:t>
                      </a:r>
                      <a:r>
                        <a:rPr lang="tr-TR" sz="1050" spc="5" dirty="0">
                          <a:effectLst/>
                          <a:latin typeface="Times New Roman"/>
                          <a:ea typeface="Times New Roman"/>
                          <a:cs typeface="Times New Roman"/>
                        </a:rPr>
                        <a:t>tı</a:t>
                      </a:r>
                      <a:r>
                        <a:rPr lang="tr-TR" sz="1050" dirty="0">
                          <a:effectLst/>
                          <a:latin typeface="Times New Roman"/>
                          <a:ea typeface="Times New Roman"/>
                          <a:cs typeface="Times New Roman"/>
                        </a:rPr>
                        <a:t>mı</a:t>
                      </a:r>
                      <a:r>
                        <a:rPr lang="tr-TR" sz="1050" spc="45" dirty="0">
                          <a:effectLst/>
                          <a:latin typeface="Times New Roman"/>
                          <a:ea typeface="Times New Roman"/>
                          <a:cs typeface="Times New Roman"/>
                        </a:rPr>
                        <a:t> </a:t>
                      </a:r>
                      <a:r>
                        <a:rPr lang="tr-TR" sz="1050" dirty="0">
                          <a:effectLst/>
                          <a:latin typeface="Times New Roman"/>
                          <a:ea typeface="Times New Roman"/>
                          <a:cs typeface="Times New Roman"/>
                        </a:rPr>
                        <a:t>(CS);</a:t>
                      </a:r>
                      <a:endParaRPr lang="tr-TR" sz="1050" dirty="0">
                        <a:effectLst/>
                        <a:latin typeface="Calibri"/>
                        <a:ea typeface="Times New Roman"/>
                        <a:cs typeface="Times New Roman"/>
                      </a:endParaRPr>
                    </a:p>
                    <a:p>
                      <a:pPr marL="61595">
                        <a:lnSpc>
                          <a:spcPct val="115000"/>
                        </a:lnSpc>
                        <a:spcBef>
                          <a:spcPts val="245"/>
                        </a:spcBef>
                        <a:spcAft>
                          <a:spcPts val="0"/>
                        </a:spcAft>
                      </a:pPr>
                      <a:r>
                        <a:rPr lang="tr-TR" sz="1050" dirty="0">
                          <a:effectLst/>
                          <a:latin typeface="Times New Roman"/>
                          <a:ea typeface="Times New Roman"/>
                          <a:cs typeface="Times New Roman"/>
                        </a:rPr>
                        <a:t>ağrılı</a:t>
                      </a:r>
                      <a:r>
                        <a:rPr lang="tr-TR" sz="1050" spc="35" dirty="0">
                          <a:effectLst/>
                          <a:latin typeface="Times New Roman"/>
                          <a:ea typeface="Times New Roman"/>
                          <a:cs typeface="Times New Roman"/>
                        </a:rPr>
                        <a:t> </a:t>
                      </a:r>
                      <a:r>
                        <a:rPr lang="tr-TR" sz="1050" dirty="0">
                          <a:effectLst/>
                          <a:latin typeface="Times New Roman"/>
                          <a:ea typeface="Times New Roman"/>
                          <a:cs typeface="Times New Roman"/>
                        </a:rPr>
                        <a:t>yutkunm</a:t>
                      </a:r>
                      <a:r>
                        <a:rPr lang="tr-TR" sz="1050" spc="-5" dirty="0">
                          <a:effectLst/>
                          <a:latin typeface="Times New Roman"/>
                          <a:ea typeface="Times New Roman"/>
                          <a:cs typeface="Times New Roman"/>
                        </a:rPr>
                        <a:t>a</a:t>
                      </a:r>
                      <a:r>
                        <a:rPr lang="tr-TR" sz="1050" dirty="0">
                          <a:effectLst/>
                          <a:latin typeface="Times New Roman"/>
                          <a:ea typeface="Times New Roman"/>
                          <a:cs typeface="Times New Roman"/>
                        </a:rPr>
                        <a:t>;</a:t>
                      </a:r>
                      <a:endParaRPr lang="tr-TR" sz="1050" dirty="0">
                        <a:effectLst/>
                        <a:latin typeface="Calibri"/>
                        <a:ea typeface="Times New Roman"/>
                        <a:cs typeface="Times New Roman"/>
                      </a:endParaRPr>
                    </a:p>
                    <a:p>
                      <a:pPr marL="61595">
                        <a:lnSpc>
                          <a:spcPct val="115000"/>
                        </a:lnSpc>
                        <a:spcBef>
                          <a:spcPts val="40"/>
                        </a:spcBef>
                        <a:spcAft>
                          <a:spcPts val="0"/>
                        </a:spcAft>
                      </a:pPr>
                      <a:r>
                        <a:rPr lang="tr-TR" sz="1050" dirty="0">
                          <a:solidFill>
                            <a:srgbClr val="FF0000"/>
                          </a:solidFill>
                          <a:effectLst/>
                          <a:latin typeface="Times New Roman"/>
                          <a:ea typeface="Times New Roman"/>
                          <a:cs typeface="Times New Roman"/>
                        </a:rPr>
                        <a:t>yutkunma </a:t>
                      </a:r>
                      <a:r>
                        <a:rPr lang="tr-TR" sz="1050" spc="10" dirty="0">
                          <a:solidFill>
                            <a:srgbClr val="FF0000"/>
                          </a:solidFill>
                          <a:effectLst/>
                          <a:latin typeface="Times New Roman"/>
                          <a:ea typeface="Times New Roman"/>
                          <a:cs typeface="Times New Roman"/>
                        </a:rPr>
                        <a:t> </a:t>
                      </a:r>
                      <a:r>
                        <a:rPr lang="tr-TR" sz="1050" dirty="0">
                          <a:solidFill>
                            <a:srgbClr val="FF0000"/>
                          </a:solidFill>
                          <a:effectLst/>
                          <a:latin typeface="Times New Roman"/>
                          <a:ea typeface="Times New Roman"/>
                          <a:cs typeface="Times New Roman"/>
                        </a:rPr>
                        <a:t>güçlü</a:t>
                      </a:r>
                      <a:r>
                        <a:rPr lang="tr-TR" sz="1050" spc="5" dirty="0">
                          <a:solidFill>
                            <a:srgbClr val="FF0000"/>
                          </a:solidFill>
                          <a:effectLst/>
                          <a:latin typeface="Times New Roman"/>
                          <a:ea typeface="Times New Roman"/>
                          <a:cs typeface="Times New Roman"/>
                        </a:rPr>
                        <a:t>ğü;</a:t>
                      </a:r>
                      <a:endParaRPr lang="tr-TR" sz="1050" dirty="0">
                        <a:solidFill>
                          <a:srgbClr val="FF0000"/>
                        </a:solidFill>
                        <a:effectLst/>
                        <a:latin typeface="Calibri"/>
                        <a:ea typeface="Times New Roman"/>
                        <a:cs typeface="Times New Roman"/>
                      </a:endParaRPr>
                    </a:p>
                    <a:p>
                      <a:pPr marL="61595">
                        <a:lnSpc>
                          <a:spcPct val="115000"/>
                        </a:lnSpc>
                        <a:spcBef>
                          <a:spcPts val="245"/>
                        </a:spcBef>
                        <a:spcAft>
                          <a:spcPts val="0"/>
                        </a:spcAft>
                      </a:pPr>
                      <a:r>
                        <a:rPr lang="tr-TR" sz="1050" dirty="0">
                          <a:effectLst/>
                          <a:latin typeface="Times New Roman"/>
                          <a:ea typeface="Times New Roman"/>
                          <a:cs typeface="Times New Roman"/>
                        </a:rPr>
                        <a:t>karın</a:t>
                      </a:r>
                      <a:r>
                        <a:rPr lang="tr-TR" sz="1050" spc="65" dirty="0">
                          <a:effectLst/>
                          <a:latin typeface="Times New Roman"/>
                          <a:ea typeface="Times New Roman"/>
                          <a:cs typeface="Times New Roman"/>
                        </a:rPr>
                        <a:t> </a:t>
                      </a:r>
                      <a:r>
                        <a:rPr lang="tr-TR" sz="1050" dirty="0">
                          <a:effectLst/>
                          <a:latin typeface="Times New Roman"/>
                          <a:ea typeface="Times New Roman"/>
                          <a:cs typeface="Times New Roman"/>
                        </a:rPr>
                        <a:t>ağ</a:t>
                      </a:r>
                      <a:r>
                        <a:rPr lang="tr-TR" sz="1050" spc="5" dirty="0">
                          <a:effectLst/>
                          <a:latin typeface="Times New Roman"/>
                          <a:ea typeface="Times New Roman"/>
                          <a:cs typeface="Times New Roman"/>
                        </a:rPr>
                        <a:t>r</a:t>
                      </a:r>
                      <a:r>
                        <a:rPr lang="tr-TR" sz="1050" dirty="0">
                          <a:effectLst/>
                          <a:latin typeface="Times New Roman"/>
                          <a:ea typeface="Times New Roman"/>
                          <a:cs typeface="Times New Roman"/>
                        </a:rPr>
                        <a:t>ıs</a:t>
                      </a:r>
                      <a:r>
                        <a:rPr lang="tr-TR" sz="1050" spc="5" dirty="0">
                          <a:effectLst/>
                          <a:latin typeface="Times New Roman"/>
                          <a:ea typeface="Times New Roman"/>
                          <a:cs typeface="Times New Roman"/>
                        </a:rPr>
                        <a:t>ı</a:t>
                      </a:r>
                      <a:r>
                        <a:rPr lang="tr-TR" sz="1050" dirty="0">
                          <a:effectLst/>
                          <a:latin typeface="Times New Roman"/>
                          <a:ea typeface="Times New Roman"/>
                          <a:cs typeface="Times New Roman"/>
                        </a:rPr>
                        <a:t>;</a:t>
                      </a:r>
                      <a:r>
                        <a:rPr lang="tr-TR" sz="1050" spc="-5" dirty="0">
                          <a:effectLst/>
                          <a:latin typeface="Times New Roman"/>
                          <a:ea typeface="Times New Roman"/>
                          <a:cs typeface="Times New Roman"/>
                        </a:rPr>
                        <a:t> </a:t>
                      </a:r>
                      <a:r>
                        <a:rPr lang="tr-TR" sz="1050" dirty="0" err="1">
                          <a:effectLst/>
                          <a:latin typeface="Times New Roman"/>
                          <a:ea typeface="Times New Roman"/>
                          <a:cs typeface="Times New Roman"/>
                        </a:rPr>
                        <a:t>di</a:t>
                      </a:r>
                      <a:r>
                        <a:rPr lang="tr-TR" sz="1050" spc="5" dirty="0" err="1">
                          <a:effectLst/>
                          <a:latin typeface="Times New Roman"/>
                          <a:ea typeface="Times New Roman"/>
                          <a:cs typeface="Times New Roman"/>
                        </a:rPr>
                        <a:t>y</a:t>
                      </a:r>
                      <a:r>
                        <a:rPr lang="tr-TR" sz="1050" dirty="0" err="1">
                          <a:effectLst/>
                          <a:latin typeface="Times New Roman"/>
                          <a:ea typeface="Times New Roman"/>
                          <a:cs typeface="Times New Roman"/>
                        </a:rPr>
                        <a:t>a</a:t>
                      </a:r>
                      <a:r>
                        <a:rPr lang="tr-TR" sz="1050" spc="5" dirty="0" err="1">
                          <a:effectLst/>
                          <a:latin typeface="Times New Roman"/>
                          <a:ea typeface="Times New Roman"/>
                          <a:cs typeface="Times New Roman"/>
                        </a:rPr>
                        <a:t>r</a:t>
                      </a:r>
                      <a:r>
                        <a:rPr lang="tr-TR" sz="1050" dirty="0" err="1">
                          <a:effectLst/>
                          <a:latin typeface="Times New Roman"/>
                          <a:ea typeface="Times New Roman"/>
                          <a:cs typeface="Times New Roman"/>
                        </a:rPr>
                        <a:t>e</a:t>
                      </a:r>
                      <a:r>
                        <a:rPr lang="tr-TR" sz="1050" dirty="0">
                          <a:effectLst/>
                          <a:latin typeface="Times New Roman"/>
                          <a:ea typeface="Times New Roman"/>
                          <a:cs typeface="Times New Roman"/>
                        </a:rPr>
                        <a:t>;</a:t>
                      </a:r>
                      <a:endParaRPr lang="tr-TR" sz="1050" dirty="0">
                        <a:effectLst/>
                        <a:latin typeface="Calibri"/>
                        <a:ea typeface="Times New Roman"/>
                        <a:cs typeface="Times New Roman"/>
                      </a:endParaRPr>
                    </a:p>
                    <a:p>
                      <a:pPr marL="61595">
                        <a:lnSpc>
                          <a:spcPct val="115000"/>
                        </a:lnSpc>
                        <a:spcBef>
                          <a:spcPts val="45"/>
                        </a:spcBef>
                        <a:spcAft>
                          <a:spcPts val="0"/>
                        </a:spcAft>
                      </a:pPr>
                      <a:r>
                        <a:rPr lang="tr-TR" sz="1050" dirty="0">
                          <a:solidFill>
                            <a:srgbClr val="FF0000"/>
                          </a:solidFill>
                          <a:effectLst/>
                          <a:latin typeface="Times New Roman"/>
                          <a:ea typeface="Times New Roman"/>
                          <a:cs typeface="Times New Roman"/>
                        </a:rPr>
                        <a:t>bul</a:t>
                      </a:r>
                      <a:r>
                        <a:rPr lang="tr-TR" sz="1050" spc="-5" dirty="0">
                          <a:solidFill>
                            <a:srgbClr val="FF0000"/>
                          </a:solidFill>
                          <a:effectLst/>
                          <a:latin typeface="Times New Roman"/>
                          <a:ea typeface="Times New Roman"/>
                          <a:cs typeface="Times New Roman"/>
                        </a:rPr>
                        <a:t>a</a:t>
                      </a:r>
                      <a:r>
                        <a:rPr lang="tr-TR" sz="1050" dirty="0">
                          <a:solidFill>
                            <a:srgbClr val="FF0000"/>
                          </a:solidFill>
                          <a:effectLst/>
                          <a:latin typeface="Times New Roman"/>
                          <a:ea typeface="Times New Roman"/>
                          <a:cs typeface="Times New Roman"/>
                        </a:rPr>
                        <a:t>n</a:t>
                      </a:r>
                      <a:r>
                        <a:rPr lang="tr-TR" sz="1050" spc="5" dirty="0">
                          <a:solidFill>
                            <a:srgbClr val="FF0000"/>
                          </a:solidFill>
                          <a:effectLst/>
                          <a:latin typeface="Times New Roman"/>
                          <a:ea typeface="Times New Roman"/>
                          <a:cs typeface="Times New Roman"/>
                        </a:rPr>
                        <a:t>t</a:t>
                      </a:r>
                      <a:r>
                        <a:rPr lang="tr-TR" sz="1050" dirty="0">
                          <a:solidFill>
                            <a:srgbClr val="FF0000"/>
                          </a:solidFill>
                          <a:effectLst/>
                          <a:latin typeface="Times New Roman"/>
                          <a:ea typeface="Times New Roman"/>
                          <a:cs typeface="Times New Roman"/>
                        </a:rPr>
                        <a:t>ı</a:t>
                      </a:r>
                      <a:r>
                        <a:rPr lang="tr-TR" sz="1050" spc="105" dirty="0">
                          <a:solidFill>
                            <a:srgbClr val="FF0000"/>
                          </a:solidFill>
                          <a:effectLst/>
                          <a:latin typeface="Times New Roman"/>
                          <a:ea typeface="Times New Roman"/>
                          <a:cs typeface="Times New Roman"/>
                        </a:rPr>
                        <a:t> </a:t>
                      </a:r>
                      <a:r>
                        <a:rPr lang="tr-TR" sz="1050" dirty="0">
                          <a:solidFill>
                            <a:srgbClr val="FF0000"/>
                          </a:solidFill>
                          <a:effectLst/>
                          <a:latin typeface="Times New Roman"/>
                          <a:ea typeface="Times New Roman"/>
                          <a:cs typeface="Times New Roman"/>
                        </a:rPr>
                        <a:t>kusma</a:t>
                      </a:r>
                      <a:r>
                        <a:rPr lang="tr-TR" sz="1050" spc="125" dirty="0">
                          <a:solidFill>
                            <a:srgbClr val="FF0000"/>
                          </a:solidFill>
                          <a:effectLst/>
                          <a:latin typeface="Times New Roman"/>
                          <a:ea typeface="Times New Roman"/>
                          <a:cs typeface="Times New Roman"/>
                        </a:rPr>
                        <a:t> </a:t>
                      </a:r>
                      <a:r>
                        <a:rPr lang="tr-TR" sz="1050" dirty="0">
                          <a:solidFill>
                            <a:srgbClr val="FF0000"/>
                          </a:solidFill>
                          <a:effectLst/>
                          <a:latin typeface="Times New Roman"/>
                          <a:ea typeface="Times New Roman"/>
                          <a:cs typeface="Times New Roman"/>
                        </a:rPr>
                        <a:t>(DM)</a:t>
                      </a:r>
                      <a:endParaRPr lang="tr-TR" sz="1050" dirty="0">
                        <a:solidFill>
                          <a:srgbClr val="FF0000"/>
                        </a:solidFill>
                        <a:effectLst/>
                        <a:latin typeface="Calibri"/>
                        <a:ea typeface="Times New Roman"/>
                        <a:cs typeface="Times New Roman"/>
                      </a:endParaRPr>
                    </a:p>
                  </a:txBody>
                  <a:tcPr marL="0" marR="0" marT="0" marB="0">
                    <a:lnL w="12700" cap="flat" cmpd="sng" algn="ctr">
                      <a:solidFill>
                        <a:srgbClr val="4AACC6"/>
                      </a:solidFill>
                      <a:prstDash val="solid"/>
                      <a:round/>
                      <a:headEnd type="none" w="med" len="med"/>
                      <a:tailEnd type="none" w="med" len="med"/>
                    </a:lnL>
                    <a:lnR w="12700" cap="flat" cmpd="sng" algn="ctr">
                      <a:solidFill>
                        <a:srgbClr val="4AACC6"/>
                      </a:solidFill>
                      <a:prstDash val="solid"/>
                      <a:round/>
                      <a:headEnd type="none" w="med" len="med"/>
                      <a:tailEnd type="none" w="med" len="med"/>
                    </a:lnR>
                    <a:lnT w="12700" cap="flat" cmpd="sng" algn="ctr">
                      <a:solidFill>
                        <a:srgbClr val="4AACC6"/>
                      </a:solidFill>
                      <a:prstDash val="solid"/>
                      <a:round/>
                      <a:headEnd type="none" w="med" len="med"/>
                      <a:tailEnd type="none" w="med" len="med"/>
                    </a:lnT>
                    <a:lnB w="12700" cap="flat" cmpd="sng" algn="ctr">
                      <a:solidFill>
                        <a:srgbClr val="4AACC6"/>
                      </a:solidFill>
                      <a:prstDash val="solid"/>
                      <a:round/>
                      <a:headEnd type="none" w="med" len="med"/>
                      <a:tailEnd type="none" w="med" len="med"/>
                    </a:lnB>
                  </a:tcPr>
                </a:tc>
                <a:tc>
                  <a:txBody>
                    <a:bodyPr/>
                    <a:lstStyle/>
                    <a:p>
                      <a:pPr marL="61595" marR="81915">
                        <a:lnSpc>
                          <a:spcPct val="105000"/>
                        </a:lnSpc>
                        <a:spcBef>
                          <a:spcPts val="20"/>
                        </a:spcBef>
                        <a:spcAft>
                          <a:spcPts val="0"/>
                        </a:spcAft>
                      </a:pPr>
                      <a:r>
                        <a:rPr lang="tr-TR" sz="1050" dirty="0">
                          <a:solidFill>
                            <a:srgbClr val="FF0000"/>
                          </a:solidFill>
                          <a:effectLst/>
                          <a:latin typeface="Times New Roman"/>
                          <a:ea typeface="Times New Roman"/>
                          <a:cs typeface="Times New Roman"/>
                        </a:rPr>
                        <a:t>Kara</a:t>
                      </a:r>
                      <a:r>
                        <a:rPr lang="tr-TR" sz="1050" spc="5" dirty="0">
                          <a:solidFill>
                            <a:srgbClr val="FF0000"/>
                          </a:solidFill>
                          <a:effectLst/>
                          <a:latin typeface="Times New Roman"/>
                          <a:ea typeface="Times New Roman"/>
                          <a:cs typeface="Times New Roman"/>
                        </a:rPr>
                        <a:t>c</a:t>
                      </a:r>
                      <a:r>
                        <a:rPr lang="tr-TR" sz="1050" dirty="0">
                          <a:solidFill>
                            <a:srgbClr val="FF0000"/>
                          </a:solidFill>
                          <a:effectLst/>
                          <a:latin typeface="Times New Roman"/>
                          <a:ea typeface="Times New Roman"/>
                          <a:cs typeface="Times New Roman"/>
                        </a:rPr>
                        <a:t>iğer</a:t>
                      </a:r>
                      <a:r>
                        <a:rPr lang="tr-TR" sz="1050" spc="35" dirty="0">
                          <a:solidFill>
                            <a:srgbClr val="FF0000"/>
                          </a:solidFill>
                          <a:effectLst/>
                          <a:latin typeface="Times New Roman"/>
                          <a:ea typeface="Times New Roman"/>
                          <a:cs typeface="Times New Roman"/>
                        </a:rPr>
                        <a:t> </a:t>
                      </a:r>
                      <a:r>
                        <a:rPr lang="tr-TR" sz="1050" spc="5" dirty="0" err="1" smtClean="0">
                          <a:solidFill>
                            <a:srgbClr val="FF0000"/>
                          </a:solidFill>
                          <a:effectLst/>
                          <a:latin typeface="Times New Roman"/>
                          <a:ea typeface="Times New Roman"/>
                          <a:cs typeface="Times New Roman"/>
                        </a:rPr>
                        <a:t>t</a:t>
                      </a:r>
                      <a:r>
                        <a:rPr lang="tr-TR" sz="1050" dirty="0" err="1" smtClean="0">
                          <a:solidFill>
                            <a:srgbClr val="FF0000"/>
                          </a:solidFill>
                          <a:effectLst/>
                          <a:latin typeface="Times New Roman"/>
                          <a:ea typeface="Times New Roman"/>
                          <a:cs typeface="Times New Roman"/>
                        </a:rPr>
                        <a:t>ok</a:t>
                      </a:r>
                      <a:r>
                        <a:rPr lang="tr-TR" sz="1050" spc="5" dirty="0" err="1" smtClean="0">
                          <a:solidFill>
                            <a:srgbClr val="FF0000"/>
                          </a:solidFill>
                          <a:effectLst/>
                          <a:latin typeface="Times New Roman"/>
                          <a:ea typeface="Times New Roman"/>
                          <a:cs typeface="Times New Roman"/>
                        </a:rPr>
                        <a:t>s</a:t>
                      </a:r>
                      <a:r>
                        <a:rPr lang="tr-TR" sz="1050" dirty="0" err="1" smtClean="0">
                          <a:solidFill>
                            <a:srgbClr val="FF0000"/>
                          </a:solidFill>
                          <a:effectLst/>
                          <a:latin typeface="Times New Roman"/>
                          <a:ea typeface="Times New Roman"/>
                          <a:cs typeface="Times New Roman"/>
                        </a:rPr>
                        <a:t>isitesi</a:t>
                      </a:r>
                      <a:r>
                        <a:rPr lang="tr-TR" sz="1050" spc="15" dirty="0" smtClean="0">
                          <a:solidFill>
                            <a:srgbClr val="FF0000"/>
                          </a:solidFill>
                          <a:effectLst/>
                          <a:latin typeface="Times New Roman"/>
                          <a:ea typeface="Times New Roman"/>
                          <a:cs typeface="Times New Roman"/>
                        </a:rPr>
                        <a:t> </a:t>
                      </a:r>
                      <a:r>
                        <a:rPr lang="tr-TR" sz="1050" dirty="0">
                          <a:solidFill>
                            <a:srgbClr val="FF0000"/>
                          </a:solidFill>
                          <a:effectLst/>
                          <a:latin typeface="Times New Roman"/>
                          <a:ea typeface="Times New Roman"/>
                          <a:cs typeface="Times New Roman"/>
                        </a:rPr>
                        <a:t>(CS)</a:t>
                      </a:r>
                      <a:endParaRPr lang="tr-TR" sz="1050" dirty="0">
                        <a:solidFill>
                          <a:srgbClr val="FF0000"/>
                        </a:solidFill>
                        <a:effectLst/>
                        <a:latin typeface="Calibri"/>
                        <a:ea typeface="Times New Roman"/>
                        <a:cs typeface="Times New Roman"/>
                      </a:endParaRPr>
                    </a:p>
                  </a:txBody>
                  <a:tcPr marL="0" marR="0" marT="0" marB="0">
                    <a:lnL w="12700" cap="flat" cmpd="sng" algn="ctr">
                      <a:solidFill>
                        <a:srgbClr val="4AACC6"/>
                      </a:solidFill>
                      <a:prstDash val="solid"/>
                      <a:round/>
                      <a:headEnd type="none" w="med" len="med"/>
                      <a:tailEnd type="none" w="med" len="med"/>
                    </a:lnL>
                    <a:lnR w="12700" cap="flat" cmpd="sng" algn="ctr">
                      <a:solidFill>
                        <a:srgbClr val="4AACC6"/>
                      </a:solidFill>
                      <a:prstDash val="solid"/>
                      <a:round/>
                      <a:headEnd type="none" w="med" len="med"/>
                      <a:tailEnd type="none" w="med" len="med"/>
                    </a:lnR>
                    <a:lnT w="12700" cap="flat" cmpd="sng" algn="ctr">
                      <a:solidFill>
                        <a:srgbClr val="4AACC6"/>
                      </a:solidFill>
                      <a:prstDash val="solid"/>
                      <a:round/>
                      <a:headEnd type="none" w="med" len="med"/>
                      <a:tailEnd type="none" w="med" len="med"/>
                    </a:lnT>
                    <a:lnB w="12700" cap="flat" cmpd="sng" algn="ctr">
                      <a:solidFill>
                        <a:srgbClr val="4AACC6"/>
                      </a:solidFill>
                      <a:prstDash val="solid"/>
                      <a:round/>
                      <a:headEnd type="none" w="med" len="med"/>
                      <a:tailEnd type="none" w="med" len="med"/>
                    </a:lnB>
                  </a:tcPr>
                </a:tc>
                <a:tc>
                  <a:txBody>
                    <a:bodyPr/>
                    <a:lstStyle/>
                    <a:p>
                      <a:pPr marL="61595" marR="218440">
                        <a:lnSpc>
                          <a:spcPct val="105000"/>
                        </a:lnSpc>
                        <a:spcBef>
                          <a:spcPts val="20"/>
                        </a:spcBef>
                        <a:spcAft>
                          <a:spcPts val="0"/>
                        </a:spcAft>
                      </a:pPr>
                      <a:r>
                        <a:rPr lang="tr-TR" sz="1050" spc="5" dirty="0" smtClean="0">
                          <a:effectLst/>
                          <a:latin typeface="Times New Roman"/>
                          <a:ea typeface="Times New Roman"/>
                          <a:cs typeface="Times New Roman"/>
                        </a:rPr>
                        <a:t>t</a:t>
                      </a:r>
                      <a:r>
                        <a:rPr lang="tr-TR" sz="1050" dirty="0" smtClean="0">
                          <a:effectLst/>
                          <a:latin typeface="Times New Roman"/>
                          <a:ea typeface="Times New Roman"/>
                          <a:cs typeface="Times New Roman"/>
                        </a:rPr>
                        <a:t>a</a:t>
                      </a:r>
                      <a:r>
                        <a:rPr lang="tr-TR" sz="1050" spc="5" dirty="0" smtClean="0">
                          <a:effectLst/>
                          <a:latin typeface="Times New Roman"/>
                          <a:ea typeface="Times New Roman"/>
                          <a:cs typeface="Times New Roman"/>
                        </a:rPr>
                        <a:t>n</a:t>
                      </a:r>
                      <a:r>
                        <a:rPr lang="tr-TR" sz="1050" dirty="0" smtClean="0">
                          <a:effectLst/>
                          <a:latin typeface="Times New Roman"/>
                          <a:ea typeface="Times New Roman"/>
                          <a:cs typeface="Times New Roman"/>
                        </a:rPr>
                        <a:t>ımlanm</a:t>
                      </a:r>
                      <a:r>
                        <a:rPr lang="tr-TR" sz="1050" spc="5" dirty="0" smtClean="0">
                          <a:effectLst/>
                          <a:latin typeface="Times New Roman"/>
                          <a:ea typeface="Times New Roman"/>
                          <a:cs typeface="Times New Roman"/>
                        </a:rPr>
                        <a:t>a</a:t>
                      </a:r>
                      <a:r>
                        <a:rPr lang="tr-TR" sz="1050" dirty="0" smtClean="0">
                          <a:effectLst/>
                          <a:latin typeface="Times New Roman"/>
                          <a:ea typeface="Times New Roman"/>
                          <a:cs typeface="Times New Roman"/>
                        </a:rPr>
                        <a:t>mış</a:t>
                      </a:r>
                      <a:endParaRPr lang="tr-TR" sz="1050" dirty="0">
                        <a:effectLst/>
                        <a:latin typeface="Calibri"/>
                        <a:ea typeface="Times New Roman"/>
                        <a:cs typeface="Times New Roman"/>
                      </a:endParaRPr>
                    </a:p>
                  </a:txBody>
                  <a:tcPr marL="0" marR="0" marT="0" marB="0">
                    <a:lnL w="12700" cap="flat" cmpd="sng" algn="ctr">
                      <a:solidFill>
                        <a:srgbClr val="4AACC6"/>
                      </a:solidFill>
                      <a:prstDash val="solid"/>
                      <a:round/>
                      <a:headEnd type="none" w="med" len="med"/>
                      <a:tailEnd type="none" w="med" len="med"/>
                    </a:lnL>
                    <a:lnR w="12700" cap="flat" cmpd="sng" algn="ctr">
                      <a:solidFill>
                        <a:srgbClr val="4AACC6"/>
                      </a:solidFill>
                      <a:prstDash val="solid"/>
                      <a:round/>
                      <a:headEnd type="none" w="med" len="med"/>
                      <a:tailEnd type="none" w="med" len="med"/>
                    </a:lnR>
                    <a:lnT w="12700" cap="flat" cmpd="sng" algn="ctr">
                      <a:solidFill>
                        <a:srgbClr val="4AACC6"/>
                      </a:solidFill>
                      <a:prstDash val="solid"/>
                      <a:round/>
                      <a:headEnd type="none" w="med" len="med"/>
                      <a:tailEnd type="none" w="med" len="med"/>
                    </a:lnT>
                    <a:lnB w="12700" cap="flat" cmpd="sng" algn="ctr">
                      <a:solidFill>
                        <a:srgbClr val="4AACC6"/>
                      </a:solidFill>
                      <a:prstDash val="solid"/>
                      <a:round/>
                      <a:headEnd type="none" w="med" len="med"/>
                      <a:tailEnd type="none" w="med" len="med"/>
                    </a:lnB>
                  </a:tcPr>
                </a:tc>
              </a:tr>
              <a:tr h="492674">
                <a:tc>
                  <a:txBody>
                    <a:bodyPr/>
                    <a:lstStyle/>
                    <a:p>
                      <a:pPr>
                        <a:lnSpc>
                          <a:spcPts val="1200"/>
                        </a:lnSpc>
                        <a:spcBef>
                          <a:spcPts val="5"/>
                        </a:spcBef>
                        <a:spcAft>
                          <a:spcPts val="0"/>
                        </a:spcAft>
                      </a:pPr>
                      <a:r>
                        <a:rPr lang="tr-TR" sz="1050">
                          <a:effectLst/>
                          <a:latin typeface="Times New Roman"/>
                          <a:ea typeface="Times New Roman"/>
                          <a:cs typeface="Times New Roman"/>
                        </a:rPr>
                        <a:t> </a:t>
                      </a:r>
                      <a:endParaRPr lang="tr-TR" sz="1050">
                        <a:effectLst/>
                        <a:latin typeface="Calibri"/>
                        <a:ea typeface="Times New Roman"/>
                        <a:cs typeface="Times New Roman"/>
                      </a:endParaRPr>
                    </a:p>
                    <a:p>
                      <a:pPr marL="61595">
                        <a:lnSpc>
                          <a:spcPct val="115000"/>
                        </a:lnSpc>
                        <a:spcAft>
                          <a:spcPts val="0"/>
                        </a:spcAft>
                      </a:pPr>
                      <a:r>
                        <a:rPr lang="tr-TR" sz="1050" b="1">
                          <a:effectLst/>
                          <a:latin typeface="Times New Roman"/>
                          <a:ea typeface="Times New Roman"/>
                          <a:cs typeface="Times New Roman"/>
                        </a:rPr>
                        <a:t>Santral</a:t>
                      </a:r>
                      <a:r>
                        <a:rPr lang="tr-TR" sz="1050" b="1" spc="45">
                          <a:effectLst/>
                          <a:latin typeface="Times New Roman"/>
                          <a:ea typeface="Times New Roman"/>
                          <a:cs typeface="Times New Roman"/>
                        </a:rPr>
                        <a:t> </a:t>
                      </a:r>
                      <a:r>
                        <a:rPr lang="tr-TR" sz="1050" b="1">
                          <a:effectLst/>
                          <a:latin typeface="Times New Roman"/>
                          <a:ea typeface="Times New Roman"/>
                          <a:cs typeface="Times New Roman"/>
                        </a:rPr>
                        <a:t>Sinir</a:t>
                      </a:r>
                      <a:endParaRPr lang="tr-TR" sz="1050">
                        <a:effectLst/>
                        <a:latin typeface="Calibri"/>
                        <a:ea typeface="Times New Roman"/>
                        <a:cs typeface="Times New Roman"/>
                      </a:endParaRPr>
                    </a:p>
                    <a:p>
                      <a:pPr marL="61595">
                        <a:lnSpc>
                          <a:spcPct val="115000"/>
                        </a:lnSpc>
                        <a:spcBef>
                          <a:spcPts val="55"/>
                        </a:spcBef>
                        <a:spcAft>
                          <a:spcPts val="0"/>
                        </a:spcAft>
                      </a:pPr>
                      <a:r>
                        <a:rPr lang="tr-TR" sz="1050" b="1" spc="5">
                          <a:effectLst/>
                          <a:latin typeface="Times New Roman"/>
                          <a:ea typeface="Times New Roman"/>
                          <a:cs typeface="Times New Roman"/>
                        </a:rPr>
                        <a:t>Sis</a:t>
                      </a:r>
                      <a:r>
                        <a:rPr lang="tr-TR" sz="1050" b="1">
                          <a:effectLst/>
                          <a:latin typeface="Times New Roman"/>
                          <a:ea typeface="Times New Roman"/>
                          <a:cs typeface="Times New Roman"/>
                        </a:rPr>
                        <a:t>t</a:t>
                      </a:r>
                      <a:r>
                        <a:rPr lang="tr-TR" sz="1050" b="1" spc="5">
                          <a:effectLst/>
                          <a:latin typeface="Times New Roman"/>
                          <a:ea typeface="Times New Roman"/>
                          <a:cs typeface="Times New Roman"/>
                        </a:rPr>
                        <a:t>e</a:t>
                      </a:r>
                      <a:r>
                        <a:rPr lang="tr-TR" sz="1050" b="1">
                          <a:effectLst/>
                          <a:latin typeface="Times New Roman"/>
                          <a:ea typeface="Times New Roman"/>
                          <a:cs typeface="Times New Roman"/>
                        </a:rPr>
                        <a:t>mi</a:t>
                      </a:r>
                      <a:endParaRPr lang="tr-TR" sz="1050">
                        <a:effectLst/>
                        <a:latin typeface="Calibri"/>
                        <a:ea typeface="Times New Roman"/>
                        <a:cs typeface="Times New Roman"/>
                      </a:endParaRPr>
                    </a:p>
                  </a:txBody>
                  <a:tcPr marL="0" marR="0" marT="0" marB="0">
                    <a:lnL w="12700" cap="flat" cmpd="sng" algn="ctr">
                      <a:solidFill>
                        <a:srgbClr val="4AACC6"/>
                      </a:solidFill>
                      <a:prstDash val="solid"/>
                      <a:round/>
                      <a:headEnd type="none" w="med" len="med"/>
                      <a:tailEnd type="none" w="med" len="med"/>
                    </a:lnL>
                    <a:lnR w="12700" cap="flat" cmpd="sng" algn="ctr">
                      <a:solidFill>
                        <a:srgbClr val="4AACC6"/>
                      </a:solidFill>
                      <a:prstDash val="solid"/>
                      <a:round/>
                      <a:headEnd type="none" w="med" len="med"/>
                      <a:tailEnd type="none" w="med" len="med"/>
                    </a:lnR>
                    <a:lnT w="12700" cap="flat" cmpd="sng" algn="ctr">
                      <a:solidFill>
                        <a:srgbClr val="4AACC6"/>
                      </a:solidFill>
                      <a:prstDash val="solid"/>
                      <a:round/>
                      <a:headEnd type="none" w="med" len="med"/>
                      <a:tailEnd type="none" w="med" len="med"/>
                    </a:lnT>
                    <a:lnB w="12700" cap="flat" cmpd="sng" algn="ctr">
                      <a:solidFill>
                        <a:srgbClr val="4AACC6"/>
                      </a:solidFill>
                      <a:prstDash val="solid"/>
                      <a:round/>
                      <a:headEnd type="none" w="med" len="med"/>
                      <a:tailEnd type="none" w="med" len="med"/>
                    </a:lnB>
                    <a:solidFill>
                      <a:srgbClr val="D2EAF0"/>
                    </a:solidFill>
                  </a:tcPr>
                </a:tc>
                <a:tc>
                  <a:txBody>
                    <a:bodyPr/>
                    <a:lstStyle/>
                    <a:p>
                      <a:pPr marL="61595" marR="104775">
                        <a:lnSpc>
                          <a:spcPct val="126000"/>
                        </a:lnSpc>
                        <a:spcBef>
                          <a:spcPts val="20"/>
                        </a:spcBef>
                        <a:spcAft>
                          <a:spcPts val="0"/>
                        </a:spcAft>
                      </a:pPr>
                      <a:r>
                        <a:rPr lang="tr-TR" sz="1050" dirty="0">
                          <a:solidFill>
                            <a:srgbClr val="FF0000"/>
                          </a:solidFill>
                          <a:effectLst/>
                          <a:latin typeface="Times New Roman"/>
                          <a:ea typeface="Times New Roman"/>
                          <a:cs typeface="Times New Roman"/>
                        </a:rPr>
                        <a:t>Titreme</a:t>
                      </a:r>
                      <a:r>
                        <a:rPr lang="tr-TR" sz="1050" spc="90" dirty="0">
                          <a:solidFill>
                            <a:srgbClr val="FF0000"/>
                          </a:solidFill>
                          <a:effectLst/>
                          <a:latin typeface="Times New Roman"/>
                          <a:ea typeface="Times New Roman"/>
                          <a:cs typeface="Times New Roman"/>
                        </a:rPr>
                        <a:t> </a:t>
                      </a:r>
                      <a:r>
                        <a:rPr lang="tr-TR" sz="1050" spc="5" dirty="0">
                          <a:solidFill>
                            <a:srgbClr val="FF0000"/>
                          </a:solidFill>
                          <a:effectLst/>
                          <a:latin typeface="Times New Roman"/>
                          <a:ea typeface="Times New Roman"/>
                          <a:cs typeface="Times New Roman"/>
                        </a:rPr>
                        <a:t>(</a:t>
                      </a:r>
                      <a:r>
                        <a:rPr lang="tr-TR" sz="1050" spc="-5" dirty="0">
                          <a:solidFill>
                            <a:srgbClr val="FF0000"/>
                          </a:solidFill>
                          <a:effectLst/>
                          <a:latin typeface="Times New Roman"/>
                          <a:ea typeface="Times New Roman"/>
                          <a:cs typeface="Times New Roman"/>
                        </a:rPr>
                        <a:t>DM</a:t>
                      </a:r>
                      <a:r>
                        <a:rPr lang="tr-TR" sz="1050" dirty="0">
                          <a:solidFill>
                            <a:srgbClr val="FF0000"/>
                          </a:solidFill>
                          <a:effectLst/>
                          <a:latin typeface="Times New Roman"/>
                          <a:ea typeface="Times New Roman"/>
                          <a:cs typeface="Times New Roman"/>
                        </a:rPr>
                        <a:t>) A</a:t>
                      </a:r>
                      <a:r>
                        <a:rPr lang="tr-TR" sz="1050" spc="-5" dirty="0">
                          <a:solidFill>
                            <a:srgbClr val="FF0000"/>
                          </a:solidFill>
                          <a:effectLst/>
                          <a:latin typeface="Times New Roman"/>
                          <a:ea typeface="Times New Roman"/>
                          <a:cs typeface="Times New Roman"/>
                        </a:rPr>
                        <a:t>j</a:t>
                      </a:r>
                      <a:r>
                        <a:rPr lang="tr-TR" sz="1050" dirty="0">
                          <a:solidFill>
                            <a:srgbClr val="FF0000"/>
                          </a:solidFill>
                          <a:effectLst/>
                          <a:latin typeface="Times New Roman"/>
                          <a:ea typeface="Times New Roman"/>
                          <a:cs typeface="Times New Roman"/>
                        </a:rPr>
                        <a:t>i</a:t>
                      </a:r>
                      <a:r>
                        <a:rPr lang="tr-TR" sz="1050" spc="5" dirty="0">
                          <a:solidFill>
                            <a:srgbClr val="FF0000"/>
                          </a:solidFill>
                          <a:effectLst/>
                          <a:latin typeface="Times New Roman"/>
                          <a:ea typeface="Times New Roman"/>
                          <a:cs typeface="Times New Roman"/>
                        </a:rPr>
                        <a:t>t</a:t>
                      </a:r>
                      <a:r>
                        <a:rPr lang="tr-TR" sz="1050" dirty="0">
                          <a:solidFill>
                            <a:srgbClr val="FF0000"/>
                          </a:solidFill>
                          <a:effectLst/>
                          <a:latin typeface="Times New Roman"/>
                          <a:ea typeface="Times New Roman"/>
                          <a:cs typeface="Times New Roman"/>
                        </a:rPr>
                        <a:t>asyon;</a:t>
                      </a:r>
                      <a:r>
                        <a:rPr lang="tr-TR" sz="1050" spc="10" dirty="0">
                          <a:solidFill>
                            <a:srgbClr val="FF0000"/>
                          </a:solidFill>
                          <a:effectLst/>
                          <a:latin typeface="Times New Roman"/>
                          <a:ea typeface="Times New Roman"/>
                          <a:cs typeface="Times New Roman"/>
                        </a:rPr>
                        <a:t> </a:t>
                      </a:r>
                      <a:r>
                        <a:rPr lang="tr-TR" sz="1050" dirty="0" err="1" smtClean="0">
                          <a:solidFill>
                            <a:srgbClr val="FF0000"/>
                          </a:solidFill>
                          <a:effectLst/>
                          <a:latin typeface="Times New Roman"/>
                          <a:ea typeface="Times New Roman"/>
                          <a:cs typeface="Times New Roman"/>
                        </a:rPr>
                        <a:t>Ank</a:t>
                      </a:r>
                      <a:r>
                        <a:rPr lang="tr-TR" sz="1050" spc="5" dirty="0" err="1" smtClean="0">
                          <a:solidFill>
                            <a:srgbClr val="FF0000"/>
                          </a:solidFill>
                          <a:effectLst/>
                          <a:latin typeface="Times New Roman"/>
                          <a:ea typeface="Times New Roman"/>
                          <a:cs typeface="Times New Roman"/>
                        </a:rPr>
                        <a:t>s</a:t>
                      </a:r>
                      <a:r>
                        <a:rPr lang="tr-TR" sz="1050" dirty="0" err="1" smtClean="0">
                          <a:solidFill>
                            <a:srgbClr val="FF0000"/>
                          </a:solidFill>
                          <a:effectLst/>
                          <a:latin typeface="Times New Roman"/>
                          <a:ea typeface="Times New Roman"/>
                          <a:cs typeface="Times New Roman"/>
                        </a:rPr>
                        <a:t>i</a:t>
                      </a:r>
                      <a:r>
                        <a:rPr lang="tr-TR" sz="1050" spc="5" dirty="0" err="1" smtClean="0">
                          <a:solidFill>
                            <a:srgbClr val="FF0000"/>
                          </a:solidFill>
                          <a:effectLst/>
                          <a:latin typeface="Times New Roman"/>
                          <a:ea typeface="Times New Roman"/>
                          <a:cs typeface="Times New Roman"/>
                        </a:rPr>
                        <a:t>y</a:t>
                      </a:r>
                      <a:r>
                        <a:rPr lang="tr-TR" sz="1050" spc="0" dirty="0" err="1" smtClean="0">
                          <a:solidFill>
                            <a:srgbClr val="FF0000"/>
                          </a:solidFill>
                          <a:effectLst/>
                          <a:latin typeface="Times New Roman"/>
                          <a:ea typeface="Times New Roman"/>
                          <a:cs typeface="Times New Roman"/>
                        </a:rPr>
                        <a:t>ete</a:t>
                      </a:r>
                      <a:endParaRPr lang="tr-TR" sz="1050" dirty="0">
                        <a:solidFill>
                          <a:srgbClr val="FF0000"/>
                        </a:solidFill>
                        <a:effectLst/>
                        <a:latin typeface="Calibri"/>
                        <a:ea typeface="Times New Roman"/>
                        <a:cs typeface="Times New Roman"/>
                      </a:endParaRPr>
                    </a:p>
                    <a:p>
                      <a:pPr marL="61595">
                        <a:lnSpc>
                          <a:spcPts val="730"/>
                        </a:lnSpc>
                        <a:spcAft>
                          <a:spcPts val="0"/>
                        </a:spcAft>
                      </a:pPr>
                      <a:endParaRPr lang="tr-TR" sz="1050" dirty="0">
                        <a:effectLst/>
                        <a:latin typeface="Calibri"/>
                        <a:ea typeface="Times New Roman"/>
                        <a:cs typeface="Times New Roman"/>
                      </a:endParaRPr>
                    </a:p>
                  </a:txBody>
                  <a:tcPr marL="0" marR="0" marT="0" marB="0">
                    <a:lnL w="12700" cap="flat" cmpd="sng" algn="ctr">
                      <a:solidFill>
                        <a:srgbClr val="4AACC6"/>
                      </a:solidFill>
                      <a:prstDash val="solid"/>
                      <a:round/>
                      <a:headEnd type="none" w="med" len="med"/>
                      <a:tailEnd type="none" w="med" len="med"/>
                    </a:lnL>
                    <a:lnR w="12700" cap="flat" cmpd="sng" algn="ctr">
                      <a:solidFill>
                        <a:srgbClr val="4AACC6"/>
                      </a:solidFill>
                      <a:prstDash val="solid"/>
                      <a:round/>
                      <a:headEnd type="none" w="med" len="med"/>
                      <a:tailEnd type="none" w="med" len="med"/>
                    </a:lnR>
                    <a:lnT w="12700" cap="flat" cmpd="sng" algn="ctr">
                      <a:solidFill>
                        <a:srgbClr val="4AACC6"/>
                      </a:solidFill>
                      <a:prstDash val="solid"/>
                      <a:round/>
                      <a:headEnd type="none" w="med" len="med"/>
                      <a:tailEnd type="none" w="med" len="med"/>
                    </a:lnT>
                    <a:lnB w="12700" cap="flat" cmpd="sng" algn="ctr">
                      <a:solidFill>
                        <a:srgbClr val="4AACC6"/>
                      </a:solidFill>
                      <a:prstDash val="solid"/>
                      <a:round/>
                      <a:headEnd type="none" w="med" len="med"/>
                      <a:tailEnd type="none" w="med" len="med"/>
                    </a:lnB>
                    <a:solidFill>
                      <a:srgbClr val="D2EAF0"/>
                    </a:solidFill>
                  </a:tcPr>
                </a:tc>
                <a:tc>
                  <a:txBody>
                    <a:bodyPr/>
                    <a:lstStyle/>
                    <a:p>
                      <a:pPr marL="61595" marR="171450">
                        <a:lnSpc>
                          <a:spcPct val="105000"/>
                        </a:lnSpc>
                        <a:spcBef>
                          <a:spcPts val="20"/>
                        </a:spcBef>
                        <a:spcAft>
                          <a:spcPts val="0"/>
                        </a:spcAft>
                      </a:pPr>
                      <a:r>
                        <a:rPr lang="tr-TR" sz="1050" dirty="0">
                          <a:effectLst/>
                          <a:latin typeface="Times New Roman"/>
                          <a:ea typeface="Times New Roman"/>
                          <a:cs typeface="Times New Roman"/>
                        </a:rPr>
                        <a:t>Histerik</a:t>
                      </a:r>
                      <a:r>
                        <a:rPr lang="tr-TR" sz="1050" spc="-10" dirty="0">
                          <a:effectLst/>
                          <a:latin typeface="Times New Roman"/>
                          <a:ea typeface="Times New Roman"/>
                          <a:cs typeface="Times New Roman"/>
                        </a:rPr>
                        <a:t> </a:t>
                      </a:r>
                      <a:r>
                        <a:rPr lang="tr-TR" sz="1050" dirty="0" smtClean="0">
                          <a:effectLst/>
                          <a:latin typeface="Times New Roman"/>
                          <a:ea typeface="Times New Roman"/>
                          <a:cs typeface="Times New Roman"/>
                        </a:rPr>
                        <a:t>reaksiyon</a:t>
                      </a:r>
                      <a:r>
                        <a:rPr lang="tr-TR" sz="1050" dirty="0">
                          <a:effectLst/>
                          <a:latin typeface="Times New Roman"/>
                          <a:ea typeface="Times New Roman"/>
                          <a:cs typeface="Times New Roman"/>
                        </a:rPr>
                        <a:t>;</a:t>
                      </a:r>
                      <a:endParaRPr lang="tr-TR" sz="1050" dirty="0">
                        <a:effectLst/>
                        <a:latin typeface="Calibri"/>
                        <a:ea typeface="Times New Roman"/>
                        <a:cs typeface="Times New Roman"/>
                      </a:endParaRPr>
                    </a:p>
                    <a:p>
                      <a:pPr marL="61595">
                        <a:lnSpc>
                          <a:spcPct val="115000"/>
                        </a:lnSpc>
                        <a:spcBef>
                          <a:spcPts val="200"/>
                        </a:spcBef>
                        <a:spcAft>
                          <a:spcPts val="0"/>
                        </a:spcAft>
                      </a:pPr>
                      <a:r>
                        <a:rPr lang="tr-TR" sz="1050" spc="5" dirty="0">
                          <a:effectLst/>
                          <a:latin typeface="Times New Roman"/>
                          <a:ea typeface="Times New Roman"/>
                          <a:cs typeface="Times New Roman"/>
                        </a:rPr>
                        <a:t>P</a:t>
                      </a:r>
                      <a:r>
                        <a:rPr lang="tr-TR" sz="1050" dirty="0">
                          <a:effectLst/>
                          <a:latin typeface="Times New Roman"/>
                          <a:ea typeface="Times New Roman"/>
                          <a:cs typeface="Times New Roman"/>
                        </a:rPr>
                        <a:t>anik</a:t>
                      </a:r>
                      <a:r>
                        <a:rPr lang="tr-TR" sz="1050" spc="105" dirty="0">
                          <a:effectLst/>
                          <a:latin typeface="Times New Roman"/>
                          <a:ea typeface="Times New Roman"/>
                          <a:cs typeface="Times New Roman"/>
                        </a:rPr>
                        <a:t> </a:t>
                      </a:r>
                      <a:r>
                        <a:rPr lang="tr-TR" sz="1050" dirty="0">
                          <a:effectLst/>
                          <a:latin typeface="Times New Roman"/>
                          <a:ea typeface="Times New Roman"/>
                          <a:cs typeface="Times New Roman"/>
                        </a:rPr>
                        <a:t>a</a:t>
                      </a:r>
                      <a:r>
                        <a:rPr lang="tr-TR" sz="1050" spc="5" dirty="0">
                          <a:effectLst/>
                          <a:latin typeface="Times New Roman"/>
                          <a:ea typeface="Times New Roman"/>
                          <a:cs typeface="Times New Roman"/>
                        </a:rPr>
                        <a:t>t</a:t>
                      </a:r>
                      <a:r>
                        <a:rPr lang="tr-TR" sz="1050" dirty="0">
                          <a:effectLst/>
                          <a:latin typeface="Times New Roman"/>
                          <a:ea typeface="Times New Roman"/>
                          <a:cs typeface="Times New Roman"/>
                        </a:rPr>
                        <a:t>a</a:t>
                      </a:r>
                      <a:r>
                        <a:rPr lang="tr-TR" sz="1050" spc="5" dirty="0">
                          <a:effectLst/>
                          <a:latin typeface="Times New Roman"/>
                          <a:ea typeface="Times New Roman"/>
                          <a:cs typeface="Times New Roman"/>
                        </a:rPr>
                        <a:t>k</a:t>
                      </a:r>
                      <a:r>
                        <a:rPr lang="tr-TR" sz="1050" dirty="0">
                          <a:effectLst/>
                          <a:latin typeface="Times New Roman"/>
                          <a:ea typeface="Times New Roman"/>
                          <a:cs typeface="Times New Roman"/>
                        </a:rPr>
                        <a:t>;</a:t>
                      </a:r>
                      <a:endParaRPr lang="tr-TR" sz="1050" dirty="0">
                        <a:effectLst/>
                        <a:latin typeface="Calibri"/>
                        <a:ea typeface="Times New Roman"/>
                        <a:cs typeface="Times New Roman"/>
                      </a:endParaRPr>
                    </a:p>
                  </a:txBody>
                  <a:tcPr marL="0" marR="0" marT="0" marB="0">
                    <a:lnL w="12700" cap="flat" cmpd="sng" algn="ctr">
                      <a:solidFill>
                        <a:srgbClr val="4AACC6"/>
                      </a:solidFill>
                      <a:prstDash val="solid"/>
                      <a:round/>
                      <a:headEnd type="none" w="med" len="med"/>
                      <a:tailEnd type="none" w="med" len="med"/>
                    </a:lnL>
                    <a:lnR w="12700" cap="flat" cmpd="sng" algn="ctr">
                      <a:solidFill>
                        <a:srgbClr val="4AACC6"/>
                      </a:solidFill>
                      <a:prstDash val="solid"/>
                      <a:round/>
                      <a:headEnd type="none" w="med" len="med"/>
                      <a:tailEnd type="none" w="med" len="med"/>
                    </a:lnR>
                    <a:lnT w="12700" cap="flat" cmpd="sng" algn="ctr">
                      <a:solidFill>
                        <a:srgbClr val="4AACC6"/>
                      </a:solidFill>
                      <a:prstDash val="solid"/>
                      <a:round/>
                      <a:headEnd type="none" w="med" len="med"/>
                      <a:tailEnd type="none" w="med" len="med"/>
                    </a:lnT>
                    <a:lnB w="12700" cap="flat" cmpd="sng" algn="ctr">
                      <a:solidFill>
                        <a:srgbClr val="4AACC6"/>
                      </a:solidFill>
                      <a:prstDash val="solid"/>
                      <a:round/>
                      <a:headEnd type="none" w="med" len="med"/>
                      <a:tailEnd type="none" w="med" len="med"/>
                    </a:lnB>
                    <a:solidFill>
                      <a:srgbClr val="D2EAF0"/>
                    </a:solidFill>
                  </a:tcPr>
                </a:tc>
                <a:tc>
                  <a:txBody>
                    <a:bodyPr/>
                    <a:lstStyle/>
                    <a:p>
                      <a:pPr marL="61595" marR="218440">
                        <a:lnSpc>
                          <a:spcPct val="105000"/>
                        </a:lnSpc>
                        <a:spcBef>
                          <a:spcPts val="20"/>
                        </a:spcBef>
                        <a:spcAft>
                          <a:spcPts val="0"/>
                        </a:spcAft>
                      </a:pPr>
                      <a:r>
                        <a:rPr lang="tr-TR" sz="1050" spc="5" dirty="0" smtClean="0">
                          <a:effectLst/>
                          <a:latin typeface="Times New Roman"/>
                          <a:ea typeface="Times New Roman"/>
                          <a:cs typeface="Times New Roman"/>
                        </a:rPr>
                        <a:t>t</a:t>
                      </a:r>
                      <a:r>
                        <a:rPr lang="tr-TR" sz="1050" dirty="0" smtClean="0">
                          <a:effectLst/>
                          <a:latin typeface="Times New Roman"/>
                          <a:ea typeface="Times New Roman"/>
                          <a:cs typeface="Times New Roman"/>
                        </a:rPr>
                        <a:t>a</a:t>
                      </a:r>
                      <a:r>
                        <a:rPr lang="tr-TR" sz="1050" spc="5" dirty="0" smtClean="0">
                          <a:effectLst/>
                          <a:latin typeface="Times New Roman"/>
                          <a:ea typeface="Times New Roman"/>
                          <a:cs typeface="Times New Roman"/>
                        </a:rPr>
                        <a:t>n</a:t>
                      </a:r>
                      <a:r>
                        <a:rPr lang="tr-TR" sz="1050" dirty="0" smtClean="0">
                          <a:effectLst/>
                          <a:latin typeface="Times New Roman"/>
                          <a:ea typeface="Times New Roman"/>
                          <a:cs typeface="Times New Roman"/>
                        </a:rPr>
                        <a:t>ımlanm</a:t>
                      </a:r>
                      <a:r>
                        <a:rPr lang="tr-TR" sz="1050" spc="5" dirty="0" smtClean="0">
                          <a:effectLst/>
                          <a:latin typeface="Times New Roman"/>
                          <a:ea typeface="Times New Roman"/>
                          <a:cs typeface="Times New Roman"/>
                        </a:rPr>
                        <a:t>a</a:t>
                      </a:r>
                      <a:r>
                        <a:rPr lang="tr-TR" sz="1050" dirty="0" smtClean="0">
                          <a:effectLst/>
                          <a:latin typeface="Times New Roman"/>
                          <a:ea typeface="Times New Roman"/>
                          <a:cs typeface="Times New Roman"/>
                        </a:rPr>
                        <a:t>mış</a:t>
                      </a:r>
                      <a:endParaRPr lang="tr-TR" sz="1050" dirty="0">
                        <a:effectLst/>
                        <a:latin typeface="Calibri"/>
                        <a:ea typeface="Times New Roman"/>
                        <a:cs typeface="Times New Roman"/>
                      </a:endParaRPr>
                    </a:p>
                  </a:txBody>
                  <a:tcPr marL="0" marR="0" marT="0" marB="0">
                    <a:lnL w="12700" cap="flat" cmpd="sng" algn="ctr">
                      <a:solidFill>
                        <a:srgbClr val="4AACC6"/>
                      </a:solidFill>
                      <a:prstDash val="solid"/>
                      <a:round/>
                      <a:headEnd type="none" w="med" len="med"/>
                      <a:tailEnd type="none" w="med" len="med"/>
                    </a:lnL>
                    <a:lnR w="12700" cap="flat" cmpd="sng" algn="ctr">
                      <a:solidFill>
                        <a:srgbClr val="4AACC6"/>
                      </a:solidFill>
                      <a:prstDash val="solid"/>
                      <a:round/>
                      <a:headEnd type="none" w="med" len="med"/>
                      <a:tailEnd type="none" w="med" len="med"/>
                    </a:lnR>
                    <a:lnT w="12700" cap="flat" cmpd="sng" algn="ctr">
                      <a:solidFill>
                        <a:srgbClr val="4AACC6"/>
                      </a:solidFill>
                      <a:prstDash val="solid"/>
                      <a:round/>
                      <a:headEnd type="none" w="med" len="med"/>
                      <a:tailEnd type="none" w="med" len="med"/>
                    </a:lnT>
                    <a:lnB w="12700" cap="flat" cmpd="sng" algn="ctr">
                      <a:solidFill>
                        <a:srgbClr val="4AACC6"/>
                      </a:solidFill>
                      <a:prstDash val="solid"/>
                      <a:round/>
                      <a:headEnd type="none" w="med" len="med"/>
                      <a:tailEnd type="none" w="med" len="med"/>
                    </a:lnB>
                    <a:solidFill>
                      <a:srgbClr val="D2EAF0"/>
                    </a:solidFill>
                  </a:tcPr>
                </a:tc>
              </a:tr>
              <a:tr h="509598">
                <a:tc>
                  <a:txBody>
                    <a:bodyPr/>
                    <a:lstStyle/>
                    <a:p>
                      <a:pPr marL="61595">
                        <a:lnSpc>
                          <a:spcPct val="115000"/>
                        </a:lnSpc>
                        <a:spcBef>
                          <a:spcPts val="35"/>
                        </a:spcBef>
                        <a:spcAft>
                          <a:spcPts val="0"/>
                        </a:spcAft>
                      </a:pPr>
                      <a:r>
                        <a:rPr lang="tr-TR" sz="1050" b="1" dirty="0" err="1">
                          <a:effectLst/>
                          <a:latin typeface="Times New Roman"/>
                          <a:ea typeface="Times New Roman"/>
                          <a:cs typeface="Times New Roman"/>
                        </a:rPr>
                        <a:t>G</a:t>
                      </a:r>
                      <a:r>
                        <a:rPr lang="tr-TR" sz="1050" b="1" spc="5" dirty="0" err="1">
                          <a:effectLst/>
                          <a:latin typeface="Times New Roman"/>
                          <a:ea typeface="Times New Roman"/>
                          <a:cs typeface="Times New Roman"/>
                        </a:rPr>
                        <a:t>en</a:t>
                      </a:r>
                      <a:r>
                        <a:rPr lang="tr-TR" sz="1050" b="1" dirty="0" err="1">
                          <a:effectLst/>
                          <a:latin typeface="Times New Roman"/>
                          <a:ea typeface="Times New Roman"/>
                          <a:cs typeface="Times New Roman"/>
                        </a:rPr>
                        <a:t>otoksik</a:t>
                      </a:r>
                      <a:r>
                        <a:rPr lang="tr-TR" sz="1050" b="1" spc="40" dirty="0">
                          <a:effectLst/>
                          <a:latin typeface="Times New Roman"/>
                          <a:ea typeface="Times New Roman"/>
                          <a:cs typeface="Times New Roman"/>
                        </a:rPr>
                        <a:t> </a:t>
                      </a:r>
                      <a:r>
                        <a:rPr lang="tr-TR" sz="1050" b="1" dirty="0">
                          <a:effectLst/>
                          <a:latin typeface="Times New Roman"/>
                          <a:ea typeface="Times New Roman"/>
                          <a:cs typeface="Times New Roman"/>
                        </a:rPr>
                        <a:t>et</a:t>
                      </a:r>
                      <a:r>
                        <a:rPr lang="tr-TR" sz="1050" b="1" spc="5" dirty="0">
                          <a:effectLst/>
                          <a:latin typeface="Times New Roman"/>
                          <a:ea typeface="Times New Roman"/>
                          <a:cs typeface="Times New Roman"/>
                        </a:rPr>
                        <a:t>k</a:t>
                      </a:r>
                      <a:r>
                        <a:rPr lang="tr-TR" sz="1050" b="1" dirty="0">
                          <a:effectLst/>
                          <a:latin typeface="Times New Roman"/>
                          <a:ea typeface="Times New Roman"/>
                          <a:cs typeface="Times New Roman"/>
                        </a:rPr>
                        <a:t>i</a:t>
                      </a:r>
                      <a:endParaRPr lang="tr-TR" sz="1050" dirty="0">
                        <a:effectLst/>
                        <a:latin typeface="Calibri"/>
                        <a:ea typeface="Times New Roman"/>
                        <a:cs typeface="Times New Roman"/>
                      </a:endParaRPr>
                    </a:p>
                  </a:txBody>
                  <a:tcPr marL="0" marR="0" marT="0" marB="0">
                    <a:lnL w="12700" cap="flat" cmpd="sng" algn="ctr">
                      <a:solidFill>
                        <a:srgbClr val="4AACC6"/>
                      </a:solidFill>
                      <a:prstDash val="solid"/>
                      <a:round/>
                      <a:headEnd type="none" w="med" len="med"/>
                      <a:tailEnd type="none" w="med" len="med"/>
                    </a:lnL>
                    <a:lnR w="12700" cap="flat" cmpd="sng" algn="ctr">
                      <a:solidFill>
                        <a:srgbClr val="4AACC6"/>
                      </a:solidFill>
                      <a:prstDash val="solid"/>
                      <a:round/>
                      <a:headEnd type="none" w="med" len="med"/>
                      <a:tailEnd type="none" w="med" len="med"/>
                    </a:lnR>
                    <a:lnT w="12700" cap="flat" cmpd="sng" algn="ctr">
                      <a:solidFill>
                        <a:srgbClr val="4AACC6"/>
                      </a:solidFill>
                      <a:prstDash val="solid"/>
                      <a:round/>
                      <a:headEnd type="none" w="med" len="med"/>
                      <a:tailEnd type="none" w="med" len="med"/>
                    </a:lnT>
                    <a:lnB w="12700" cap="flat" cmpd="sng" algn="ctr">
                      <a:solidFill>
                        <a:srgbClr val="4AACC6"/>
                      </a:solidFill>
                      <a:prstDash val="solid"/>
                      <a:round/>
                      <a:headEnd type="none" w="med" len="med"/>
                      <a:tailEnd type="none" w="med" len="med"/>
                    </a:lnB>
                  </a:tcPr>
                </a:tc>
                <a:tc>
                  <a:txBody>
                    <a:bodyPr/>
                    <a:lstStyle/>
                    <a:p>
                      <a:pPr>
                        <a:lnSpc>
                          <a:spcPct val="115000"/>
                        </a:lnSpc>
                        <a:spcAft>
                          <a:spcPts val="0"/>
                        </a:spcAft>
                      </a:pPr>
                      <a:r>
                        <a:rPr lang="tr-TR" sz="1050">
                          <a:effectLst/>
                          <a:latin typeface="Times New Roman"/>
                          <a:ea typeface="Times New Roman"/>
                          <a:cs typeface="Times New Roman"/>
                        </a:rPr>
                        <a:t> </a:t>
                      </a:r>
                      <a:endParaRPr lang="tr-TR" sz="1050">
                        <a:effectLst/>
                        <a:latin typeface="Calibri"/>
                        <a:ea typeface="Times New Roman"/>
                        <a:cs typeface="Times New Roman"/>
                      </a:endParaRPr>
                    </a:p>
                  </a:txBody>
                  <a:tcPr marL="0" marR="0" marT="0" marB="0">
                    <a:lnL w="12700" cap="flat" cmpd="sng" algn="ctr">
                      <a:solidFill>
                        <a:srgbClr val="4AACC6"/>
                      </a:solidFill>
                      <a:prstDash val="solid"/>
                      <a:round/>
                      <a:headEnd type="none" w="med" len="med"/>
                      <a:tailEnd type="none" w="med" len="med"/>
                    </a:lnL>
                    <a:lnR w="12700" cap="flat" cmpd="sng" algn="ctr">
                      <a:solidFill>
                        <a:srgbClr val="4AACC6"/>
                      </a:solidFill>
                      <a:prstDash val="solid"/>
                      <a:round/>
                      <a:headEnd type="none" w="med" len="med"/>
                      <a:tailEnd type="none" w="med" len="med"/>
                    </a:lnR>
                    <a:lnT w="12700" cap="flat" cmpd="sng" algn="ctr">
                      <a:solidFill>
                        <a:srgbClr val="4AACC6"/>
                      </a:solidFill>
                      <a:prstDash val="solid"/>
                      <a:round/>
                      <a:headEnd type="none" w="med" len="med"/>
                      <a:tailEnd type="none" w="med" len="med"/>
                    </a:lnT>
                    <a:lnB w="12700" cap="flat" cmpd="sng" algn="ctr">
                      <a:solidFill>
                        <a:srgbClr val="4AACC6"/>
                      </a:solidFill>
                      <a:prstDash val="solid"/>
                      <a:round/>
                      <a:headEnd type="none" w="med" len="med"/>
                      <a:tailEnd type="none" w="med" len="med"/>
                    </a:lnB>
                  </a:tcPr>
                </a:tc>
                <a:tc>
                  <a:txBody>
                    <a:bodyPr/>
                    <a:lstStyle/>
                    <a:p>
                      <a:pPr>
                        <a:lnSpc>
                          <a:spcPct val="115000"/>
                        </a:lnSpc>
                        <a:spcAft>
                          <a:spcPts val="0"/>
                        </a:spcAft>
                      </a:pPr>
                      <a:r>
                        <a:rPr lang="tr-TR" sz="1050">
                          <a:effectLst/>
                          <a:latin typeface="Times New Roman"/>
                          <a:ea typeface="Times New Roman"/>
                          <a:cs typeface="Times New Roman"/>
                        </a:rPr>
                        <a:t> </a:t>
                      </a:r>
                      <a:endParaRPr lang="tr-TR" sz="1050">
                        <a:effectLst/>
                        <a:latin typeface="Calibri"/>
                        <a:ea typeface="Times New Roman"/>
                        <a:cs typeface="Times New Roman"/>
                      </a:endParaRPr>
                    </a:p>
                  </a:txBody>
                  <a:tcPr marL="0" marR="0" marT="0" marB="0">
                    <a:lnL w="12700" cap="flat" cmpd="sng" algn="ctr">
                      <a:solidFill>
                        <a:srgbClr val="4AACC6"/>
                      </a:solidFill>
                      <a:prstDash val="solid"/>
                      <a:round/>
                      <a:headEnd type="none" w="med" len="med"/>
                      <a:tailEnd type="none" w="med" len="med"/>
                    </a:lnL>
                    <a:lnR w="12700" cap="flat" cmpd="sng" algn="ctr">
                      <a:solidFill>
                        <a:srgbClr val="4AACC6"/>
                      </a:solidFill>
                      <a:prstDash val="solid"/>
                      <a:round/>
                      <a:headEnd type="none" w="med" len="med"/>
                      <a:tailEnd type="none" w="med" len="med"/>
                    </a:lnR>
                    <a:lnT w="12700" cap="flat" cmpd="sng" algn="ctr">
                      <a:solidFill>
                        <a:srgbClr val="4AACC6"/>
                      </a:solidFill>
                      <a:prstDash val="solid"/>
                      <a:round/>
                      <a:headEnd type="none" w="med" len="med"/>
                      <a:tailEnd type="none" w="med" len="med"/>
                    </a:lnT>
                    <a:lnB w="12700" cap="flat" cmpd="sng" algn="ctr">
                      <a:solidFill>
                        <a:srgbClr val="4AACC6"/>
                      </a:solidFill>
                      <a:prstDash val="solid"/>
                      <a:round/>
                      <a:headEnd type="none" w="med" len="med"/>
                      <a:tailEnd type="none" w="med" len="med"/>
                    </a:lnB>
                  </a:tcPr>
                </a:tc>
                <a:tc>
                  <a:txBody>
                    <a:bodyPr/>
                    <a:lstStyle/>
                    <a:p>
                      <a:pPr marL="61595" marR="70485">
                        <a:lnSpc>
                          <a:spcPct val="126000"/>
                        </a:lnSpc>
                        <a:spcBef>
                          <a:spcPts val="20"/>
                        </a:spcBef>
                        <a:spcAft>
                          <a:spcPts val="0"/>
                        </a:spcAft>
                      </a:pPr>
                      <a:r>
                        <a:rPr lang="tr-TR" sz="1050" dirty="0" err="1">
                          <a:solidFill>
                            <a:srgbClr val="FF0000"/>
                          </a:solidFill>
                          <a:effectLst/>
                          <a:latin typeface="Times New Roman"/>
                          <a:ea typeface="Times New Roman"/>
                          <a:cs typeface="Times New Roman"/>
                        </a:rPr>
                        <a:t>Klastojeni</a:t>
                      </a:r>
                      <a:r>
                        <a:rPr lang="tr-TR" sz="1050" spc="5" dirty="0" err="1">
                          <a:solidFill>
                            <a:srgbClr val="FF0000"/>
                          </a:solidFill>
                          <a:effectLst/>
                          <a:latin typeface="Times New Roman"/>
                          <a:ea typeface="Times New Roman"/>
                          <a:cs typeface="Times New Roman"/>
                        </a:rPr>
                        <a:t>k</a:t>
                      </a:r>
                      <a:r>
                        <a:rPr lang="tr-TR" sz="1050" dirty="0">
                          <a:solidFill>
                            <a:srgbClr val="FF0000"/>
                          </a:solidFill>
                          <a:effectLst/>
                          <a:latin typeface="Times New Roman"/>
                          <a:ea typeface="Times New Roman"/>
                          <a:cs typeface="Times New Roman"/>
                        </a:rPr>
                        <a:t>; </a:t>
                      </a:r>
                      <a:r>
                        <a:rPr lang="tr-TR" sz="1050" spc="-5" dirty="0" err="1">
                          <a:solidFill>
                            <a:srgbClr val="FF0000"/>
                          </a:solidFill>
                          <a:effectLst/>
                          <a:latin typeface="Times New Roman"/>
                          <a:ea typeface="Times New Roman"/>
                          <a:cs typeface="Times New Roman"/>
                        </a:rPr>
                        <a:t>M</a:t>
                      </a:r>
                      <a:r>
                        <a:rPr lang="tr-TR" sz="1050" dirty="0" err="1">
                          <a:solidFill>
                            <a:srgbClr val="FF0000"/>
                          </a:solidFill>
                          <a:effectLst/>
                          <a:latin typeface="Times New Roman"/>
                          <a:ea typeface="Times New Roman"/>
                          <a:cs typeface="Times New Roman"/>
                        </a:rPr>
                        <a:t>u</a:t>
                      </a:r>
                      <a:r>
                        <a:rPr lang="tr-TR" sz="1050" spc="5" dirty="0" err="1">
                          <a:solidFill>
                            <a:srgbClr val="FF0000"/>
                          </a:solidFill>
                          <a:effectLst/>
                          <a:latin typeface="Times New Roman"/>
                          <a:ea typeface="Times New Roman"/>
                          <a:cs typeface="Times New Roman"/>
                        </a:rPr>
                        <a:t>t</a:t>
                      </a:r>
                      <a:r>
                        <a:rPr lang="tr-TR" sz="1050" dirty="0" err="1">
                          <a:solidFill>
                            <a:srgbClr val="FF0000"/>
                          </a:solidFill>
                          <a:effectLst/>
                          <a:latin typeface="Times New Roman"/>
                          <a:ea typeface="Times New Roman"/>
                          <a:cs typeface="Times New Roman"/>
                        </a:rPr>
                        <a:t>o</a:t>
                      </a:r>
                      <a:r>
                        <a:rPr lang="tr-TR" sz="1050" spc="-5" dirty="0" err="1">
                          <a:solidFill>
                            <a:srgbClr val="FF0000"/>
                          </a:solidFill>
                          <a:effectLst/>
                          <a:latin typeface="Times New Roman"/>
                          <a:ea typeface="Times New Roman"/>
                          <a:cs typeface="Times New Roman"/>
                        </a:rPr>
                        <a:t>j</a:t>
                      </a:r>
                      <a:r>
                        <a:rPr lang="tr-TR" sz="1050" dirty="0" err="1">
                          <a:solidFill>
                            <a:srgbClr val="FF0000"/>
                          </a:solidFill>
                          <a:effectLst/>
                          <a:latin typeface="Times New Roman"/>
                          <a:ea typeface="Times New Roman"/>
                          <a:cs typeface="Times New Roman"/>
                        </a:rPr>
                        <a:t>eni</a:t>
                      </a:r>
                      <a:r>
                        <a:rPr lang="tr-TR" sz="1050" spc="5" dirty="0" err="1">
                          <a:solidFill>
                            <a:srgbClr val="FF0000"/>
                          </a:solidFill>
                          <a:effectLst/>
                          <a:latin typeface="Times New Roman"/>
                          <a:ea typeface="Times New Roman"/>
                          <a:cs typeface="Times New Roman"/>
                        </a:rPr>
                        <a:t>k</a:t>
                      </a:r>
                      <a:r>
                        <a:rPr lang="tr-TR" sz="1050" dirty="0">
                          <a:solidFill>
                            <a:srgbClr val="FF0000"/>
                          </a:solidFill>
                          <a:effectLst/>
                          <a:latin typeface="Times New Roman"/>
                          <a:ea typeface="Times New Roman"/>
                          <a:cs typeface="Times New Roman"/>
                        </a:rPr>
                        <a:t>; </a:t>
                      </a:r>
                      <a:r>
                        <a:rPr lang="tr-TR" sz="1050" dirty="0" err="1">
                          <a:solidFill>
                            <a:srgbClr val="FF0000"/>
                          </a:solidFill>
                          <a:effectLst/>
                          <a:latin typeface="Times New Roman"/>
                          <a:ea typeface="Times New Roman"/>
                          <a:cs typeface="Times New Roman"/>
                        </a:rPr>
                        <a:t>Karsin</a:t>
                      </a:r>
                      <a:r>
                        <a:rPr lang="tr-TR" sz="1050" spc="5" dirty="0" err="1">
                          <a:solidFill>
                            <a:srgbClr val="FF0000"/>
                          </a:solidFill>
                          <a:effectLst/>
                          <a:latin typeface="Times New Roman"/>
                          <a:ea typeface="Times New Roman"/>
                          <a:cs typeface="Times New Roman"/>
                        </a:rPr>
                        <a:t>o</a:t>
                      </a:r>
                      <a:r>
                        <a:rPr lang="tr-TR" sz="1050" spc="-5" dirty="0" err="1">
                          <a:solidFill>
                            <a:srgbClr val="FF0000"/>
                          </a:solidFill>
                          <a:effectLst/>
                          <a:latin typeface="Times New Roman"/>
                          <a:ea typeface="Times New Roman"/>
                          <a:cs typeface="Times New Roman"/>
                        </a:rPr>
                        <a:t>j</a:t>
                      </a:r>
                      <a:r>
                        <a:rPr lang="tr-TR" sz="1050" dirty="0" err="1">
                          <a:solidFill>
                            <a:srgbClr val="FF0000"/>
                          </a:solidFill>
                          <a:effectLst/>
                          <a:latin typeface="Times New Roman"/>
                          <a:ea typeface="Times New Roman"/>
                          <a:cs typeface="Times New Roman"/>
                        </a:rPr>
                        <a:t>eni</a:t>
                      </a:r>
                      <a:r>
                        <a:rPr lang="tr-TR" sz="1050" spc="5" dirty="0" err="1">
                          <a:solidFill>
                            <a:srgbClr val="FF0000"/>
                          </a:solidFill>
                          <a:effectLst/>
                          <a:latin typeface="Times New Roman"/>
                          <a:ea typeface="Times New Roman"/>
                          <a:cs typeface="Times New Roman"/>
                        </a:rPr>
                        <a:t>k</a:t>
                      </a:r>
                      <a:r>
                        <a:rPr lang="tr-TR" sz="1050" dirty="0">
                          <a:solidFill>
                            <a:srgbClr val="FF0000"/>
                          </a:solidFill>
                          <a:effectLst/>
                          <a:latin typeface="Times New Roman"/>
                          <a:ea typeface="Times New Roman"/>
                          <a:cs typeface="Times New Roman"/>
                        </a:rPr>
                        <a:t>;</a:t>
                      </a:r>
                      <a:endParaRPr lang="tr-TR" sz="1050" dirty="0">
                        <a:solidFill>
                          <a:srgbClr val="FF0000"/>
                        </a:solidFill>
                        <a:effectLst/>
                        <a:latin typeface="Calibri"/>
                        <a:ea typeface="Times New Roman"/>
                        <a:cs typeface="Times New Roman"/>
                      </a:endParaRPr>
                    </a:p>
                  </a:txBody>
                  <a:tcPr marL="0" marR="0" marT="0" marB="0">
                    <a:lnL w="12700" cap="flat" cmpd="sng" algn="ctr">
                      <a:solidFill>
                        <a:srgbClr val="4AACC6"/>
                      </a:solidFill>
                      <a:prstDash val="solid"/>
                      <a:round/>
                      <a:headEnd type="none" w="med" len="med"/>
                      <a:tailEnd type="none" w="med" len="med"/>
                    </a:lnL>
                    <a:lnR w="12700" cap="flat" cmpd="sng" algn="ctr">
                      <a:solidFill>
                        <a:srgbClr val="4AACC6"/>
                      </a:solidFill>
                      <a:prstDash val="solid"/>
                      <a:round/>
                      <a:headEnd type="none" w="med" len="med"/>
                      <a:tailEnd type="none" w="med" len="med"/>
                    </a:lnR>
                    <a:lnT w="12700" cap="flat" cmpd="sng" algn="ctr">
                      <a:solidFill>
                        <a:srgbClr val="4AACC6"/>
                      </a:solidFill>
                      <a:prstDash val="solid"/>
                      <a:round/>
                      <a:headEnd type="none" w="med" len="med"/>
                      <a:tailEnd type="none" w="med" len="med"/>
                    </a:lnT>
                    <a:lnB w="12700" cap="flat" cmpd="sng" algn="ctr">
                      <a:solidFill>
                        <a:srgbClr val="4AACC6"/>
                      </a:solidFill>
                      <a:prstDash val="solid"/>
                      <a:round/>
                      <a:headEnd type="none" w="med" len="med"/>
                      <a:tailEnd type="none" w="med" len="med"/>
                    </a:lnB>
                  </a:tcPr>
                </a:tc>
              </a:tr>
            </a:tbl>
          </a:graphicData>
        </a:graphic>
      </p:graphicFrame>
      <p:sp>
        <p:nvSpPr>
          <p:cNvPr id="5" name="Başlık 1"/>
          <p:cNvSpPr txBox="1">
            <a:spLocks/>
          </p:cNvSpPr>
          <p:nvPr/>
        </p:nvSpPr>
        <p:spPr>
          <a:xfrm>
            <a:off x="395536" y="122841"/>
            <a:ext cx="8604448" cy="77809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4000" dirty="0" smtClean="0"/>
              <a:t>Gazlara Bağlı Klinik Bulgular ve Etkileri</a:t>
            </a:r>
            <a:endParaRPr lang="tr-TR" sz="4000" dirty="0"/>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496" y="829841"/>
            <a:ext cx="9429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14190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771800" y="418654"/>
            <a:ext cx="6372200" cy="1066130"/>
          </a:xfrm>
        </p:spPr>
        <p:txBody>
          <a:bodyPr>
            <a:noAutofit/>
          </a:bodyPr>
          <a:lstStyle/>
          <a:p>
            <a:r>
              <a:rPr lang="tr-TR" sz="4000" dirty="0" smtClean="0"/>
              <a:t/>
            </a:r>
            <a:br>
              <a:rPr lang="tr-TR" sz="4000" dirty="0" smtClean="0"/>
            </a:br>
            <a:r>
              <a:rPr lang="tr-TR" sz="4000" dirty="0" smtClean="0"/>
              <a:t>OC ve </a:t>
            </a:r>
            <a:r>
              <a:rPr lang="tr-TR" sz="4000" dirty="0" err="1" smtClean="0"/>
              <a:t>CS’nin</a:t>
            </a:r>
            <a:r>
              <a:rPr lang="tr-TR" sz="4000" dirty="0" smtClean="0"/>
              <a:t> Solunum Sistemi Üzerine Etkileri</a:t>
            </a:r>
            <a:endParaRPr lang="tr-TR" sz="4000" dirty="0"/>
          </a:p>
        </p:txBody>
      </p:sp>
      <p:sp>
        <p:nvSpPr>
          <p:cNvPr id="7" name="İçerik Yer Tutucusu 6"/>
          <p:cNvSpPr>
            <a:spLocks noGrp="1"/>
          </p:cNvSpPr>
          <p:nvPr>
            <p:ph sz="half" idx="2"/>
          </p:nvPr>
        </p:nvSpPr>
        <p:spPr>
          <a:xfrm>
            <a:off x="467544" y="2132856"/>
            <a:ext cx="3600400" cy="3816424"/>
          </a:xfrm>
        </p:spPr>
        <p:txBody>
          <a:bodyPr>
            <a:noAutofit/>
          </a:bodyPr>
          <a:lstStyle/>
          <a:p>
            <a:pPr marL="0" indent="0">
              <a:spcBef>
                <a:spcPts val="0"/>
              </a:spcBef>
              <a:buNone/>
            </a:pPr>
            <a:r>
              <a:rPr lang="tr-TR" sz="3200" dirty="0" smtClean="0">
                <a:solidFill>
                  <a:srgbClr val="FF0000"/>
                </a:solidFill>
              </a:rPr>
              <a:t>Erken </a:t>
            </a:r>
          </a:p>
          <a:p>
            <a:pPr marL="0" indent="0">
              <a:spcBef>
                <a:spcPts val="0"/>
              </a:spcBef>
              <a:buNone/>
            </a:pPr>
            <a:r>
              <a:rPr lang="tr-TR" dirty="0" smtClean="0"/>
              <a:t>Burun akıntısı</a:t>
            </a:r>
          </a:p>
          <a:p>
            <a:pPr marL="0" indent="0">
              <a:spcBef>
                <a:spcPts val="0"/>
              </a:spcBef>
              <a:buNone/>
            </a:pPr>
            <a:r>
              <a:rPr lang="tr-TR" dirty="0" smtClean="0"/>
              <a:t>Aksırık</a:t>
            </a:r>
          </a:p>
          <a:p>
            <a:pPr marL="0" indent="0">
              <a:spcBef>
                <a:spcPts val="0"/>
              </a:spcBef>
              <a:buNone/>
            </a:pPr>
            <a:r>
              <a:rPr lang="tr-TR" dirty="0" smtClean="0"/>
              <a:t>Öksürme</a:t>
            </a:r>
          </a:p>
          <a:p>
            <a:pPr marL="0" indent="0">
              <a:spcBef>
                <a:spcPts val="0"/>
              </a:spcBef>
              <a:buNone/>
            </a:pPr>
            <a:r>
              <a:rPr lang="tr-TR" dirty="0" smtClean="0"/>
              <a:t>Nefes darlığı</a:t>
            </a:r>
          </a:p>
          <a:p>
            <a:pPr marL="0" indent="0">
              <a:spcBef>
                <a:spcPts val="0"/>
              </a:spcBef>
              <a:buNone/>
            </a:pPr>
            <a:r>
              <a:rPr lang="tr-TR" dirty="0" err="1" smtClean="0"/>
              <a:t>Laringospazm</a:t>
            </a:r>
            <a:endParaRPr lang="tr-TR" dirty="0" smtClean="0"/>
          </a:p>
          <a:p>
            <a:pPr marL="0" indent="0">
              <a:spcBef>
                <a:spcPts val="0"/>
              </a:spcBef>
              <a:buNone/>
            </a:pPr>
            <a:r>
              <a:rPr lang="tr-TR" dirty="0" smtClean="0"/>
              <a:t>Akciğer ödemi</a:t>
            </a:r>
          </a:p>
          <a:p>
            <a:pPr marL="0" indent="0">
              <a:spcBef>
                <a:spcPts val="0"/>
              </a:spcBef>
              <a:buNone/>
            </a:pPr>
            <a:r>
              <a:rPr lang="tr-TR" dirty="0" smtClean="0"/>
              <a:t>Larenjit</a:t>
            </a:r>
          </a:p>
          <a:p>
            <a:pPr marL="0" indent="0">
              <a:spcBef>
                <a:spcPts val="0"/>
              </a:spcBef>
              <a:buNone/>
            </a:pPr>
            <a:r>
              <a:rPr lang="tr-TR" dirty="0" err="1" smtClean="0"/>
              <a:t>Trakeit</a:t>
            </a:r>
            <a:r>
              <a:rPr lang="tr-TR" dirty="0" smtClean="0"/>
              <a:t> </a:t>
            </a:r>
          </a:p>
          <a:p>
            <a:pPr marL="0" indent="0">
              <a:spcBef>
                <a:spcPts val="0"/>
              </a:spcBef>
              <a:buNone/>
            </a:pPr>
            <a:endParaRPr lang="tr-TR" dirty="0" smtClean="0"/>
          </a:p>
          <a:p>
            <a:pPr marL="0" indent="0">
              <a:spcBef>
                <a:spcPts val="0"/>
              </a:spcBef>
              <a:buNone/>
            </a:pPr>
            <a:endParaRPr lang="tr-TR" dirty="0" smtClean="0"/>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4" y="260648"/>
            <a:ext cx="2639368" cy="1532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İçerik Yer Tutucusu 6"/>
          <p:cNvSpPr>
            <a:spLocks noGrp="1"/>
          </p:cNvSpPr>
          <p:nvPr>
            <p:ph sz="half" idx="2"/>
          </p:nvPr>
        </p:nvSpPr>
        <p:spPr>
          <a:xfrm>
            <a:off x="4427984" y="2060848"/>
            <a:ext cx="4608512" cy="4320480"/>
          </a:xfrm>
        </p:spPr>
        <p:txBody>
          <a:bodyPr>
            <a:noAutofit/>
          </a:bodyPr>
          <a:lstStyle/>
          <a:p>
            <a:pPr marL="0" indent="0">
              <a:spcBef>
                <a:spcPts val="0"/>
              </a:spcBef>
              <a:buNone/>
            </a:pPr>
            <a:r>
              <a:rPr lang="tr-TR" sz="3200" dirty="0" smtClean="0">
                <a:solidFill>
                  <a:srgbClr val="FF0000"/>
                </a:solidFill>
              </a:rPr>
              <a:t>Geç</a:t>
            </a:r>
          </a:p>
          <a:p>
            <a:pPr marL="0" indent="0">
              <a:spcBef>
                <a:spcPts val="0"/>
              </a:spcBef>
              <a:buNone/>
            </a:pPr>
            <a:r>
              <a:rPr lang="tr-TR" dirty="0" smtClean="0"/>
              <a:t>RADS </a:t>
            </a:r>
          </a:p>
          <a:p>
            <a:pPr marL="0" indent="0">
              <a:spcBef>
                <a:spcPts val="0"/>
              </a:spcBef>
              <a:buNone/>
            </a:pPr>
            <a:r>
              <a:rPr lang="tr-TR" dirty="0" smtClean="0"/>
              <a:t>Uzamış havayolu </a:t>
            </a:r>
            <a:r>
              <a:rPr lang="tr-TR" dirty="0" err="1" smtClean="0"/>
              <a:t>hiperreaktivitesi</a:t>
            </a:r>
            <a:endParaRPr lang="tr-TR" dirty="0" smtClean="0"/>
          </a:p>
          <a:p>
            <a:pPr marL="0" indent="0">
              <a:spcBef>
                <a:spcPts val="0"/>
              </a:spcBef>
              <a:buNone/>
            </a:pPr>
            <a:r>
              <a:rPr lang="tr-TR" dirty="0" smtClean="0"/>
              <a:t>Astım</a:t>
            </a:r>
          </a:p>
          <a:p>
            <a:pPr marL="0" indent="0">
              <a:spcBef>
                <a:spcPts val="0"/>
              </a:spcBef>
              <a:buNone/>
            </a:pPr>
            <a:r>
              <a:rPr lang="tr-TR" dirty="0" err="1" smtClean="0"/>
              <a:t>İrritanla</a:t>
            </a:r>
            <a:r>
              <a:rPr lang="tr-TR" dirty="0" smtClean="0"/>
              <a:t> </a:t>
            </a:r>
            <a:r>
              <a:rPr lang="tr-TR" dirty="0"/>
              <a:t>İndüklenen </a:t>
            </a:r>
            <a:r>
              <a:rPr lang="tr-TR" dirty="0" smtClean="0"/>
              <a:t>Astım</a:t>
            </a:r>
          </a:p>
          <a:p>
            <a:pPr marL="0" indent="0">
              <a:spcBef>
                <a:spcPts val="0"/>
              </a:spcBef>
              <a:buNone/>
            </a:pPr>
            <a:endParaRPr lang="tr-TR" dirty="0" smtClean="0"/>
          </a:p>
          <a:p>
            <a:pPr marL="0" indent="0">
              <a:spcBef>
                <a:spcPts val="0"/>
              </a:spcBef>
              <a:buNone/>
            </a:pPr>
            <a:endParaRPr lang="tr-TR" dirty="0" smtClean="0"/>
          </a:p>
        </p:txBody>
      </p:sp>
      <p:sp>
        <p:nvSpPr>
          <p:cNvPr id="6" name="Dikdörtgen 5"/>
          <p:cNvSpPr/>
          <p:nvPr/>
        </p:nvSpPr>
        <p:spPr>
          <a:xfrm>
            <a:off x="3707904" y="4221088"/>
            <a:ext cx="4032448" cy="230425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smtClean="0">
                <a:solidFill>
                  <a:schemeClr val="tx1"/>
                </a:solidFill>
              </a:rPr>
              <a:t>3 . Bilimsel olarak en muhtemel ölüm mekanizmasının; kimyasalın ön planda solunum sistemi üzerindeki etkisi ile oluşturduğu akciğer hasarı, </a:t>
            </a:r>
            <a:r>
              <a:rPr lang="tr-TR" sz="1200" b="1" dirty="0" err="1" smtClean="0">
                <a:solidFill>
                  <a:schemeClr val="tx1"/>
                </a:solidFill>
              </a:rPr>
              <a:t>asfiksi</a:t>
            </a:r>
            <a:r>
              <a:rPr lang="tr-TR" sz="1200" b="1" dirty="0" smtClean="0">
                <a:solidFill>
                  <a:schemeClr val="tx1"/>
                </a:solidFill>
              </a:rPr>
              <a:t>, solunum yetersizliği, </a:t>
            </a:r>
            <a:r>
              <a:rPr lang="tr-TR" sz="1200" b="1" dirty="0" err="1" smtClean="0">
                <a:solidFill>
                  <a:schemeClr val="tx1"/>
                </a:solidFill>
              </a:rPr>
              <a:t>asidoz</a:t>
            </a:r>
            <a:r>
              <a:rPr lang="tr-TR" sz="1200" b="1" dirty="0" smtClean="0">
                <a:solidFill>
                  <a:schemeClr val="tx1"/>
                </a:solidFill>
              </a:rPr>
              <a:t> ve daha küçük bir olasılıkla sebep olabileceği ani </a:t>
            </a:r>
            <a:r>
              <a:rPr lang="tr-TR" sz="1200" b="1" dirty="0" err="1" smtClean="0">
                <a:solidFill>
                  <a:schemeClr val="tx1"/>
                </a:solidFill>
              </a:rPr>
              <a:t>hipertansif</a:t>
            </a:r>
            <a:r>
              <a:rPr lang="tr-TR" sz="1200" b="1" dirty="0" smtClean="0">
                <a:solidFill>
                  <a:schemeClr val="tx1"/>
                </a:solidFill>
              </a:rPr>
              <a:t> krizle birlikte gelişen akciğer ödemi ve tüm bu sayılan mekanizmaların tetikleyebileceği </a:t>
            </a:r>
            <a:r>
              <a:rPr lang="tr-TR" sz="1200" b="1" dirty="0" err="1" smtClean="0">
                <a:solidFill>
                  <a:schemeClr val="tx1"/>
                </a:solidFill>
              </a:rPr>
              <a:t>ventriküler</a:t>
            </a:r>
            <a:r>
              <a:rPr lang="tr-TR" sz="1200" b="1" dirty="0" smtClean="0">
                <a:solidFill>
                  <a:schemeClr val="tx1"/>
                </a:solidFill>
              </a:rPr>
              <a:t> </a:t>
            </a:r>
            <a:r>
              <a:rPr lang="tr-TR" sz="1200" b="1" dirty="0" err="1" smtClean="0">
                <a:solidFill>
                  <a:schemeClr val="tx1"/>
                </a:solidFill>
              </a:rPr>
              <a:t>fibrilasyon</a:t>
            </a:r>
            <a:r>
              <a:rPr lang="tr-TR" sz="1200" b="1" dirty="0" smtClean="0">
                <a:solidFill>
                  <a:schemeClr val="tx1"/>
                </a:solidFill>
              </a:rPr>
              <a:t> olduğu,</a:t>
            </a:r>
          </a:p>
          <a:p>
            <a:pPr algn="ctr"/>
            <a:r>
              <a:rPr lang="tr-TR" sz="1200" b="1" dirty="0" smtClean="0">
                <a:solidFill>
                  <a:schemeClr val="tx1"/>
                </a:solidFill>
              </a:rPr>
              <a:t>4. Ölüm ile kimyasal gaza maruz kalma arasında nedensellik ilişkisi olduğu kanaatini bildirir değerlendirme raporudur.</a:t>
            </a:r>
          </a:p>
          <a:p>
            <a:pPr algn="ctr"/>
            <a:r>
              <a:rPr lang="tr-TR" b="1" dirty="0" smtClean="0">
                <a:solidFill>
                  <a:schemeClr val="tx1"/>
                </a:solidFill>
              </a:rPr>
              <a:t>Metin </a:t>
            </a:r>
            <a:r>
              <a:rPr lang="tr-TR" b="1" dirty="0" err="1" smtClean="0">
                <a:solidFill>
                  <a:schemeClr val="tx1"/>
                </a:solidFill>
              </a:rPr>
              <a:t>Lokumcu</a:t>
            </a:r>
            <a:r>
              <a:rPr lang="tr-TR" b="1" dirty="0" smtClean="0">
                <a:solidFill>
                  <a:schemeClr val="tx1"/>
                </a:solidFill>
              </a:rPr>
              <a:t>-TTB Hopa raporu</a:t>
            </a:r>
            <a:endParaRPr lang="tr-TR" b="1" dirty="0">
              <a:solidFill>
                <a:schemeClr val="tx1"/>
              </a:solidFill>
            </a:endParaRPr>
          </a:p>
        </p:txBody>
      </p:sp>
    </p:spTree>
    <p:extLst>
      <p:ext uri="{BB962C8B-B14F-4D97-AF65-F5344CB8AC3E}">
        <p14:creationId xmlns:p14="http://schemas.microsoft.com/office/powerpoint/2010/main" val="202569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Kullanılan Çözücülere Bağlı Komplikasyonlar</a:t>
            </a:r>
            <a:endParaRPr lang="tr-TR" dirty="0">
              <a:solidFill>
                <a:srgbClr val="FF0000"/>
              </a:solidFill>
            </a:endParaRPr>
          </a:p>
        </p:txBody>
      </p:sp>
      <p:sp>
        <p:nvSpPr>
          <p:cNvPr id="3" name="İçerik Yer Tutucusu 2"/>
          <p:cNvSpPr>
            <a:spLocks noGrp="1"/>
          </p:cNvSpPr>
          <p:nvPr>
            <p:ph idx="1"/>
          </p:nvPr>
        </p:nvSpPr>
        <p:spPr>
          <a:xfrm>
            <a:off x="467544" y="1681732"/>
            <a:ext cx="8229600" cy="4525963"/>
          </a:xfrm>
        </p:spPr>
        <p:txBody>
          <a:bodyPr>
            <a:normAutofit fontScale="55000" lnSpcReduction="20000"/>
          </a:bodyPr>
          <a:lstStyle/>
          <a:p>
            <a:pPr marL="0" indent="0">
              <a:buNone/>
            </a:pPr>
            <a:r>
              <a:rPr lang="tr-TR" b="1" dirty="0" err="1" smtClean="0"/>
              <a:t>Diklorometan</a:t>
            </a:r>
            <a:r>
              <a:rPr lang="tr-TR" b="1" dirty="0" smtClean="0"/>
              <a:t> </a:t>
            </a:r>
            <a:r>
              <a:rPr lang="tr-TR" b="1" dirty="0"/>
              <a:t>(</a:t>
            </a:r>
            <a:r>
              <a:rPr lang="tr-TR" b="1" dirty="0" smtClean="0"/>
              <a:t>DCM) </a:t>
            </a:r>
            <a:r>
              <a:rPr lang="tr-TR" dirty="0" smtClean="0"/>
              <a:t> </a:t>
            </a:r>
          </a:p>
          <a:p>
            <a:r>
              <a:rPr lang="tr-TR" sz="2400" dirty="0" smtClean="0">
                <a:solidFill>
                  <a:srgbClr val="FF0000"/>
                </a:solidFill>
              </a:rPr>
              <a:t>Muhtemel İnsan </a:t>
            </a:r>
            <a:r>
              <a:rPr lang="tr-TR" sz="2400" dirty="0" err="1" smtClean="0">
                <a:solidFill>
                  <a:srgbClr val="FF0000"/>
                </a:solidFill>
              </a:rPr>
              <a:t>Karsinojeni</a:t>
            </a:r>
            <a:r>
              <a:rPr lang="tr-TR" sz="2400" dirty="0" smtClean="0"/>
              <a:t>,  </a:t>
            </a:r>
            <a:r>
              <a:rPr lang="tr-TR" sz="2400" dirty="0" smtClean="0">
                <a:solidFill>
                  <a:srgbClr val="FF0000"/>
                </a:solidFill>
              </a:rPr>
              <a:t>İnsanda </a:t>
            </a:r>
            <a:r>
              <a:rPr lang="tr-TR" sz="2400" dirty="0">
                <a:solidFill>
                  <a:srgbClr val="FF0000"/>
                </a:solidFill>
              </a:rPr>
              <a:t>Etkisi Belirsiz </a:t>
            </a:r>
            <a:r>
              <a:rPr lang="tr-TR" sz="2400" dirty="0" smtClean="0">
                <a:solidFill>
                  <a:srgbClr val="FF0000"/>
                </a:solidFill>
              </a:rPr>
              <a:t>Kanıtlanmış Hayvan </a:t>
            </a:r>
            <a:r>
              <a:rPr lang="tr-TR" sz="2400" dirty="0" err="1" smtClean="0">
                <a:solidFill>
                  <a:srgbClr val="FF0000"/>
                </a:solidFill>
              </a:rPr>
              <a:t>Karsinojeni</a:t>
            </a:r>
            <a:endParaRPr lang="tr-TR" sz="2400" dirty="0"/>
          </a:p>
          <a:p>
            <a:r>
              <a:rPr lang="tr-TR" sz="2400" dirty="0" smtClean="0"/>
              <a:t>Farelerde </a:t>
            </a:r>
            <a:r>
              <a:rPr lang="nn-NO" sz="2400" dirty="0" smtClean="0"/>
              <a:t>kronik </a:t>
            </a:r>
            <a:r>
              <a:rPr lang="nn-NO" sz="2400" dirty="0"/>
              <a:t>maruz kalmanın </a:t>
            </a:r>
            <a:r>
              <a:rPr lang="nn-NO" sz="2400" dirty="0">
                <a:solidFill>
                  <a:srgbClr val="FF0000"/>
                </a:solidFill>
              </a:rPr>
              <a:t>karaciğer ve </a:t>
            </a:r>
            <a:r>
              <a:rPr lang="nn-NO" sz="2400" dirty="0" smtClean="0">
                <a:solidFill>
                  <a:srgbClr val="FF0000"/>
                </a:solidFill>
              </a:rPr>
              <a:t>akciğer</a:t>
            </a:r>
            <a:r>
              <a:rPr lang="tr-TR" sz="2400" dirty="0" smtClean="0">
                <a:solidFill>
                  <a:srgbClr val="FF0000"/>
                </a:solidFill>
              </a:rPr>
              <a:t> kanseri</a:t>
            </a:r>
            <a:r>
              <a:rPr lang="tr-TR" sz="2400" dirty="0" smtClean="0"/>
              <a:t>,</a:t>
            </a:r>
            <a:r>
              <a:rPr lang="tr-TR" sz="2400" dirty="0" smtClean="0">
                <a:solidFill>
                  <a:srgbClr val="FF0000"/>
                </a:solidFill>
              </a:rPr>
              <a:t> </a:t>
            </a:r>
            <a:r>
              <a:rPr lang="tr-TR" sz="2400" dirty="0" smtClean="0"/>
              <a:t>sıçanlarda  </a:t>
            </a:r>
            <a:r>
              <a:rPr lang="tr-TR" sz="2400" dirty="0" err="1" smtClean="0"/>
              <a:t>benign</a:t>
            </a:r>
            <a:r>
              <a:rPr lang="tr-TR" sz="2400" dirty="0" smtClean="0"/>
              <a:t> </a:t>
            </a:r>
            <a:r>
              <a:rPr lang="tr-TR" sz="2400" dirty="0"/>
              <a:t>meme </a:t>
            </a:r>
            <a:r>
              <a:rPr lang="tr-TR" sz="2400" dirty="0" smtClean="0"/>
              <a:t> </a:t>
            </a:r>
            <a:r>
              <a:rPr lang="tr-TR" sz="2400" dirty="0"/>
              <a:t>tümörleri </a:t>
            </a:r>
            <a:r>
              <a:rPr lang="tr-TR" sz="2400" dirty="0" smtClean="0"/>
              <a:t>oluşturduğu görülmüştür</a:t>
            </a:r>
            <a:r>
              <a:rPr lang="tr-TR" dirty="0" smtClean="0"/>
              <a:t>.</a:t>
            </a:r>
          </a:p>
          <a:p>
            <a:endParaRPr lang="tr-TR" dirty="0" smtClean="0"/>
          </a:p>
          <a:p>
            <a:pPr marL="0" indent="0">
              <a:buNone/>
            </a:pPr>
            <a:r>
              <a:rPr lang="tr-TR" b="1" dirty="0" err="1"/>
              <a:t>Trikloroetan</a:t>
            </a:r>
            <a:r>
              <a:rPr lang="tr-TR" b="1" dirty="0"/>
              <a:t> </a:t>
            </a:r>
          </a:p>
          <a:p>
            <a:r>
              <a:rPr lang="tr-TR" dirty="0"/>
              <a:t>S</a:t>
            </a:r>
            <a:r>
              <a:rPr lang="tr-TR" dirty="0" smtClean="0"/>
              <a:t>antral </a:t>
            </a:r>
            <a:r>
              <a:rPr lang="tr-TR" dirty="0"/>
              <a:t>sinir sistemi </a:t>
            </a:r>
            <a:r>
              <a:rPr lang="tr-TR" dirty="0" smtClean="0"/>
              <a:t>depresyonu, </a:t>
            </a:r>
            <a:r>
              <a:rPr lang="tr-TR" dirty="0"/>
              <a:t>baş dönmesi, </a:t>
            </a:r>
            <a:r>
              <a:rPr lang="tr-TR" dirty="0" err="1"/>
              <a:t>konfüzyon</a:t>
            </a:r>
            <a:r>
              <a:rPr lang="tr-TR" dirty="0"/>
              <a:t>, </a:t>
            </a:r>
            <a:r>
              <a:rPr lang="tr-TR" dirty="0">
                <a:solidFill>
                  <a:srgbClr val="FF0000"/>
                </a:solidFill>
              </a:rPr>
              <a:t>bilinç kaybı    ve ölüme </a:t>
            </a:r>
            <a:r>
              <a:rPr lang="tr-TR" dirty="0"/>
              <a:t>dek giden bir tablo </a:t>
            </a:r>
          </a:p>
          <a:p>
            <a:r>
              <a:rPr lang="tr-TR" dirty="0" smtClean="0"/>
              <a:t>Kronik </a:t>
            </a:r>
            <a:r>
              <a:rPr lang="tr-TR" dirty="0"/>
              <a:t>teması ile </a:t>
            </a:r>
            <a:r>
              <a:rPr lang="tr-TR" dirty="0">
                <a:solidFill>
                  <a:srgbClr val="FF0000"/>
                </a:solidFill>
              </a:rPr>
              <a:t>karaciğer, böbrek ve kalpte </a:t>
            </a:r>
            <a:r>
              <a:rPr lang="tr-TR" dirty="0" smtClean="0">
                <a:solidFill>
                  <a:srgbClr val="FF0000"/>
                </a:solidFill>
              </a:rPr>
              <a:t>anomalileri</a:t>
            </a:r>
            <a:endParaRPr lang="tr-TR" dirty="0"/>
          </a:p>
          <a:p>
            <a:r>
              <a:rPr lang="tr-TR" dirty="0" smtClean="0"/>
              <a:t>Gebe </a:t>
            </a:r>
            <a:r>
              <a:rPr lang="tr-TR" dirty="0"/>
              <a:t>laboratuvar hayvanlarında </a:t>
            </a:r>
            <a:r>
              <a:rPr lang="tr-TR" dirty="0" smtClean="0">
                <a:solidFill>
                  <a:srgbClr val="FF0000"/>
                </a:solidFill>
              </a:rPr>
              <a:t>doğum kusurları</a:t>
            </a:r>
            <a:endParaRPr lang="tr-TR" dirty="0" smtClean="0"/>
          </a:p>
          <a:p>
            <a:pPr marL="0" indent="0">
              <a:buNone/>
            </a:pPr>
            <a:r>
              <a:rPr lang="tr-TR" b="1" dirty="0" smtClean="0"/>
              <a:t> </a:t>
            </a:r>
          </a:p>
          <a:p>
            <a:pPr marL="0" indent="0">
              <a:buNone/>
            </a:pPr>
            <a:r>
              <a:rPr lang="tr-TR" b="1" dirty="0" smtClean="0"/>
              <a:t>Metil </a:t>
            </a:r>
            <a:r>
              <a:rPr lang="tr-TR" b="1" dirty="0" err="1" smtClean="0"/>
              <a:t>izobutil</a:t>
            </a:r>
            <a:r>
              <a:rPr lang="tr-TR" b="1" dirty="0" smtClean="0"/>
              <a:t> </a:t>
            </a:r>
            <a:r>
              <a:rPr lang="tr-TR" b="1" dirty="0"/>
              <a:t>keton </a:t>
            </a:r>
            <a:r>
              <a:rPr lang="tr-TR" dirty="0"/>
              <a:t>:</a:t>
            </a:r>
            <a:r>
              <a:rPr lang="tr-TR" sz="3600" dirty="0"/>
              <a:t> </a:t>
            </a:r>
            <a:endParaRPr lang="tr-TR" sz="3600" dirty="0" smtClean="0"/>
          </a:p>
          <a:p>
            <a:pPr marL="0" indent="0">
              <a:buNone/>
            </a:pPr>
            <a:endParaRPr lang="tr-TR" sz="3600" dirty="0"/>
          </a:p>
          <a:p>
            <a:r>
              <a:rPr lang="tr-TR" dirty="0" smtClean="0"/>
              <a:t>Deride </a:t>
            </a:r>
            <a:r>
              <a:rPr lang="tr-TR" dirty="0"/>
              <a:t>kızarıklık, yanma, soyulma  </a:t>
            </a:r>
          </a:p>
          <a:p>
            <a:r>
              <a:rPr lang="tr-TR" dirty="0"/>
              <a:t>Maddeye veya buharına kısa süreli </a:t>
            </a:r>
            <a:r>
              <a:rPr lang="tr-TR" dirty="0" err="1"/>
              <a:t>maruziyet</a:t>
            </a:r>
            <a:r>
              <a:rPr lang="tr-TR" dirty="0"/>
              <a:t> ile göz, deri ve solunum yolunda </a:t>
            </a:r>
            <a:r>
              <a:rPr lang="tr-TR" dirty="0" err="1"/>
              <a:t>iritasyona</a:t>
            </a:r>
            <a:r>
              <a:rPr lang="tr-TR" dirty="0"/>
              <a:t>, </a:t>
            </a:r>
            <a:r>
              <a:rPr lang="tr-TR" dirty="0">
                <a:solidFill>
                  <a:srgbClr val="FF0000"/>
                </a:solidFill>
              </a:rPr>
              <a:t>kimyasal </a:t>
            </a:r>
            <a:r>
              <a:rPr lang="tr-TR" dirty="0" err="1">
                <a:solidFill>
                  <a:srgbClr val="FF0000"/>
                </a:solidFill>
              </a:rPr>
              <a:t>pnömoni</a:t>
            </a:r>
            <a:endParaRPr lang="tr-TR" dirty="0">
              <a:solidFill>
                <a:srgbClr val="FF0000"/>
              </a:solidFill>
            </a:endParaRPr>
          </a:p>
          <a:p>
            <a:pPr marL="0" indent="0">
              <a:buNone/>
            </a:pPr>
            <a:endParaRPr lang="tr-TR" dirty="0"/>
          </a:p>
        </p:txBody>
      </p:sp>
      <p:sp>
        <p:nvSpPr>
          <p:cNvPr id="4" name="Dikdörtgen 3"/>
          <p:cNvSpPr/>
          <p:nvPr/>
        </p:nvSpPr>
        <p:spPr>
          <a:xfrm>
            <a:off x="3510136" y="2647945"/>
            <a:ext cx="3654152" cy="276999"/>
          </a:xfrm>
          <a:prstGeom prst="rect">
            <a:avLst/>
          </a:prstGeom>
        </p:spPr>
        <p:txBody>
          <a:bodyPr wrap="square">
            <a:spAutoFit/>
          </a:bodyPr>
          <a:lstStyle/>
          <a:p>
            <a:r>
              <a:rPr lang="tr-TR" sz="1200" dirty="0" err="1"/>
              <a:t>Buck</a:t>
            </a:r>
            <a:r>
              <a:rPr lang="tr-TR" sz="1200" dirty="0"/>
              <a:t> &amp; </a:t>
            </a:r>
            <a:r>
              <a:rPr lang="tr-TR" sz="1200" dirty="0" err="1"/>
              <a:t>Burks</a:t>
            </a:r>
            <a:r>
              <a:rPr lang="tr-TR" sz="1200" dirty="0"/>
              <a:t>. </a:t>
            </a:r>
            <a:r>
              <a:rPr lang="tr-TR" sz="1200" dirty="0" err="1"/>
              <a:t>Pharmacol</a:t>
            </a:r>
            <a:r>
              <a:rPr lang="tr-TR" sz="1200" dirty="0"/>
              <a:t>. </a:t>
            </a:r>
            <a:r>
              <a:rPr lang="tr-TR" sz="1200" dirty="0" err="1"/>
              <a:t>Rev</a:t>
            </a:r>
            <a:r>
              <a:rPr lang="tr-TR" sz="1200" dirty="0"/>
              <a:t>. </a:t>
            </a:r>
            <a:r>
              <a:rPr lang="tr-TR" sz="1200" dirty="0" smtClean="0"/>
              <a:t>1986</a:t>
            </a:r>
            <a:endParaRPr lang="tr-TR" sz="1200" dirty="0"/>
          </a:p>
        </p:txBody>
      </p:sp>
      <p:sp>
        <p:nvSpPr>
          <p:cNvPr id="5" name="Dikdörtgen 4"/>
          <p:cNvSpPr/>
          <p:nvPr/>
        </p:nvSpPr>
        <p:spPr>
          <a:xfrm>
            <a:off x="3654152" y="4149080"/>
            <a:ext cx="5598368" cy="461665"/>
          </a:xfrm>
          <a:prstGeom prst="rect">
            <a:avLst/>
          </a:prstGeom>
        </p:spPr>
        <p:txBody>
          <a:bodyPr wrap="square">
            <a:spAutoFit/>
          </a:bodyPr>
          <a:lstStyle/>
          <a:p>
            <a:r>
              <a:rPr lang="tr-TR" sz="1200" dirty="0" err="1"/>
              <a:t>Hodgson</a:t>
            </a:r>
            <a:r>
              <a:rPr lang="tr-TR" sz="1200" dirty="0"/>
              <a:t> et al. </a:t>
            </a:r>
            <a:r>
              <a:rPr lang="tr-TR" sz="1200" dirty="0" err="1"/>
              <a:t>Arch</a:t>
            </a:r>
            <a:r>
              <a:rPr lang="tr-TR" sz="1200" dirty="0"/>
              <a:t> </a:t>
            </a:r>
            <a:r>
              <a:rPr lang="tr-TR" sz="1200" dirty="0" err="1"/>
              <a:t>Intern</a:t>
            </a:r>
            <a:r>
              <a:rPr lang="tr-TR" sz="1200" dirty="0"/>
              <a:t> </a:t>
            </a:r>
            <a:r>
              <a:rPr lang="tr-TR" sz="1200" dirty="0" err="1"/>
              <a:t>Med</a:t>
            </a:r>
            <a:r>
              <a:rPr lang="tr-TR" sz="1200" dirty="0"/>
              <a:t>. </a:t>
            </a:r>
            <a:r>
              <a:rPr lang="tr-TR" sz="1200" dirty="0" smtClean="0"/>
              <a:t>1989;</a:t>
            </a:r>
          </a:p>
          <a:p>
            <a:r>
              <a:rPr lang="tr-TR" sz="1200" dirty="0" smtClean="0"/>
              <a:t>International </a:t>
            </a:r>
            <a:r>
              <a:rPr lang="tr-TR" sz="1200" dirty="0" err="1"/>
              <a:t>Agency</a:t>
            </a:r>
            <a:r>
              <a:rPr lang="tr-TR" sz="1200" dirty="0"/>
              <a:t> </a:t>
            </a:r>
            <a:r>
              <a:rPr lang="tr-TR" sz="1200" dirty="0" err="1"/>
              <a:t>for</a:t>
            </a:r>
            <a:r>
              <a:rPr lang="tr-TR" sz="1200" dirty="0"/>
              <a:t> </a:t>
            </a:r>
            <a:r>
              <a:rPr lang="tr-TR" sz="1200" dirty="0" err="1"/>
              <a:t>the</a:t>
            </a:r>
            <a:r>
              <a:rPr lang="tr-TR" sz="1200" dirty="0"/>
              <a:t> </a:t>
            </a:r>
            <a:r>
              <a:rPr lang="tr-TR" sz="1200" dirty="0" err="1"/>
              <a:t>Research</a:t>
            </a:r>
            <a:r>
              <a:rPr lang="tr-TR" sz="1200" dirty="0"/>
              <a:t> on </a:t>
            </a:r>
            <a:r>
              <a:rPr lang="tr-TR" sz="1200" dirty="0" err="1"/>
              <a:t>Cancer</a:t>
            </a:r>
            <a:r>
              <a:rPr lang="tr-TR" sz="1200" dirty="0"/>
              <a:t> (IARC</a:t>
            </a:r>
            <a:r>
              <a:rPr lang="tr-TR" sz="1200" dirty="0" smtClean="0"/>
              <a:t>). 1999 </a:t>
            </a:r>
            <a:endParaRPr lang="tr-TR" sz="1200" dirty="0"/>
          </a:p>
        </p:txBody>
      </p:sp>
      <p:sp>
        <p:nvSpPr>
          <p:cNvPr id="8" name="Dikdörtgen 7"/>
          <p:cNvSpPr/>
          <p:nvPr/>
        </p:nvSpPr>
        <p:spPr>
          <a:xfrm>
            <a:off x="4976714" y="6300028"/>
            <a:ext cx="2691630" cy="369332"/>
          </a:xfrm>
          <a:prstGeom prst="rect">
            <a:avLst/>
          </a:prstGeom>
        </p:spPr>
        <p:txBody>
          <a:bodyPr wrap="square">
            <a:spAutoFit/>
          </a:bodyPr>
          <a:lstStyle/>
          <a:p>
            <a:r>
              <a:rPr lang="da-DK" sz="1200" dirty="0"/>
              <a:t>Gray et al. BMC. 2000;321:46</a:t>
            </a:r>
            <a:r>
              <a:rPr lang="da-DK" dirty="0"/>
              <a:t>.</a:t>
            </a:r>
            <a:endParaRPr lang="tr-TR" dirty="0"/>
          </a:p>
        </p:txBody>
      </p:sp>
    </p:spTree>
    <p:extLst>
      <p:ext uri="{BB962C8B-B14F-4D97-AF65-F5344CB8AC3E}">
        <p14:creationId xmlns:p14="http://schemas.microsoft.com/office/powerpoint/2010/main" val="5048182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274638"/>
            <a:ext cx="9144000" cy="1143000"/>
          </a:xfrm>
        </p:spPr>
        <p:txBody>
          <a:bodyPr>
            <a:noAutofit/>
          </a:bodyPr>
          <a:lstStyle/>
          <a:p>
            <a:r>
              <a:rPr lang="tr-TR" sz="4000" dirty="0" smtClean="0"/>
              <a:t>Gaz </a:t>
            </a:r>
            <a:r>
              <a:rPr lang="tr-TR" sz="4000" dirty="0" err="1" smtClean="0"/>
              <a:t>İnhalasyonunda</a:t>
            </a:r>
            <a:r>
              <a:rPr lang="tr-TR" sz="4000" dirty="0" smtClean="0"/>
              <a:t> </a:t>
            </a:r>
            <a:r>
              <a:rPr lang="tr-TR" sz="4000" dirty="0" err="1" smtClean="0"/>
              <a:t>Toksisiteyi</a:t>
            </a:r>
            <a:r>
              <a:rPr lang="tr-TR" sz="4000" dirty="0" smtClean="0"/>
              <a:t> Arttıran Faktörler</a:t>
            </a:r>
            <a:endParaRPr lang="tr-TR" sz="4000" dirty="0">
              <a:solidFill>
                <a:srgbClr val="FF0000"/>
              </a:solidFill>
            </a:endParaRPr>
          </a:p>
        </p:txBody>
      </p:sp>
      <p:sp>
        <p:nvSpPr>
          <p:cNvPr id="3" name="İçerik Yer Tutucusu 2"/>
          <p:cNvSpPr>
            <a:spLocks noGrp="1"/>
          </p:cNvSpPr>
          <p:nvPr>
            <p:ph idx="1"/>
          </p:nvPr>
        </p:nvSpPr>
        <p:spPr>
          <a:xfrm>
            <a:off x="457200" y="1783357"/>
            <a:ext cx="8229600" cy="4525963"/>
          </a:xfrm>
        </p:spPr>
        <p:txBody>
          <a:bodyPr>
            <a:normAutofit/>
          </a:bodyPr>
          <a:lstStyle/>
          <a:p>
            <a:r>
              <a:rPr lang="tr-TR" sz="2800" dirty="0" smtClean="0"/>
              <a:t>Etkenin </a:t>
            </a:r>
            <a:r>
              <a:rPr lang="tr-TR" sz="2800" dirty="0">
                <a:solidFill>
                  <a:srgbClr val="FF0000"/>
                </a:solidFill>
              </a:rPr>
              <a:t>aşırı </a:t>
            </a:r>
            <a:r>
              <a:rPr lang="tr-TR" sz="2800" dirty="0" smtClean="0">
                <a:solidFill>
                  <a:srgbClr val="FF0000"/>
                </a:solidFill>
              </a:rPr>
              <a:t>miktar</a:t>
            </a:r>
            <a:r>
              <a:rPr lang="tr-TR" sz="2800" dirty="0" smtClean="0"/>
              <a:t>da</a:t>
            </a:r>
            <a:r>
              <a:rPr lang="tr-TR" sz="2800" dirty="0" smtClean="0">
                <a:solidFill>
                  <a:srgbClr val="FF0000"/>
                </a:solidFill>
              </a:rPr>
              <a:t> </a:t>
            </a:r>
            <a:r>
              <a:rPr lang="tr-TR" sz="2800" dirty="0" smtClean="0"/>
              <a:t>ve </a:t>
            </a:r>
            <a:r>
              <a:rPr lang="tr-TR" sz="2800" dirty="0" smtClean="0">
                <a:solidFill>
                  <a:srgbClr val="FF0000"/>
                </a:solidFill>
              </a:rPr>
              <a:t>yüksek doz</a:t>
            </a:r>
            <a:r>
              <a:rPr lang="tr-TR" sz="2800" dirty="0" smtClean="0"/>
              <a:t>da</a:t>
            </a:r>
            <a:r>
              <a:rPr lang="tr-TR" sz="2800" dirty="0" smtClean="0">
                <a:solidFill>
                  <a:srgbClr val="FF0000"/>
                </a:solidFill>
              </a:rPr>
              <a:t> </a:t>
            </a:r>
            <a:r>
              <a:rPr lang="tr-TR" sz="2800" dirty="0" smtClean="0"/>
              <a:t>kullanımı </a:t>
            </a:r>
          </a:p>
          <a:p>
            <a:endParaRPr lang="tr-TR" sz="2800" u="sng" dirty="0">
              <a:uFill>
                <a:solidFill>
                  <a:srgbClr val="FFC000"/>
                </a:solidFill>
              </a:uFill>
            </a:endParaRPr>
          </a:p>
          <a:p>
            <a:r>
              <a:rPr lang="tr-TR" sz="2800" dirty="0" smtClean="0">
                <a:solidFill>
                  <a:srgbClr val="FF0000"/>
                </a:solidFill>
              </a:rPr>
              <a:t>Kapalı ortam</a:t>
            </a:r>
            <a:r>
              <a:rPr lang="tr-TR" sz="2800" dirty="0" smtClean="0"/>
              <a:t>da </a:t>
            </a:r>
            <a:r>
              <a:rPr lang="tr-TR" sz="2800" dirty="0"/>
              <a:t>uygulanması, </a:t>
            </a:r>
            <a:r>
              <a:rPr lang="tr-TR" sz="2800" dirty="0">
                <a:solidFill>
                  <a:srgbClr val="FF0000"/>
                </a:solidFill>
              </a:rPr>
              <a:t>uzamış </a:t>
            </a:r>
            <a:r>
              <a:rPr lang="tr-TR" sz="2800" dirty="0" err="1">
                <a:solidFill>
                  <a:srgbClr val="FF0000"/>
                </a:solidFill>
              </a:rPr>
              <a:t>maruziyet</a:t>
            </a:r>
            <a:r>
              <a:rPr lang="tr-TR" sz="2800" dirty="0">
                <a:solidFill>
                  <a:srgbClr val="FF0000"/>
                </a:solidFill>
              </a:rPr>
              <a:t> </a:t>
            </a:r>
            <a:endParaRPr lang="tr-TR" sz="2800" dirty="0" smtClean="0">
              <a:solidFill>
                <a:srgbClr val="FF0000"/>
              </a:solidFill>
            </a:endParaRPr>
          </a:p>
          <a:p>
            <a:endParaRPr lang="tr-TR" sz="2800" dirty="0" smtClean="0">
              <a:solidFill>
                <a:srgbClr val="FF0000"/>
              </a:solidFill>
            </a:endParaRPr>
          </a:p>
          <a:p>
            <a:r>
              <a:rPr lang="tr-TR" sz="2800" dirty="0" smtClean="0">
                <a:solidFill>
                  <a:srgbClr val="FF0000"/>
                </a:solidFill>
              </a:rPr>
              <a:t>Dakika </a:t>
            </a:r>
            <a:r>
              <a:rPr lang="tr-TR" sz="2800" dirty="0">
                <a:solidFill>
                  <a:srgbClr val="FF0000"/>
                </a:solidFill>
              </a:rPr>
              <a:t>solunum sayısı</a:t>
            </a:r>
            <a:r>
              <a:rPr lang="tr-TR" sz="2800" dirty="0"/>
              <a:t>nın</a:t>
            </a:r>
            <a:r>
              <a:rPr lang="tr-TR" sz="2800" dirty="0">
                <a:solidFill>
                  <a:srgbClr val="FF0000"/>
                </a:solidFill>
              </a:rPr>
              <a:t> </a:t>
            </a:r>
            <a:r>
              <a:rPr lang="tr-TR" sz="2800" dirty="0"/>
              <a:t>yüksek </a:t>
            </a:r>
            <a:r>
              <a:rPr lang="tr-TR" sz="2800" dirty="0" smtClean="0"/>
              <a:t>olması</a:t>
            </a:r>
          </a:p>
          <a:p>
            <a:endParaRPr lang="tr-TR" sz="2800" u="sng" dirty="0">
              <a:uFill>
                <a:solidFill>
                  <a:srgbClr val="FFC000"/>
                </a:solidFill>
              </a:uFill>
            </a:endParaRPr>
          </a:p>
          <a:p>
            <a:r>
              <a:rPr lang="tr-TR" sz="2800" dirty="0" smtClean="0"/>
              <a:t>Ağır </a:t>
            </a:r>
            <a:r>
              <a:rPr lang="tr-TR" sz="2800" dirty="0"/>
              <a:t>cilt </a:t>
            </a:r>
            <a:r>
              <a:rPr lang="tr-TR" sz="2800" dirty="0" smtClean="0"/>
              <a:t>reaksiyonları </a:t>
            </a:r>
            <a:r>
              <a:rPr lang="tr-TR" sz="2800" dirty="0" smtClean="0">
                <a:solidFill>
                  <a:srgbClr val="FF0000"/>
                </a:solidFill>
              </a:rPr>
              <a:t>yüksek ısı </a:t>
            </a:r>
            <a:r>
              <a:rPr lang="tr-TR" sz="2800" dirty="0">
                <a:solidFill>
                  <a:srgbClr val="FF0000"/>
                </a:solidFill>
              </a:rPr>
              <a:t>ve nem </a:t>
            </a:r>
            <a:r>
              <a:rPr lang="tr-TR" sz="2800" dirty="0" smtClean="0">
                <a:solidFill>
                  <a:srgbClr val="FF0000"/>
                </a:solidFill>
              </a:rPr>
              <a:t>oranı</a:t>
            </a:r>
            <a:r>
              <a:rPr lang="tr-TR" sz="2800" dirty="0" smtClean="0"/>
              <a:t>nın olmasından kaynaklanmaktadır</a:t>
            </a:r>
            <a:r>
              <a:rPr lang="tr-TR" dirty="0" smtClean="0"/>
              <a:t>.</a:t>
            </a:r>
            <a:endParaRPr lang="tr-TR" u="sng" dirty="0">
              <a:uFill>
                <a:solidFill>
                  <a:srgbClr val="FFC000"/>
                </a:solidFill>
              </a:uFill>
            </a:endParaRPr>
          </a:p>
        </p:txBody>
      </p:sp>
    </p:spTree>
    <p:extLst>
      <p:ext uri="{BB962C8B-B14F-4D97-AF65-F5344CB8AC3E}">
        <p14:creationId xmlns:p14="http://schemas.microsoft.com/office/powerpoint/2010/main" val="34612254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idx="1"/>
          </p:nvPr>
        </p:nvSpPr>
        <p:spPr>
          <a:xfrm>
            <a:off x="457200" y="1556792"/>
            <a:ext cx="8219256" cy="3240360"/>
          </a:xfrm>
        </p:spPr>
        <p:txBody>
          <a:bodyPr/>
          <a:lstStyle/>
          <a:p>
            <a:pPr eaLnBrk="1" hangingPunct="1">
              <a:buFontTx/>
              <a:buNone/>
            </a:pPr>
            <a:r>
              <a:rPr lang="tr-TR" altLang="tr-TR" sz="2400" dirty="0" smtClean="0">
                <a:latin typeface="Comic Sans MS" pitchFamily="66" charset="0"/>
              </a:rPr>
              <a:t>	</a:t>
            </a:r>
          </a:p>
          <a:p>
            <a:pPr eaLnBrk="1" hangingPunct="1">
              <a:buFontTx/>
              <a:buNone/>
            </a:pPr>
            <a:r>
              <a:rPr lang="tr-TR" altLang="tr-TR" sz="5400" dirty="0" smtClean="0">
                <a:latin typeface="Comic Sans MS" pitchFamily="66" charset="0"/>
              </a:rPr>
              <a:t>Biber Gazı Öldürür mü?</a:t>
            </a:r>
          </a:p>
          <a:p>
            <a:pPr eaLnBrk="1" hangingPunct="1">
              <a:buFontTx/>
              <a:buNone/>
            </a:pPr>
            <a:endParaRPr lang="tr-TR" altLang="tr-TR" sz="2400" dirty="0" smtClean="0">
              <a:latin typeface="Comic Sans MS" pitchFamily="66" charset="0"/>
            </a:endParaRPr>
          </a:p>
        </p:txBody>
      </p:sp>
      <p:pic>
        <p:nvPicPr>
          <p:cNvPr id="1026" name="Picture 2" descr="C:\Users\Lenovo\Desktop\resimbibergazı\biber-gazi-yasaklansin-inisiyatifi-kuruldu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3144709"/>
            <a:ext cx="4675584" cy="2876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2968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dirty="0" smtClean="0"/>
              <a:t>Evet, Öldürür</a:t>
            </a:r>
            <a:endParaRPr lang="tr-TR" sz="4000" dirty="0"/>
          </a:p>
        </p:txBody>
      </p:sp>
      <p:sp>
        <p:nvSpPr>
          <p:cNvPr id="3" name="İçerik Yer Tutucusu 2"/>
          <p:cNvSpPr>
            <a:spLocks noGrp="1"/>
          </p:cNvSpPr>
          <p:nvPr>
            <p:ph idx="1"/>
          </p:nvPr>
        </p:nvSpPr>
        <p:spPr>
          <a:xfrm>
            <a:off x="457200" y="2143397"/>
            <a:ext cx="8229600" cy="4525963"/>
          </a:xfrm>
        </p:spPr>
        <p:txBody>
          <a:bodyPr>
            <a:normAutofit fontScale="85000" lnSpcReduction="10000"/>
          </a:bodyPr>
          <a:lstStyle/>
          <a:p>
            <a:r>
              <a:rPr lang="tr-TR" dirty="0"/>
              <a:t>Solunum enfeksiyonu olan bireyde çok sayıda biber gazı </a:t>
            </a:r>
            <a:r>
              <a:rPr lang="tr-TR" dirty="0" err="1"/>
              <a:t>inhalasyonu</a:t>
            </a:r>
            <a:r>
              <a:rPr lang="tr-TR" dirty="0"/>
              <a:t> sonucu </a:t>
            </a:r>
            <a:r>
              <a:rPr lang="tr-TR" dirty="0">
                <a:solidFill>
                  <a:srgbClr val="FF0000"/>
                </a:solidFill>
              </a:rPr>
              <a:t>ölüm.</a:t>
            </a:r>
            <a:r>
              <a:rPr lang="en-US" dirty="0">
                <a:solidFill>
                  <a:srgbClr val="FF0000"/>
                </a:solidFill>
              </a:rPr>
              <a:t> </a:t>
            </a:r>
            <a:endParaRPr lang="tr-TR" dirty="0" smtClean="0">
              <a:solidFill>
                <a:srgbClr val="FF0000"/>
              </a:solidFill>
            </a:endParaRPr>
          </a:p>
          <a:p>
            <a:pPr marL="0" indent="0">
              <a:buNone/>
            </a:pPr>
            <a:r>
              <a:rPr lang="tr-TR" sz="1400" dirty="0" smtClean="0"/>
              <a:t>                                     </a:t>
            </a:r>
            <a:r>
              <a:rPr lang="en-US" sz="1400" dirty="0" smtClean="0"/>
              <a:t>Smith </a:t>
            </a:r>
            <a:r>
              <a:rPr lang="en-US" sz="1400" dirty="0"/>
              <a:t>G, </a:t>
            </a:r>
            <a:r>
              <a:rPr lang="en-US" sz="1400" dirty="0" err="1"/>
              <a:t>Stopford</a:t>
            </a:r>
            <a:r>
              <a:rPr lang="en-US" sz="1400" dirty="0"/>
              <a:t> W. Health Hazards of Pepper Spray. NCMJ 1999; 60: </a:t>
            </a:r>
            <a:r>
              <a:rPr lang="en-US" sz="1400" dirty="0" smtClean="0"/>
              <a:t>268-274</a:t>
            </a:r>
            <a:endParaRPr lang="tr-TR" sz="1400" dirty="0" smtClean="0"/>
          </a:p>
          <a:p>
            <a:pPr marL="0" indent="0">
              <a:buNone/>
            </a:pPr>
            <a:endParaRPr lang="tr-TR" sz="1400" dirty="0"/>
          </a:p>
          <a:p>
            <a:r>
              <a:rPr lang="tr-TR" sz="3100" dirty="0" smtClean="0"/>
              <a:t>Genç bir erkekte OC  sprey </a:t>
            </a:r>
            <a:r>
              <a:rPr lang="tr-TR" sz="3100" dirty="0" err="1" smtClean="0"/>
              <a:t>maruziyeti</a:t>
            </a:r>
            <a:r>
              <a:rPr lang="tr-TR" sz="3100" dirty="0" smtClean="0"/>
              <a:t> sonrasında  </a:t>
            </a:r>
            <a:r>
              <a:rPr lang="tr-TR" sz="3100" dirty="0" err="1" smtClean="0"/>
              <a:t>larengeal</a:t>
            </a:r>
            <a:r>
              <a:rPr lang="tr-TR" sz="3100" dirty="0" smtClean="0"/>
              <a:t> ödem ve </a:t>
            </a:r>
            <a:r>
              <a:rPr lang="tr-TR" sz="3100" dirty="0" err="1" smtClean="0"/>
              <a:t>asfiksi</a:t>
            </a:r>
            <a:r>
              <a:rPr lang="tr-TR" sz="3100" dirty="0" smtClean="0"/>
              <a:t> nedeniyle </a:t>
            </a:r>
            <a:r>
              <a:rPr lang="tr-TR" sz="3100" dirty="0" smtClean="0">
                <a:solidFill>
                  <a:srgbClr val="FF0000"/>
                </a:solidFill>
              </a:rPr>
              <a:t>ölüm</a:t>
            </a:r>
            <a:r>
              <a:rPr lang="tr-TR" sz="1400" dirty="0" smtClean="0">
                <a:solidFill>
                  <a:srgbClr val="FF0000"/>
                </a:solidFill>
              </a:rPr>
              <a:t>. </a:t>
            </a:r>
          </a:p>
          <a:p>
            <a:pPr marL="0" indent="0">
              <a:buNone/>
            </a:pPr>
            <a:r>
              <a:rPr lang="tr-TR" sz="1400" dirty="0" smtClean="0"/>
              <a:t>                                   </a:t>
            </a:r>
            <a:r>
              <a:rPr lang="tr-TR" sz="1400" dirty="0" err="1" smtClean="0"/>
              <a:t>Niemcunowicz</a:t>
            </a:r>
            <a:r>
              <a:rPr lang="tr-TR" sz="1400" dirty="0" smtClean="0"/>
              <a:t>, </a:t>
            </a:r>
            <a:r>
              <a:rPr lang="tr-TR" sz="1400" dirty="0" err="1"/>
              <a:t>Sudden</a:t>
            </a:r>
            <a:r>
              <a:rPr lang="tr-TR" sz="1400" dirty="0"/>
              <a:t> </a:t>
            </a:r>
            <a:r>
              <a:rPr lang="tr-TR" sz="1400" dirty="0" err="1"/>
              <a:t>death</a:t>
            </a:r>
            <a:r>
              <a:rPr lang="tr-TR" sz="1400" dirty="0"/>
              <a:t> </a:t>
            </a:r>
            <a:r>
              <a:rPr lang="tr-TR" sz="1400" dirty="0" err="1"/>
              <a:t>caused</a:t>
            </a:r>
            <a:r>
              <a:rPr lang="tr-TR" sz="1400" dirty="0"/>
              <a:t> </a:t>
            </a:r>
            <a:r>
              <a:rPr lang="tr-TR" sz="1400" dirty="0" err="1"/>
              <a:t>by</a:t>
            </a:r>
            <a:r>
              <a:rPr lang="tr-TR" sz="1400" dirty="0"/>
              <a:t> an </a:t>
            </a:r>
            <a:r>
              <a:rPr lang="tr-TR" sz="1400" dirty="0" err="1"/>
              <a:t>oleoresin</a:t>
            </a:r>
            <a:r>
              <a:rPr lang="tr-TR" sz="1400" dirty="0"/>
              <a:t> </a:t>
            </a:r>
            <a:r>
              <a:rPr lang="tr-TR" sz="1400" dirty="0" err="1"/>
              <a:t>capsicum</a:t>
            </a:r>
            <a:r>
              <a:rPr lang="tr-TR" sz="1400" dirty="0"/>
              <a:t> </a:t>
            </a:r>
            <a:r>
              <a:rPr lang="tr-TR" sz="1400" dirty="0" err="1"/>
              <a:t>spray</a:t>
            </a:r>
            <a:r>
              <a:rPr lang="tr-TR" sz="1400" dirty="0"/>
              <a:t>. </a:t>
            </a:r>
            <a:r>
              <a:rPr lang="tr-TR" sz="1400" dirty="0" err="1"/>
              <a:t>Arch</a:t>
            </a:r>
            <a:r>
              <a:rPr lang="tr-TR" sz="1400" dirty="0"/>
              <a:t> </a:t>
            </a:r>
            <a:r>
              <a:rPr lang="tr-TR" sz="1400" dirty="0" err="1"/>
              <a:t>Med</a:t>
            </a:r>
            <a:r>
              <a:rPr lang="tr-TR" sz="1400" dirty="0"/>
              <a:t> </a:t>
            </a:r>
            <a:r>
              <a:rPr lang="tr-TR" sz="1400" dirty="0" err="1"/>
              <a:t>Sadowej</a:t>
            </a:r>
            <a:r>
              <a:rPr lang="tr-TR" sz="1400" dirty="0"/>
              <a:t> </a:t>
            </a:r>
            <a:r>
              <a:rPr lang="tr-TR" sz="1400" dirty="0" err="1"/>
              <a:t>Kryminol</a:t>
            </a:r>
            <a:r>
              <a:rPr lang="tr-TR" sz="1400" dirty="0"/>
              <a:t>. 2009</a:t>
            </a:r>
            <a:endParaRPr lang="en-US" sz="1400" dirty="0"/>
          </a:p>
          <a:p>
            <a:endParaRPr lang="tr-TR" dirty="0"/>
          </a:p>
          <a:p>
            <a:r>
              <a:rPr lang="tr-TR" dirty="0" smtClean="0"/>
              <a:t>Göz </a:t>
            </a:r>
            <a:r>
              <a:rPr lang="tr-TR" dirty="0"/>
              <a:t>yaşartıcı gazlarla birlikte kullanılan; alkol, organik çözücüler, hidrokarbon gibi maddelerin solunması ile ani kalp, solunum, sinir sistemi bulguları ortaya çıktığı, ritim bozuklukları ve </a:t>
            </a:r>
            <a:r>
              <a:rPr lang="tr-TR" dirty="0" smtClean="0">
                <a:solidFill>
                  <a:srgbClr val="FF0000"/>
                </a:solidFill>
              </a:rPr>
              <a:t>ölüm</a:t>
            </a:r>
            <a:r>
              <a:rPr lang="tr-TR" dirty="0" smtClean="0"/>
              <a:t>.</a:t>
            </a:r>
          </a:p>
          <a:p>
            <a:pPr marL="0" indent="0">
              <a:buNone/>
            </a:pPr>
            <a:r>
              <a:rPr lang="tr-TR" sz="1300" dirty="0" smtClean="0"/>
              <a:t>                                                            S</a:t>
            </a:r>
            <a:r>
              <a:rPr lang="en-US" sz="1300" dirty="0" err="1" smtClean="0"/>
              <a:t>mith</a:t>
            </a:r>
            <a:r>
              <a:rPr lang="en-US" sz="1300" dirty="0" smtClean="0"/>
              <a:t> </a:t>
            </a:r>
            <a:r>
              <a:rPr lang="en-US" sz="1300" dirty="0"/>
              <a:t>G, Health Hazards of Pepper Spray, NCMJ, 1999</a:t>
            </a:r>
            <a:r>
              <a:rPr lang="en-US" sz="1300" dirty="0" smtClean="0"/>
              <a:t>.</a:t>
            </a:r>
            <a:endParaRPr lang="tr-TR" sz="1300" dirty="0" smtClean="0"/>
          </a:p>
          <a:p>
            <a:pPr marL="0" indent="0">
              <a:buNone/>
            </a:pPr>
            <a:endParaRPr lang="en-US" sz="1300" dirty="0"/>
          </a:p>
          <a:p>
            <a:pPr>
              <a:buNone/>
            </a:pPr>
            <a:endParaRPr lang="tr-TR"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89781"/>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66417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Sunum Planı</a:t>
            </a:r>
            <a:endParaRPr lang="tr-TR" dirty="0"/>
          </a:p>
        </p:txBody>
      </p:sp>
      <p:sp>
        <p:nvSpPr>
          <p:cNvPr id="3" name="İçerik Yer Tutucusu 2"/>
          <p:cNvSpPr>
            <a:spLocks noGrp="1"/>
          </p:cNvSpPr>
          <p:nvPr>
            <p:ph idx="1"/>
          </p:nvPr>
        </p:nvSpPr>
        <p:spPr/>
        <p:txBody>
          <a:bodyPr/>
          <a:lstStyle/>
          <a:p>
            <a:r>
              <a:rPr lang="tr-TR" dirty="0" smtClean="0"/>
              <a:t>Olgu Sunumu</a:t>
            </a:r>
          </a:p>
          <a:p>
            <a:r>
              <a:rPr lang="tr-TR" dirty="0" smtClean="0"/>
              <a:t>Biber Gazı Etkileri</a:t>
            </a:r>
          </a:p>
          <a:p>
            <a:r>
              <a:rPr lang="tr-TR" dirty="0" smtClean="0"/>
              <a:t>TTB ve Uzmanlık Dernekleri </a:t>
            </a:r>
          </a:p>
          <a:p>
            <a:r>
              <a:rPr lang="tr-TR" dirty="0" smtClean="0"/>
              <a:t>Dünyada Biber Gazı</a:t>
            </a:r>
          </a:p>
          <a:p>
            <a:r>
              <a:rPr lang="tr-TR" dirty="0" smtClean="0"/>
              <a:t>Biz </a:t>
            </a:r>
            <a:r>
              <a:rPr lang="tr-TR" dirty="0" smtClean="0"/>
              <a:t>nerede duruyoruz?</a:t>
            </a:r>
            <a:endParaRPr lang="tr-TR" dirty="0"/>
          </a:p>
        </p:txBody>
      </p:sp>
    </p:spTree>
    <p:extLst>
      <p:ext uri="{BB962C8B-B14F-4D97-AF65-F5344CB8AC3E}">
        <p14:creationId xmlns:p14="http://schemas.microsoft.com/office/powerpoint/2010/main" val="23341802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836712"/>
            <a:ext cx="8075240" cy="1296144"/>
          </a:xfrm>
        </p:spPr>
        <p:txBody>
          <a:bodyPr>
            <a:normAutofit/>
          </a:bodyPr>
          <a:lstStyle/>
          <a:p>
            <a:pPr marL="0" indent="0">
              <a:buNone/>
            </a:pPr>
            <a:r>
              <a:rPr lang="tr-TR" sz="1800" dirty="0"/>
              <a:t>Kapalı ortamda farklı dozlarda OC gazıyla karşılaşan </a:t>
            </a:r>
            <a:r>
              <a:rPr lang="tr-TR" sz="1800" dirty="0" smtClean="0"/>
              <a:t>farelerde </a:t>
            </a:r>
            <a:r>
              <a:rPr lang="tr-TR" sz="1800" dirty="0" err="1" smtClean="0"/>
              <a:t>asidoz</a:t>
            </a:r>
            <a:r>
              <a:rPr lang="tr-TR" sz="1800" dirty="0" smtClean="0"/>
              <a:t>, </a:t>
            </a:r>
            <a:r>
              <a:rPr lang="tr-TR" sz="1800" dirty="0" err="1" smtClean="0"/>
              <a:t>hiperkapni</a:t>
            </a:r>
            <a:r>
              <a:rPr lang="tr-TR" sz="1800" dirty="0" smtClean="0"/>
              <a:t>    ve solunum </a:t>
            </a:r>
            <a:r>
              <a:rPr lang="tr-TR" sz="1800" dirty="0"/>
              <a:t>güçlüğü yaşadığı </a:t>
            </a:r>
            <a:r>
              <a:rPr lang="tr-TR" sz="1800" dirty="0" smtClean="0"/>
              <a:t> </a:t>
            </a:r>
            <a:endParaRPr lang="tr-TR" sz="1800" dirty="0" smtClean="0"/>
          </a:p>
          <a:p>
            <a:pPr marL="0" indent="0">
              <a:buNone/>
            </a:pPr>
            <a:r>
              <a:rPr lang="tr-TR" sz="1200" dirty="0" smtClean="0"/>
              <a:t>Seyhan </a:t>
            </a:r>
            <a:r>
              <a:rPr lang="tr-TR" sz="1200" dirty="0"/>
              <a:t>E, </a:t>
            </a:r>
            <a:r>
              <a:rPr lang="tr-TR" sz="1200" dirty="0" smtClean="0"/>
              <a:t>Kafkas </a:t>
            </a:r>
            <a:r>
              <a:rPr lang="tr-TR" sz="1200" dirty="0"/>
              <a:t>Ün. Vet. Fakültesi Dergisi, 2012</a:t>
            </a:r>
          </a:p>
        </p:txBody>
      </p:sp>
      <p:sp>
        <p:nvSpPr>
          <p:cNvPr id="4" name="Dikdörtgen 3"/>
          <p:cNvSpPr/>
          <p:nvPr/>
        </p:nvSpPr>
        <p:spPr>
          <a:xfrm>
            <a:off x="395536" y="2370946"/>
            <a:ext cx="7920880" cy="553998"/>
          </a:xfrm>
          <a:prstGeom prst="rect">
            <a:avLst/>
          </a:prstGeom>
        </p:spPr>
        <p:txBody>
          <a:bodyPr wrap="square">
            <a:spAutoFit/>
          </a:bodyPr>
          <a:lstStyle/>
          <a:p>
            <a:r>
              <a:rPr lang="tr-TR" i="1" dirty="0" smtClean="0">
                <a:solidFill>
                  <a:prstClr val="black"/>
                </a:solidFill>
              </a:rPr>
              <a:t>Oturma ve gözaltı pozisyonunda </a:t>
            </a:r>
            <a:r>
              <a:rPr lang="tr-TR" i="1" dirty="0" smtClean="0">
                <a:solidFill>
                  <a:srgbClr val="FF0000"/>
                </a:solidFill>
              </a:rPr>
              <a:t>OC ile %FEV1 de %2-%</a:t>
            </a:r>
            <a:r>
              <a:rPr lang="tr-TR" i="1" dirty="0">
                <a:solidFill>
                  <a:srgbClr val="FF0000"/>
                </a:solidFill>
              </a:rPr>
              <a:t>1</a:t>
            </a:r>
            <a:r>
              <a:rPr lang="tr-TR" i="1" dirty="0" smtClean="0">
                <a:solidFill>
                  <a:srgbClr val="FF0000"/>
                </a:solidFill>
              </a:rPr>
              <a:t>6 düşme</a:t>
            </a:r>
            <a:r>
              <a:rPr lang="tr-TR" i="1" dirty="0" smtClean="0">
                <a:solidFill>
                  <a:prstClr val="black"/>
                </a:solidFill>
              </a:rPr>
              <a:t>.  </a:t>
            </a:r>
          </a:p>
          <a:p>
            <a:r>
              <a:rPr lang="tr-TR" sz="1200" i="1" dirty="0" err="1" smtClean="0">
                <a:solidFill>
                  <a:prstClr val="black"/>
                </a:solidFill>
              </a:rPr>
              <a:t>Chan</a:t>
            </a:r>
            <a:r>
              <a:rPr lang="tr-TR" sz="1200" i="1" dirty="0" smtClean="0">
                <a:solidFill>
                  <a:prstClr val="black"/>
                </a:solidFill>
              </a:rPr>
              <a:t> T, </a:t>
            </a:r>
            <a:r>
              <a:rPr lang="tr-TR" sz="1200" i="1" dirty="0" err="1" smtClean="0">
                <a:solidFill>
                  <a:prstClr val="black"/>
                </a:solidFill>
              </a:rPr>
              <a:t>Vilke</a:t>
            </a:r>
            <a:r>
              <a:rPr lang="tr-TR" sz="1200" i="1" dirty="0" smtClean="0">
                <a:solidFill>
                  <a:prstClr val="black"/>
                </a:solidFill>
              </a:rPr>
              <a:t> G </a:t>
            </a:r>
            <a:r>
              <a:rPr lang="tr-TR" sz="1200" dirty="0" smtClean="0">
                <a:solidFill>
                  <a:prstClr val="black"/>
                </a:solidFill>
              </a:rPr>
              <a:t>J </a:t>
            </a:r>
            <a:r>
              <a:rPr lang="tr-TR" sz="1200" dirty="0" err="1">
                <a:solidFill>
                  <a:prstClr val="black"/>
                </a:solidFill>
              </a:rPr>
              <a:t>Forensic</a:t>
            </a:r>
            <a:r>
              <a:rPr lang="tr-TR" sz="1200" dirty="0">
                <a:solidFill>
                  <a:prstClr val="black"/>
                </a:solidFill>
              </a:rPr>
              <a:t> </a:t>
            </a:r>
            <a:r>
              <a:rPr lang="tr-TR" sz="1200" dirty="0" err="1">
                <a:solidFill>
                  <a:prstClr val="black"/>
                </a:solidFill>
              </a:rPr>
              <a:t>Sci</a:t>
            </a:r>
            <a:r>
              <a:rPr lang="tr-TR" sz="1200" dirty="0">
                <a:solidFill>
                  <a:prstClr val="black"/>
                </a:solidFill>
              </a:rPr>
              <a:t>. 2002 Mar;47(2):299-304</a:t>
            </a:r>
          </a:p>
        </p:txBody>
      </p:sp>
      <p:sp>
        <p:nvSpPr>
          <p:cNvPr id="7" name="Dikdörtgen 6"/>
          <p:cNvSpPr/>
          <p:nvPr/>
        </p:nvSpPr>
        <p:spPr>
          <a:xfrm>
            <a:off x="323528" y="5179839"/>
            <a:ext cx="8149983" cy="769441"/>
          </a:xfrm>
          <a:prstGeom prst="rect">
            <a:avLst/>
          </a:prstGeom>
        </p:spPr>
        <p:txBody>
          <a:bodyPr wrap="square">
            <a:spAutoFit/>
          </a:bodyPr>
          <a:lstStyle/>
          <a:p>
            <a:r>
              <a:rPr lang="tr-TR" dirty="0" err="1" smtClean="0">
                <a:solidFill>
                  <a:prstClr val="black"/>
                </a:solidFill>
              </a:rPr>
              <a:t>İnfantta</a:t>
            </a:r>
            <a:r>
              <a:rPr lang="tr-TR" dirty="0" smtClean="0">
                <a:solidFill>
                  <a:prstClr val="black"/>
                </a:solidFill>
              </a:rPr>
              <a:t> uzun süren  gaz </a:t>
            </a:r>
            <a:r>
              <a:rPr lang="tr-TR" dirty="0" err="1" smtClean="0">
                <a:solidFill>
                  <a:prstClr val="black"/>
                </a:solidFill>
              </a:rPr>
              <a:t>inhalasyonu</a:t>
            </a:r>
            <a:r>
              <a:rPr lang="tr-TR" dirty="0" smtClean="0">
                <a:solidFill>
                  <a:prstClr val="black"/>
                </a:solidFill>
              </a:rPr>
              <a:t> sonucu </a:t>
            </a:r>
            <a:r>
              <a:rPr lang="tr-TR" dirty="0" smtClean="0">
                <a:solidFill>
                  <a:srgbClr val="FF0000"/>
                </a:solidFill>
              </a:rPr>
              <a:t>geçici </a:t>
            </a:r>
            <a:r>
              <a:rPr lang="tr-TR" dirty="0" err="1" smtClean="0">
                <a:solidFill>
                  <a:srgbClr val="FF0000"/>
                </a:solidFill>
              </a:rPr>
              <a:t>intersitisyel</a:t>
            </a:r>
            <a:r>
              <a:rPr lang="tr-TR" dirty="0" smtClean="0">
                <a:solidFill>
                  <a:srgbClr val="FF0000"/>
                </a:solidFill>
              </a:rPr>
              <a:t> </a:t>
            </a:r>
            <a:r>
              <a:rPr lang="tr-TR" dirty="0" err="1" smtClean="0">
                <a:solidFill>
                  <a:srgbClr val="FF0000"/>
                </a:solidFill>
              </a:rPr>
              <a:t>pnömoni</a:t>
            </a:r>
            <a:endParaRPr lang="tr-TR" dirty="0" smtClean="0">
              <a:solidFill>
                <a:srgbClr val="FF0000"/>
              </a:solidFill>
            </a:endParaRPr>
          </a:p>
          <a:p>
            <a:r>
              <a:rPr lang="en-US" sz="1200" dirty="0" smtClean="0">
                <a:solidFill>
                  <a:prstClr val="black"/>
                </a:solidFill>
              </a:rPr>
              <a:t>Park </a:t>
            </a:r>
            <a:r>
              <a:rPr lang="en-US" sz="1200" dirty="0">
                <a:solidFill>
                  <a:prstClr val="black"/>
                </a:solidFill>
              </a:rPr>
              <a:t>S, </a:t>
            </a:r>
            <a:r>
              <a:rPr lang="en-US" sz="1200" dirty="0" err="1">
                <a:solidFill>
                  <a:prstClr val="black"/>
                </a:solidFill>
              </a:rPr>
              <a:t>Giammona</a:t>
            </a:r>
            <a:r>
              <a:rPr lang="en-US" sz="1200" dirty="0">
                <a:solidFill>
                  <a:prstClr val="black"/>
                </a:solidFill>
              </a:rPr>
              <a:t> ST. </a:t>
            </a:r>
            <a:r>
              <a:rPr lang="en-US" sz="1200" dirty="0" err="1" smtClean="0">
                <a:solidFill>
                  <a:prstClr val="black"/>
                </a:solidFill>
              </a:rPr>
              <a:t>TAm</a:t>
            </a:r>
            <a:r>
              <a:rPr lang="en-US" sz="1200" dirty="0" smtClean="0">
                <a:solidFill>
                  <a:prstClr val="black"/>
                </a:solidFill>
              </a:rPr>
              <a:t> </a:t>
            </a:r>
            <a:r>
              <a:rPr lang="en-US" sz="1200" dirty="0">
                <a:solidFill>
                  <a:prstClr val="black"/>
                </a:solidFill>
              </a:rPr>
              <a:t>J Dis Child </a:t>
            </a:r>
            <a:r>
              <a:rPr lang="en-US" sz="1200" dirty="0" smtClean="0">
                <a:solidFill>
                  <a:prstClr val="black"/>
                </a:solidFill>
              </a:rPr>
              <a:t>1972;123:</a:t>
            </a:r>
            <a:r>
              <a:rPr lang="en-US" sz="1200" dirty="0">
                <a:solidFill>
                  <a:prstClr val="black"/>
                </a:solidFill>
              </a:rPr>
              <a:t>245-6.</a:t>
            </a:r>
            <a:endParaRPr lang="tr-TR" sz="1200" dirty="0">
              <a:solidFill>
                <a:prstClr val="black"/>
              </a:solidFill>
            </a:endParaRPr>
          </a:p>
          <a:p>
            <a:endParaRPr lang="en-US" sz="1400" dirty="0">
              <a:solidFill>
                <a:prstClr val="black"/>
              </a:solidFill>
            </a:endParaRPr>
          </a:p>
        </p:txBody>
      </p:sp>
      <p:sp>
        <p:nvSpPr>
          <p:cNvPr id="2" name="Dikdörtgen 1"/>
          <p:cNvSpPr/>
          <p:nvPr/>
        </p:nvSpPr>
        <p:spPr>
          <a:xfrm>
            <a:off x="323528" y="3657798"/>
            <a:ext cx="7848873" cy="923330"/>
          </a:xfrm>
          <a:prstGeom prst="rect">
            <a:avLst/>
          </a:prstGeom>
        </p:spPr>
        <p:txBody>
          <a:bodyPr wrap="square">
            <a:spAutoFit/>
          </a:bodyPr>
          <a:lstStyle/>
          <a:p>
            <a:r>
              <a:rPr lang="en-US" dirty="0" smtClean="0">
                <a:solidFill>
                  <a:prstClr val="black"/>
                </a:solidFill>
              </a:rPr>
              <a:t>C</a:t>
            </a:r>
            <a:r>
              <a:rPr lang="tr-TR" dirty="0" err="1" smtClean="0">
                <a:solidFill>
                  <a:prstClr val="black"/>
                </a:solidFill>
              </a:rPr>
              <a:t>apsaicinle</a:t>
            </a:r>
            <a:r>
              <a:rPr lang="tr-TR" dirty="0" smtClean="0">
                <a:solidFill>
                  <a:prstClr val="black"/>
                </a:solidFill>
              </a:rPr>
              <a:t>  yapılan hayvan çalışmalarında  akut dönemde </a:t>
            </a:r>
            <a:r>
              <a:rPr lang="tr-TR" dirty="0" smtClean="0">
                <a:solidFill>
                  <a:srgbClr val="FF0000"/>
                </a:solidFill>
              </a:rPr>
              <a:t>solunumsal </a:t>
            </a:r>
            <a:r>
              <a:rPr lang="tr-TR" dirty="0" err="1" smtClean="0">
                <a:solidFill>
                  <a:srgbClr val="FF0000"/>
                </a:solidFill>
              </a:rPr>
              <a:t>arrest</a:t>
            </a:r>
            <a:r>
              <a:rPr lang="tr-TR" dirty="0" smtClean="0">
                <a:solidFill>
                  <a:prstClr val="black"/>
                </a:solidFill>
              </a:rPr>
              <a:t>, </a:t>
            </a:r>
            <a:r>
              <a:rPr lang="tr-TR" dirty="0" err="1" smtClean="0">
                <a:solidFill>
                  <a:srgbClr val="FF0000"/>
                </a:solidFill>
              </a:rPr>
              <a:t>karsinojenik</a:t>
            </a:r>
            <a:r>
              <a:rPr lang="tr-TR" dirty="0" smtClean="0">
                <a:solidFill>
                  <a:prstClr val="black"/>
                </a:solidFill>
              </a:rPr>
              <a:t> ve </a:t>
            </a:r>
            <a:r>
              <a:rPr lang="tr-TR" dirty="0" smtClean="0">
                <a:solidFill>
                  <a:srgbClr val="FF0000"/>
                </a:solidFill>
              </a:rPr>
              <a:t>tümör gelişimi</a:t>
            </a:r>
            <a:r>
              <a:rPr lang="tr-TR" dirty="0" smtClean="0"/>
              <a:t>ne</a:t>
            </a:r>
            <a:r>
              <a:rPr lang="tr-TR" dirty="0" smtClean="0">
                <a:solidFill>
                  <a:srgbClr val="FF0000"/>
                </a:solidFill>
              </a:rPr>
              <a:t> </a:t>
            </a:r>
            <a:r>
              <a:rPr lang="tr-TR" dirty="0" smtClean="0">
                <a:solidFill>
                  <a:prstClr val="black"/>
                </a:solidFill>
              </a:rPr>
              <a:t>yol açtığı gösterilmiştir.</a:t>
            </a:r>
          </a:p>
          <a:p>
            <a:r>
              <a:rPr lang="tr-TR" dirty="0" smtClean="0">
                <a:solidFill>
                  <a:prstClr val="black"/>
                </a:solidFill>
              </a:rPr>
              <a:t>  </a:t>
            </a:r>
            <a:r>
              <a:rPr lang="tr-TR" sz="1200" dirty="0" err="1">
                <a:solidFill>
                  <a:prstClr val="black"/>
                </a:solidFill>
              </a:rPr>
              <a:t>Int</a:t>
            </a:r>
            <a:r>
              <a:rPr lang="tr-TR" sz="1200" dirty="0">
                <a:solidFill>
                  <a:prstClr val="black"/>
                </a:solidFill>
              </a:rPr>
              <a:t> J </a:t>
            </a:r>
            <a:r>
              <a:rPr lang="tr-TR" sz="1200" dirty="0" err="1">
                <a:solidFill>
                  <a:prstClr val="black"/>
                </a:solidFill>
              </a:rPr>
              <a:t>Toxicol</a:t>
            </a:r>
            <a:r>
              <a:rPr lang="tr-TR" sz="1200" dirty="0">
                <a:solidFill>
                  <a:prstClr val="black"/>
                </a:solidFill>
              </a:rPr>
              <a:t>. 2007;26 </a:t>
            </a:r>
            <a:r>
              <a:rPr lang="tr-TR" sz="1200" dirty="0" err="1">
                <a:solidFill>
                  <a:prstClr val="black"/>
                </a:solidFill>
              </a:rPr>
              <a:t>Suppl</a:t>
            </a:r>
            <a:r>
              <a:rPr lang="tr-TR" sz="1200" dirty="0">
                <a:solidFill>
                  <a:prstClr val="black"/>
                </a:solidFill>
              </a:rPr>
              <a:t> 1:3-106</a:t>
            </a:r>
          </a:p>
        </p:txBody>
      </p:sp>
    </p:spTree>
    <p:extLst>
      <p:ext uri="{BB962C8B-B14F-4D97-AF65-F5344CB8AC3E}">
        <p14:creationId xmlns:p14="http://schemas.microsoft.com/office/powerpoint/2010/main" val="3213895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827584" y="1124744"/>
            <a:ext cx="7272808" cy="830997"/>
          </a:xfrm>
          <a:prstGeom prst="rect">
            <a:avLst/>
          </a:prstGeom>
        </p:spPr>
        <p:txBody>
          <a:bodyPr wrap="square">
            <a:spAutoFit/>
          </a:bodyPr>
          <a:lstStyle/>
          <a:p>
            <a:r>
              <a:rPr lang="tr-TR" dirty="0" err="1" smtClean="0">
                <a:solidFill>
                  <a:prstClr val="black"/>
                </a:solidFill>
              </a:rPr>
              <a:t>Capsaisin</a:t>
            </a:r>
            <a:r>
              <a:rPr lang="tr-TR" dirty="0" smtClean="0">
                <a:solidFill>
                  <a:prstClr val="black"/>
                </a:solidFill>
              </a:rPr>
              <a:t> yüksek dozlarda </a:t>
            </a:r>
            <a:r>
              <a:rPr lang="tr-TR" dirty="0" smtClean="0">
                <a:solidFill>
                  <a:srgbClr val="FF0000"/>
                </a:solidFill>
              </a:rPr>
              <a:t>ciddi </a:t>
            </a:r>
            <a:r>
              <a:rPr lang="tr-TR" dirty="0">
                <a:solidFill>
                  <a:srgbClr val="FF0000"/>
                </a:solidFill>
              </a:rPr>
              <a:t>solunum ve </a:t>
            </a:r>
            <a:r>
              <a:rPr lang="tr-TR" dirty="0" err="1">
                <a:solidFill>
                  <a:srgbClr val="FF0000"/>
                </a:solidFill>
              </a:rPr>
              <a:t>kardiyovasküler</a:t>
            </a:r>
            <a:r>
              <a:rPr lang="tr-TR" dirty="0">
                <a:solidFill>
                  <a:srgbClr val="FF0000"/>
                </a:solidFill>
              </a:rPr>
              <a:t> </a:t>
            </a:r>
            <a:r>
              <a:rPr lang="tr-TR" dirty="0" smtClean="0">
                <a:solidFill>
                  <a:srgbClr val="FF0000"/>
                </a:solidFill>
              </a:rPr>
              <a:t>etkileri  </a:t>
            </a:r>
            <a:r>
              <a:rPr lang="tr-TR" dirty="0" smtClean="0">
                <a:solidFill>
                  <a:prstClr val="black"/>
                </a:solidFill>
              </a:rPr>
              <a:t>ve</a:t>
            </a:r>
            <a:endParaRPr lang="tr-TR" dirty="0">
              <a:solidFill>
                <a:prstClr val="black"/>
              </a:solidFill>
            </a:endParaRPr>
          </a:p>
          <a:p>
            <a:r>
              <a:rPr lang="tr-TR" dirty="0">
                <a:solidFill>
                  <a:prstClr val="black"/>
                </a:solidFill>
              </a:rPr>
              <a:t>yanı sıra </a:t>
            </a:r>
            <a:r>
              <a:rPr lang="tr-TR" dirty="0">
                <a:solidFill>
                  <a:srgbClr val="FF0000"/>
                </a:solidFill>
              </a:rPr>
              <a:t>sinir sisteminde </a:t>
            </a:r>
            <a:r>
              <a:rPr lang="tr-TR" dirty="0">
                <a:solidFill>
                  <a:prstClr val="black"/>
                </a:solidFill>
              </a:rPr>
              <a:t>kalıcı hasara </a:t>
            </a:r>
            <a:r>
              <a:rPr lang="tr-TR" dirty="0" smtClean="0">
                <a:solidFill>
                  <a:prstClr val="black"/>
                </a:solidFill>
              </a:rPr>
              <a:t>yol açabilir . </a:t>
            </a:r>
          </a:p>
          <a:p>
            <a:r>
              <a:rPr lang="en-US" sz="1200" dirty="0" err="1" smtClean="0">
                <a:solidFill>
                  <a:prstClr val="black"/>
                </a:solidFill>
              </a:rPr>
              <a:t>Olajos</a:t>
            </a:r>
            <a:r>
              <a:rPr lang="en-US" sz="1200" dirty="0" smtClean="0">
                <a:solidFill>
                  <a:prstClr val="black"/>
                </a:solidFill>
              </a:rPr>
              <a:t> </a:t>
            </a:r>
            <a:r>
              <a:rPr lang="en-US" sz="1200" dirty="0">
                <a:solidFill>
                  <a:prstClr val="black"/>
                </a:solidFill>
              </a:rPr>
              <a:t>EJ, Salem H. </a:t>
            </a:r>
            <a:r>
              <a:rPr lang="tr-TR" sz="1200" dirty="0" smtClean="0">
                <a:solidFill>
                  <a:prstClr val="black"/>
                </a:solidFill>
              </a:rPr>
              <a:t>J</a:t>
            </a:r>
            <a:r>
              <a:rPr lang="tr-TR" sz="1200" dirty="0">
                <a:solidFill>
                  <a:prstClr val="black"/>
                </a:solidFill>
              </a:rPr>
              <a:t>. </a:t>
            </a:r>
            <a:r>
              <a:rPr lang="tr-TR" sz="1200" dirty="0" err="1">
                <a:solidFill>
                  <a:prstClr val="black"/>
                </a:solidFill>
              </a:rPr>
              <a:t>Appl</a:t>
            </a:r>
            <a:r>
              <a:rPr lang="tr-TR" sz="1200" dirty="0">
                <a:solidFill>
                  <a:prstClr val="black"/>
                </a:solidFill>
              </a:rPr>
              <a:t>. </a:t>
            </a:r>
            <a:r>
              <a:rPr lang="tr-TR" sz="1200" dirty="0" err="1">
                <a:solidFill>
                  <a:prstClr val="black"/>
                </a:solidFill>
              </a:rPr>
              <a:t>Toxicol</a:t>
            </a:r>
            <a:r>
              <a:rPr lang="tr-TR" sz="1200" dirty="0">
                <a:solidFill>
                  <a:prstClr val="black"/>
                </a:solidFill>
              </a:rPr>
              <a:t>. </a:t>
            </a:r>
            <a:r>
              <a:rPr lang="tr-TR" sz="1200" dirty="0" smtClean="0">
                <a:solidFill>
                  <a:prstClr val="black"/>
                </a:solidFill>
              </a:rPr>
              <a:t>2001</a:t>
            </a:r>
            <a:endParaRPr lang="tr-TR" sz="1200" dirty="0">
              <a:solidFill>
                <a:prstClr val="black"/>
              </a:solidFill>
            </a:endParaRPr>
          </a:p>
        </p:txBody>
      </p:sp>
      <p:sp>
        <p:nvSpPr>
          <p:cNvPr id="4" name="Dikdörtgen 3"/>
          <p:cNvSpPr/>
          <p:nvPr/>
        </p:nvSpPr>
        <p:spPr>
          <a:xfrm>
            <a:off x="755576" y="3894147"/>
            <a:ext cx="7272808" cy="830997"/>
          </a:xfrm>
          <a:prstGeom prst="rect">
            <a:avLst/>
          </a:prstGeom>
        </p:spPr>
        <p:txBody>
          <a:bodyPr wrap="square">
            <a:spAutoFit/>
          </a:bodyPr>
          <a:lstStyle/>
          <a:p>
            <a:r>
              <a:rPr lang="tr-TR" dirty="0" err="1" smtClean="0">
                <a:solidFill>
                  <a:prstClr val="black"/>
                </a:solidFill>
              </a:rPr>
              <a:t>Aerosol</a:t>
            </a:r>
            <a:r>
              <a:rPr lang="tr-TR" dirty="0" smtClean="0">
                <a:solidFill>
                  <a:prstClr val="black"/>
                </a:solidFill>
              </a:rPr>
              <a:t> formunda </a:t>
            </a:r>
            <a:r>
              <a:rPr lang="tr-TR" dirty="0" err="1">
                <a:solidFill>
                  <a:prstClr val="black"/>
                </a:solidFill>
              </a:rPr>
              <a:t>CS’ye</a:t>
            </a:r>
            <a:r>
              <a:rPr lang="tr-TR" dirty="0">
                <a:solidFill>
                  <a:prstClr val="black"/>
                </a:solidFill>
              </a:rPr>
              <a:t> maruz kalan sıçan </a:t>
            </a:r>
            <a:r>
              <a:rPr lang="tr-TR" dirty="0" smtClean="0">
                <a:solidFill>
                  <a:prstClr val="black"/>
                </a:solidFill>
              </a:rPr>
              <a:t>ve köpeklerin </a:t>
            </a:r>
            <a:r>
              <a:rPr lang="tr-TR" dirty="0">
                <a:solidFill>
                  <a:prstClr val="black"/>
                </a:solidFill>
              </a:rPr>
              <a:t>akciğerlerinde ödem, </a:t>
            </a:r>
            <a:r>
              <a:rPr lang="tr-TR" dirty="0" err="1">
                <a:solidFill>
                  <a:srgbClr val="FF0000"/>
                </a:solidFill>
              </a:rPr>
              <a:t>hemoraji</a:t>
            </a:r>
            <a:r>
              <a:rPr lang="tr-TR" dirty="0">
                <a:solidFill>
                  <a:srgbClr val="FF0000"/>
                </a:solidFill>
              </a:rPr>
              <a:t> </a:t>
            </a:r>
            <a:r>
              <a:rPr lang="tr-TR" dirty="0" smtClean="0">
                <a:solidFill>
                  <a:srgbClr val="FF0000"/>
                </a:solidFill>
              </a:rPr>
              <a:t>ve </a:t>
            </a:r>
            <a:r>
              <a:rPr lang="tr-TR" dirty="0" err="1" smtClean="0">
                <a:solidFill>
                  <a:srgbClr val="FF0000"/>
                </a:solidFill>
              </a:rPr>
              <a:t>atelektazi</a:t>
            </a:r>
            <a:r>
              <a:rPr lang="tr-TR" dirty="0" smtClean="0">
                <a:solidFill>
                  <a:srgbClr val="FF0000"/>
                </a:solidFill>
              </a:rPr>
              <a:t> </a:t>
            </a:r>
            <a:r>
              <a:rPr lang="tr-TR" dirty="0" smtClean="0">
                <a:solidFill>
                  <a:prstClr val="black"/>
                </a:solidFill>
              </a:rPr>
              <a:t>gözlenmiştir</a:t>
            </a:r>
            <a:r>
              <a:rPr lang="tr-TR" dirty="0">
                <a:solidFill>
                  <a:prstClr val="black"/>
                </a:solidFill>
              </a:rPr>
              <a:t>. </a:t>
            </a:r>
            <a:endParaRPr lang="tr-TR" dirty="0" smtClean="0">
              <a:solidFill>
                <a:prstClr val="black"/>
              </a:solidFill>
            </a:endParaRPr>
          </a:p>
          <a:p>
            <a:r>
              <a:rPr lang="tr-TR" sz="1200" dirty="0" err="1" smtClean="0">
                <a:solidFill>
                  <a:prstClr val="black"/>
                </a:solidFill>
              </a:rPr>
              <a:t>Cucinell</a:t>
            </a:r>
            <a:r>
              <a:rPr lang="tr-TR" sz="1200" dirty="0" smtClean="0">
                <a:solidFill>
                  <a:prstClr val="black"/>
                </a:solidFill>
              </a:rPr>
              <a:t> </a:t>
            </a:r>
            <a:r>
              <a:rPr lang="tr-TR" sz="1200" dirty="0">
                <a:solidFill>
                  <a:prstClr val="black"/>
                </a:solidFill>
              </a:rPr>
              <a:t>et al., Fed. </a:t>
            </a:r>
            <a:r>
              <a:rPr lang="tr-TR" sz="1200" dirty="0" err="1">
                <a:solidFill>
                  <a:prstClr val="black"/>
                </a:solidFill>
              </a:rPr>
              <a:t>Proc</a:t>
            </a:r>
            <a:r>
              <a:rPr lang="tr-TR" sz="1200" dirty="0">
                <a:solidFill>
                  <a:prstClr val="black"/>
                </a:solidFill>
              </a:rPr>
              <a:t>. </a:t>
            </a:r>
            <a:r>
              <a:rPr lang="tr-TR" sz="1200" dirty="0" smtClean="0">
                <a:solidFill>
                  <a:prstClr val="black"/>
                </a:solidFill>
              </a:rPr>
              <a:t>1971.</a:t>
            </a:r>
            <a:endParaRPr lang="tr-TR" sz="1200" dirty="0">
              <a:solidFill>
                <a:prstClr val="black"/>
              </a:solidFill>
            </a:endParaRPr>
          </a:p>
        </p:txBody>
      </p:sp>
      <p:sp>
        <p:nvSpPr>
          <p:cNvPr id="6" name="Dikdörtgen 5"/>
          <p:cNvSpPr/>
          <p:nvPr/>
        </p:nvSpPr>
        <p:spPr>
          <a:xfrm>
            <a:off x="755576" y="2525995"/>
            <a:ext cx="7416824" cy="1107996"/>
          </a:xfrm>
          <a:prstGeom prst="rect">
            <a:avLst/>
          </a:prstGeom>
        </p:spPr>
        <p:txBody>
          <a:bodyPr wrap="square">
            <a:spAutoFit/>
          </a:bodyPr>
          <a:lstStyle/>
          <a:p>
            <a:r>
              <a:rPr lang="tr-TR" dirty="0" err="1" smtClean="0">
                <a:solidFill>
                  <a:prstClr val="black"/>
                </a:solidFill>
              </a:rPr>
              <a:t>Capsasin</a:t>
            </a:r>
            <a:r>
              <a:rPr lang="tr-TR" dirty="0" smtClean="0">
                <a:solidFill>
                  <a:prstClr val="black"/>
                </a:solidFill>
              </a:rPr>
              <a:t>  </a:t>
            </a:r>
            <a:r>
              <a:rPr lang="tr-TR" dirty="0" err="1" smtClean="0">
                <a:solidFill>
                  <a:prstClr val="black"/>
                </a:solidFill>
              </a:rPr>
              <a:t>bronkokonstrüksiyona</a:t>
            </a:r>
            <a:r>
              <a:rPr lang="tr-TR" dirty="0" smtClean="0">
                <a:solidFill>
                  <a:prstClr val="black"/>
                </a:solidFill>
              </a:rPr>
              <a:t> neden olduğu </a:t>
            </a:r>
            <a:r>
              <a:rPr lang="tr-TR" dirty="0">
                <a:solidFill>
                  <a:prstClr val="black"/>
                </a:solidFill>
              </a:rPr>
              <a:t>için </a:t>
            </a:r>
            <a:r>
              <a:rPr lang="tr-TR" dirty="0" smtClean="0">
                <a:solidFill>
                  <a:prstClr val="black"/>
                </a:solidFill>
              </a:rPr>
              <a:t>KOAH </a:t>
            </a:r>
            <a:endParaRPr lang="tr-TR" dirty="0" smtClean="0">
              <a:solidFill>
                <a:prstClr val="black"/>
              </a:solidFill>
            </a:endParaRPr>
          </a:p>
          <a:p>
            <a:r>
              <a:rPr lang="tr-TR" dirty="0" smtClean="0">
                <a:solidFill>
                  <a:prstClr val="black"/>
                </a:solidFill>
              </a:rPr>
              <a:t>veya </a:t>
            </a:r>
            <a:r>
              <a:rPr lang="tr-TR" dirty="0">
                <a:solidFill>
                  <a:prstClr val="black"/>
                </a:solidFill>
              </a:rPr>
              <a:t>astımı olanlarda </a:t>
            </a:r>
            <a:r>
              <a:rPr lang="tr-TR" dirty="0" err="1" smtClean="0">
                <a:solidFill>
                  <a:srgbClr val="FF0000"/>
                </a:solidFill>
              </a:rPr>
              <a:t>hipersensitivite</a:t>
            </a:r>
            <a:r>
              <a:rPr lang="tr-TR" dirty="0" smtClean="0">
                <a:solidFill>
                  <a:srgbClr val="FF0000"/>
                </a:solidFill>
              </a:rPr>
              <a:t> </a:t>
            </a:r>
            <a:r>
              <a:rPr lang="tr-TR" dirty="0" smtClean="0">
                <a:solidFill>
                  <a:srgbClr val="FF0000"/>
                </a:solidFill>
              </a:rPr>
              <a:t>reaksiyonlarına</a:t>
            </a:r>
          </a:p>
          <a:p>
            <a:r>
              <a:rPr lang="tr-TR" dirty="0" smtClean="0">
                <a:solidFill>
                  <a:srgbClr val="FF0000"/>
                </a:solidFill>
              </a:rPr>
              <a:t> </a:t>
            </a:r>
            <a:r>
              <a:rPr lang="tr-TR" dirty="0">
                <a:solidFill>
                  <a:prstClr val="black"/>
                </a:solidFill>
              </a:rPr>
              <a:t>neden </a:t>
            </a:r>
            <a:r>
              <a:rPr lang="tr-TR" dirty="0" smtClean="0">
                <a:solidFill>
                  <a:prstClr val="black"/>
                </a:solidFill>
              </a:rPr>
              <a:t>olabilir. </a:t>
            </a:r>
          </a:p>
          <a:p>
            <a:r>
              <a:rPr lang="tr-TR" sz="1200" dirty="0" err="1" smtClean="0">
                <a:solidFill>
                  <a:prstClr val="black"/>
                </a:solidFill>
              </a:rPr>
              <a:t>Busker</a:t>
            </a:r>
            <a:r>
              <a:rPr lang="tr-TR" sz="1200" dirty="0" smtClean="0">
                <a:solidFill>
                  <a:prstClr val="black"/>
                </a:solidFill>
              </a:rPr>
              <a:t> , Van </a:t>
            </a:r>
            <a:r>
              <a:rPr lang="tr-TR" sz="1200" dirty="0" err="1">
                <a:solidFill>
                  <a:prstClr val="black"/>
                </a:solidFill>
              </a:rPr>
              <a:t>Helden</a:t>
            </a:r>
            <a:r>
              <a:rPr lang="tr-TR" sz="1200" dirty="0">
                <a:solidFill>
                  <a:prstClr val="black"/>
                </a:solidFill>
              </a:rPr>
              <a:t>. </a:t>
            </a:r>
            <a:r>
              <a:rPr lang="tr-TR" sz="1200" dirty="0" err="1">
                <a:solidFill>
                  <a:prstClr val="black"/>
                </a:solidFill>
              </a:rPr>
              <a:t>Am</a:t>
            </a:r>
            <a:r>
              <a:rPr lang="tr-TR" sz="1200" dirty="0">
                <a:solidFill>
                  <a:prstClr val="black"/>
                </a:solidFill>
              </a:rPr>
              <a:t> J </a:t>
            </a:r>
            <a:r>
              <a:rPr lang="tr-TR" sz="1200" dirty="0" err="1">
                <a:solidFill>
                  <a:prstClr val="black"/>
                </a:solidFill>
              </a:rPr>
              <a:t>Forensic</a:t>
            </a:r>
            <a:r>
              <a:rPr lang="tr-TR" sz="1200" dirty="0">
                <a:solidFill>
                  <a:prstClr val="black"/>
                </a:solidFill>
              </a:rPr>
              <a:t> </a:t>
            </a:r>
            <a:r>
              <a:rPr lang="tr-TR" sz="1200" dirty="0" err="1">
                <a:solidFill>
                  <a:prstClr val="black"/>
                </a:solidFill>
              </a:rPr>
              <a:t>Med</a:t>
            </a:r>
            <a:r>
              <a:rPr lang="tr-TR" sz="1200" dirty="0">
                <a:solidFill>
                  <a:prstClr val="black"/>
                </a:solidFill>
              </a:rPr>
              <a:t> </a:t>
            </a:r>
            <a:r>
              <a:rPr lang="tr-TR" sz="1200" dirty="0" err="1" smtClean="0">
                <a:solidFill>
                  <a:prstClr val="black"/>
                </a:solidFill>
              </a:rPr>
              <a:t>Pathol</a:t>
            </a:r>
            <a:r>
              <a:rPr lang="tr-TR" sz="1200" dirty="0" smtClean="0">
                <a:solidFill>
                  <a:prstClr val="black"/>
                </a:solidFill>
              </a:rPr>
              <a:t> 1998.</a:t>
            </a:r>
            <a:endParaRPr lang="tr-TR" sz="1200" dirty="0">
              <a:solidFill>
                <a:prstClr val="black"/>
              </a:solidFill>
            </a:endParaRPr>
          </a:p>
        </p:txBody>
      </p:sp>
      <p:sp>
        <p:nvSpPr>
          <p:cNvPr id="7" name="Dikdörtgen 6"/>
          <p:cNvSpPr/>
          <p:nvPr/>
        </p:nvSpPr>
        <p:spPr>
          <a:xfrm>
            <a:off x="755576" y="5264040"/>
            <a:ext cx="7560840" cy="830997"/>
          </a:xfrm>
          <a:prstGeom prst="rect">
            <a:avLst/>
          </a:prstGeom>
        </p:spPr>
        <p:txBody>
          <a:bodyPr wrap="square">
            <a:spAutoFit/>
          </a:bodyPr>
          <a:lstStyle/>
          <a:p>
            <a:r>
              <a:rPr lang="tr-TR" dirty="0" err="1" smtClean="0">
                <a:solidFill>
                  <a:prstClr val="black"/>
                </a:solidFill>
              </a:rPr>
              <a:t>CS’nin</a:t>
            </a:r>
            <a:r>
              <a:rPr lang="tr-TR" dirty="0" smtClean="0">
                <a:solidFill>
                  <a:prstClr val="black"/>
                </a:solidFill>
              </a:rPr>
              <a:t> yüksek dozlarda ve uzun süreli kullanılması  </a:t>
            </a:r>
            <a:r>
              <a:rPr lang="tr-TR" dirty="0" err="1" smtClean="0">
                <a:solidFill>
                  <a:srgbClr val="FF0000"/>
                </a:solidFill>
              </a:rPr>
              <a:t>corneal</a:t>
            </a:r>
            <a:r>
              <a:rPr lang="tr-TR" dirty="0" smtClean="0">
                <a:solidFill>
                  <a:srgbClr val="FF0000"/>
                </a:solidFill>
              </a:rPr>
              <a:t> hasar, solunumsal hasar ve cilt yanıklarını </a:t>
            </a:r>
            <a:r>
              <a:rPr lang="tr-TR" dirty="0" smtClean="0">
                <a:solidFill>
                  <a:prstClr val="black"/>
                </a:solidFill>
              </a:rPr>
              <a:t>arttırır</a:t>
            </a:r>
            <a:r>
              <a:rPr lang="tr-TR" dirty="0">
                <a:solidFill>
                  <a:prstClr val="black"/>
                </a:solidFill>
              </a:rPr>
              <a:t>. </a:t>
            </a:r>
            <a:endParaRPr lang="tr-TR" dirty="0" smtClean="0">
              <a:solidFill>
                <a:prstClr val="black"/>
              </a:solidFill>
            </a:endParaRPr>
          </a:p>
          <a:p>
            <a:r>
              <a:rPr lang="en-US" sz="1200" dirty="0" smtClean="0">
                <a:solidFill>
                  <a:prstClr val="black"/>
                </a:solidFill>
              </a:rPr>
              <a:t>E </a:t>
            </a:r>
            <a:r>
              <a:rPr lang="en-US" sz="1200" dirty="0">
                <a:solidFill>
                  <a:prstClr val="black"/>
                </a:solidFill>
              </a:rPr>
              <a:t>Worthington and P A Nee</a:t>
            </a:r>
            <a:r>
              <a:rPr lang="tr-TR" sz="1200" dirty="0" smtClean="0">
                <a:solidFill>
                  <a:prstClr val="black"/>
                </a:solidFill>
              </a:rPr>
              <a:t> </a:t>
            </a:r>
            <a:r>
              <a:rPr lang="tr-TR" sz="1200" dirty="0" err="1" smtClean="0">
                <a:solidFill>
                  <a:prstClr val="black"/>
                </a:solidFill>
              </a:rPr>
              <a:t>Accid</a:t>
            </a:r>
            <a:r>
              <a:rPr lang="tr-TR" sz="1200" dirty="0" smtClean="0">
                <a:solidFill>
                  <a:prstClr val="black"/>
                </a:solidFill>
              </a:rPr>
              <a:t> </a:t>
            </a:r>
            <a:r>
              <a:rPr lang="tr-TR" sz="1200" dirty="0" err="1">
                <a:solidFill>
                  <a:prstClr val="black"/>
                </a:solidFill>
              </a:rPr>
              <a:t>Emerg</a:t>
            </a:r>
            <a:r>
              <a:rPr lang="tr-TR" sz="1200" dirty="0">
                <a:solidFill>
                  <a:prstClr val="black"/>
                </a:solidFill>
              </a:rPr>
              <a:t> </a:t>
            </a:r>
            <a:r>
              <a:rPr lang="tr-TR" sz="1200" dirty="0" err="1">
                <a:solidFill>
                  <a:prstClr val="black"/>
                </a:solidFill>
              </a:rPr>
              <a:t>Med</a:t>
            </a:r>
            <a:r>
              <a:rPr lang="tr-TR" sz="1200" dirty="0">
                <a:solidFill>
                  <a:prstClr val="black"/>
                </a:solidFill>
              </a:rPr>
              <a:t> </a:t>
            </a:r>
            <a:r>
              <a:rPr lang="tr-TR" sz="1200" dirty="0" smtClean="0">
                <a:solidFill>
                  <a:prstClr val="black"/>
                </a:solidFill>
              </a:rPr>
              <a:t>1999.</a:t>
            </a:r>
            <a:endParaRPr lang="tr-TR" sz="1200" dirty="0">
              <a:solidFill>
                <a:prstClr val="black"/>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1177" y="1604485"/>
            <a:ext cx="2736369" cy="2029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03572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682" y="166642"/>
            <a:ext cx="2912482" cy="218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611560" y="5951021"/>
            <a:ext cx="5593977" cy="646331"/>
          </a:xfrm>
          <a:prstGeom prst="rect">
            <a:avLst/>
          </a:prstGeom>
        </p:spPr>
        <p:txBody>
          <a:bodyPr wrap="square">
            <a:spAutoFit/>
          </a:bodyPr>
          <a:lstStyle/>
          <a:p>
            <a:r>
              <a:rPr lang="en-US" sz="1200" dirty="0">
                <a:solidFill>
                  <a:prstClr val="black"/>
                </a:solidFill>
              </a:rPr>
              <a:t>Possible lethal effects of CS tear gas </a:t>
            </a:r>
            <a:r>
              <a:rPr lang="en-US" sz="1200" dirty="0" smtClean="0">
                <a:solidFill>
                  <a:prstClr val="black"/>
                </a:solidFill>
              </a:rPr>
              <a:t>on</a:t>
            </a:r>
            <a:r>
              <a:rPr lang="tr-TR" sz="1200" dirty="0" smtClean="0">
                <a:solidFill>
                  <a:prstClr val="black"/>
                </a:solidFill>
              </a:rPr>
              <a:t> </a:t>
            </a:r>
            <a:r>
              <a:rPr lang="en-US" sz="1200" dirty="0" smtClean="0">
                <a:solidFill>
                  <a:prstClr val="black"/>
                </a:solidFill>
              </a:rPr>
              <a:t>Branch </a:t>
            </a:r>
            <a:r>
              <a:rPr lang="en-US" sz="1200" dirty="0" err="1">
                <a:solidFill>
                  <a:prstClr val="black"/>
                </a:solidFill>
              </a:rPr>
              <a:t>Davidians</a:t>
            </a:r>
            <a:r>
              <a:rPr lang="en-US" sz="1200" dirty="0">
                <a:solidFill>
                  <a:prstClr val="black"/>
                </a:solidFill>
              </a:rPr>
              <a:t> during the</a:t>
            </a:r>
          </a:p>
          <a:p>
            <a:r>
              <a:rPr lang="en-US" sz="1200" dirty="0">
                <a:solidFill>
                  <a:prstClr val="black"/>
                </a:solidFill>
              </a:rPr>
              <a:t>FBI raid on the Mount Carmel </a:t>
            </a:r>
            <a:r>
              <a:rPr lang="en-US" sz="1200" dirty="0" smtClean="0">
                <a:solidFill>
                  <a:prstClr val="black"/>
                </a:solidFill>
              </a:rPr>
              <a:t>compound</a:t>
            </a:r>
            <a:r>
              <a:rPr lang="tr-TR" sz="1200" dirty="0" smtClean="0">
                <a:solidFill>
                  <a:prstClr val="black"/>
                </a:solidFill>
              </a:rPr>
              <a:t>  </a:t>
            </a:r>
            <a:r>
              <a:rPr lang="en-US" sz="1200" dirty="0" smtClean="0">
                <a:solidFill>
                  <a:prstClr val="black"/>
                </a:solidFill>
              </a:rPr>
              <a:t>near </a:t>
            </a:r>
            <a:r>
              <a:rPr lang="en-US" sz="1200" dirty="0">
                <a:solidFill>
                  <a:prstClr val="black"/>
                </a:solidFill>
              </a:rPr>
              <a:t>Waco, </a:t>
            </a:r>
            <a:r>
              <a:rPr lang="en-US" sz="1200" dirty="0" smtClean="0">
                <a:solidFill>
                  <a:prstClr val="black"/>
                </a:solidFill>
              </a:rPr>
              <a:t>Texas</a:t>
            </a:r>
            <a:r>
              <a:rPr lang="tr-TR" sz="1200" dirty="0" smtClean="0">
                <a:solidFill>
                  <a:prstClr val="black"/>
                </a:solidFill>
              </a:rPr>
              <a:t> </a:t>
            </a:r>
            <a:r>
              <a:rPr lang="en-US" sz="1200" dirty="0" smtClean="0">
                <a:solidFill>
                  <a:prstClr val="black"/>
                </a:solidFill>
              </a:rPr>
              <a:t>April </a:t>
            </a:r>
            <a:r>
              <a:rPr lang="en-US" sz="1200" dirty="0">
                <a:solidFill>
                  <a:prstClr val="black"/>
                </a:solidFill>
              </a:rPr>
              <a:t>19, 1993</a:t>
            </a:r>
          </a:p>
          <a:p>
            <a:r>
              <a:rPr lang="en-US" sz="1200" dirty="0" smtClean="0">
                <a:solidFill>
                  <a:prstClr val="black"/>
                </a:solidFill>
              </a:rPr>
              <a:t>John </a:t>
            </a:r>
            <a:r>
              <a:rPr lang="en-US" sz="1200" dirty="0">
                <a:solidFill>
                  <a:prstClr val="black"/>
                </a:solidFill>
              </a:rPr>
              <a:t>C. </a:t>
            </a:r>
            <a:r>
              <a:rPr lang="en-US" sz="1200" dirty="0" smtClean="0">
                <a:solidFill>
                  <a:prstClr val="black"/>
                </a:solidFill>
              </a:rPr>
              <a:t>Danforth</a:t>
            </a:r>
            <a:r>
              <a:rPr lang="tr-TR" sz="1200" dirty="0" smtClean="0">
                <a:solidFill>
                  <a:prstClr val="black"/>
                </a:solidFill>
              </a:rPr>
              <a:t> </a:t>
            </a:r>
            <a:r>
              <a:rPr lang="en-US" sz="1200" dirty="0" smtClean="0">
                <a:solidFill>
                  <a:prstClr val="black"/>
                </a:solidFill>
              </a:rPr>
              <a:t>by</a:t>
            </a:r>
            <a:r>
              <a:rPr lang="tr-TR" sz="1200" dirty="0" smtClean="0">
                <a:solidFill>
                  <a:prstClr val="black"/>
                </a:solidFill>
              </a:rPr>
              <a:t> </a:t>
            </a:r>
            <a:r>
              <a:rPr lang="en-US" sz="1200" dirty="0" smtClean="0">
                <a:solidFill>
                  <a:prstClr val="black"/>
                </a:solidFill>
              </a:rPr>
              <a:t>Prof</a:t>
            </a:r>
            <a:r>
              <a:rPr lang="en-US" sz="1200" dirty="0">
                <a:solidFill>
                  <a:prstClr val="black"/>
                </a:solidFill>
              </a:rPr>
              <a:t>. Dr. </a:t>
            </a:r>
            <a:r>
              <a:rPr lang="en-US" sz="1200" dirty="0" err="1">
                <a:solidFill>
                  <a:prstClr val="black"/>
                </a:solidFill>
              </a:rPr>
              <a:t>Uwe</a:t>
            </a:r>
            <a:r>
              <a:rPr lang="en-US" sz="1200" dirty="0">
                <a:solidFill>
                  <a:prstClr val="black"/>
                </a:solidFill>
              </a:rPr>
              <a:t> Heinrich</a:t>
            </a:r>
            <a:endParaRPr lang="tr-TR" sz="1200" dirty="0">
              <a:solidFill>
                <a:prstClr val="black"/>
              </a:solidFill>
            </a:endParaRPr>
          </a:p>
        </p:txBody>
      </p:sp>
      <p:pic>
        <p:nvPicPr>
          <p:cNvPr id="5122"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406688" y="137825"/>
            <a:ext cx="1669368" cy="2225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http://everywheretaksim.net/wp-content/uploads/2013/08/gezi-olen-kuslar.jpg">
            <a:hlinkClick r:id="rId5"/>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564459" y="82573"/>
            <a:ext cx="3199658" cy="2336329"/>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251520" y="2571869"/>
            <a:ext cx="6840760" cy="3139321"/>
          </a:xfrm>
          <a:prstGeom prst="rect">
            <a:avLst/>
          </a:prstGeom>
        </p:spPr>
        <p:txBody>
          <a:bodyPr wrap="square">
            <a:spAutoFit/>
          </a:bodyPr>
          <a:lstStyle/>
          <a:p>
            <a:r>
              <a:rPr lang="tr-TR" dirty="0"/>
              <a:t>Hayvan deneylerinde uzamış ve yüksek dozdaki </a:t>
            </a:r>
            <a:r>
              <a:rPr lang="tr-TR" dirty="0" err="1"/>
              <a:t>maruziyetler</a:t>
            </a:r>
            <a:r>
              <a:rPr lang="tr-TR" dirty="0"/>
              <a:t> sonucu ölüm nedeni akciğer hasarıdır. </a:t>
            </a:r>
            <a:endParaRPr lang="tr-TR" dirty="0" smtClean="0"/>
          </a:p>
          <a:p>
            <a:endParaRPr lang="tr-TR" dirty="0"/>
          </a:p>
          <a:p>
            <a:r>
              <a:rPr lang="tr-TR" dirty="0"/>
              <a:t>Ortam havalanmasının az olduğu, yüksek doz </a:t>
            </a:r>
            <a:r>
              <a:rPr lang="tr-TR" dirty="0" err="1"/>
              <a:t>maruziyet</a:t>
            </a:r>
            <a:r>
              <a:rPr lang="tr-TR" dirty="0"/>
              <a:t> tavşanlarda ve kobaylarda doza bağımlı olarak 12-48 saat içerisinde ölüme yol açmaktadır.</a:t>
            </a:r>
          </a:p>
          <a:p>
            <a:endParaRPr lang="tr-TR" dirty="0" smtClean="0"/>
          </a:p>
          <a:p>
            <a:r>
              <a:rPr lang="tr-TR" dirty="0" smtClean="0"/>
              <a:t>Maymunlarda </a:t>
            </a:r>
            <a:r>
              <a:rPr lang="tr-TR" dirty="0">
                <a:solidFill>
                  <a:srgbClr val="FF0000"/>
                </a:solidFill>
              </a:rPr>
              <a:t>çok yüksek doz CS uygulanması </a:t>
            </a:r>
            <a:r>
              <a:rPr lang="tr-TR" dirty="0"/>
              <a:t>akciğerlerde akut </a:t>
            </a:r>
            <a:r>
              <a:rPr lang="tr-TR" dirty="0" err="1"/>
              <a:t>konjesyon</a:t>
            </a:r>
            <a:r>
              <a:rPr lang="tr-TR" dirty="0"/>
              <a:t>, ödem, </a:t>
            </a:r>
            <a:r>
              <a:rPr lang="tr-TR" dirty="0" err="1"/>
              <a:t>bronkore</a:t>
            </a:r>
            <a:r>
              <a:rPr lang="tr-TR" dirty="0"/>
              <a:t> , ve bunu takiben havayollarında ve </a:t>
            </a:r>
            <a:r>
              <a:rPr lang="tr-TR" dirty="0" err="1"/>
              <a:t>interstisyumda</a:t>
            </a:r>
            <a:r>
              <a:rPr lang="tr-TR" dirty="0"/>
              <a:t> </a:t>
            </a:r>
            <a:r>
              <a:rPr lang="tr-TR" dirty="0" err="1"/>
              <a:t>inflamatuar</a:t>
            </a:r>
            <a:r>
              <a:rPr lang="tr-TR" dirty="0"/>
              <a:t> lezyonlar, </a:t>
            </a:r>
            <a:r>
              <a:rPr lang="tr-TR" dirty="0" err="1">
                <a:solidFill>
                  <a:srgbClr val="FF0000"/>
                </a:solidFill>
              </a:rPr>
              <a:t>sürfaktan</a:t>
            </a:r>
            <a:r>
              <a:rPr lang="tr-TR" dirty="0">
                <a:solidFill>
                  <a:srgbClr val="FF0000"/>
                </a:solidFill>
              </a:rPr>
              <a:t> yapımının </a:t>
            </a:r>
            <a:r>
              <a:rPr lang="tr-TR" dirty="0" smtClean="0">
                <a:solidFill>
                  <a:srgbClr val="FF0000"/>
                </a:solidFill>
              </a:rPr>
              <a:t>azlığına</a:t>
            </a:r>
          </a:p>
          <a:p>
            <a:r>
              <a:rPr lang="tr-TR" dirty="0" smtClean="0">
                <a:solidFill>
                  <a:srgbClr val="FF0000"/>
                </a:solidFill>
              </a:rPr>
              <a:t> </a:t>
            </a:r>
            <a:r>
              <a:rPr lang="tr-TR" dirty="0">
                <a:solidFill>
                  <a:srgbClr val="FF0000"/>
                </a:solidFill>
              </a:rPr>
              <a:t>bağlı olarak </a:t>
            </a:r>
            <a:r>
              <a:rPr lang="tr-TR" dirty="0" err="1">
                <a:solidFill>
                  <a:srgbClr val="FF0000"/>
                </a:solidFill>
              </a:rPr>
              <a:t>atelektazi</a:t>
            </a:r>
            <a:r>
              <a:rPr lang="tr-TR" dirty="0">
                <a:solidFill>
                  <a:srgbClr val="FF0000"/>
                </a:solidFill>
              </a:rPr>
              <a:t> ve ağır akciğer hasarı  ve ölüme </a:t>
            </a:r>
            <a:r>
              <a:rPr lang="tr-TR" dirty="0"/>
              <a:t>yol açar. </a:t>
            </a:r>
          </a:p>
        </p:txBody>
      </p:sp>
      <p:pic>
        <p:nvPicPr>
          <p:cNvPr id="2050" name="Picture 2" descr="http://www.veganzetta.org/wp-content/uploads/2014/10/loukanikos-324x500.jpg">
            <a:hlinkClick r:id="rId7"/>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588224" y="2847131"/>
            <a:ext cx="2430143" cy="3750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204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Başlık"/>
          <p:cNvSpPr>
            <a:spLocks noGrp="1"/>
          </p:cNvSpPr>
          <p:nvPr>
            <p:ph type="title"/>
          </p:nvPr>
        </p:nvSpPr>
        <p:spPr/>
        <p:txBody>
          <a:bodyPr/>
          <a:lstStyle/>
          <a:p>
            <a:r>
              <a:rPr lang="tr-TR" dirty="0" smtClean="0"/>
              <a:t>Tedavi</a:t>
            </a:r>
            <a:endParaRPr lang="tr-TR" dirty="0" smtClean="0"/>
          </a:p>
        </p:txBody>
      </p:sp>
      <p:sp>
        <p:nvSpPr>
          <p:cNvPr id="74755" name="2 İçerik Yer Tutucusu"/>
          <p:cNvSpPr>
            <a:spLocks noGrp="1"/>
          </p:cNvSpPr>
          <p:nvPr>
            <p:ph idx="1"/>
          </p:nvPr>
        </p:nvSpPr>
        <p:spPr>
          <a:xfrm>
            <a:off x="457200" y="1285875"/>
            <a:ext cx="8229600" cy="4840288"/>
          </a:xfrm>
        </p:spPr>
        <p:txBody>
          <a:bodyPr/>
          <a:lstStyle/>
          <a:p>
            <a:pPr>
              <a:buFontTx/>
              <a:buNone/>
            </a:pPr>
            <a:endParaRPr lang="tr-TR" sz="2800" smtClean="0"/>
          </a:p>
          <a:p>
            <a:r>
              <a:rPr lang="tr-TR" sz="2800" smtClean="0"/>
              <a:t>Solunum ve dolaşım şikayetleri olan hastalar yakından takip edilmeli; </a:t>
            </a:r>
            <a:r>
              <a:rPr lang="tr-TR" sz="2800" smtClean="0">
                <a:solidFill>
                  <a:srgbClr val="FF0000"/>
                </a:solidFill>
              </a:rPr>
              <a:t>oksijen </a:t>
            </a:r>
            <a:r>
              <a:rPr lang="tr-TR" sz="2800" smtClean="0"/>
              <a:t>(2-4 lt/dk), içinde salbutamol olan kısa etkili </a:t>
            </a:r>
            <a:r>
              <a:rPr lang="tr-TR" sz="2800" smtClean="0">
                <a:solidFill>
                  <a:srgbClr val="FF0000"/>
                </a:solidFill>
              </a:rPr>
              <a:t>bronkodilatatörler</a:t>
            </a:r>
            <a:r>
              <a:rPr lang="tr-TR" sz="2800" smtClean="0"/>
              <a:t> (ventolin, combivent vb.) ile müdahale edilmelidir. Bronkokonstriksiyon bulguları varsa, beta agonist ve/veya </a:t>
            </a:r>
            <a:r>
              <a:rPr lang="tr-TR" sz="2800" smtClean="0">
                <a:solidFill>
                  <a:srgbClr val="FF0000"/>
                </a:solidFill>
              </a:rPr>
              <a:t>steroid</a:t>
            </a:r>
            <a:r>
              <a:rPr lang="tr-TR" sz="2800" smtClean="0"/>
              <a:t> (0.5-1mg/kg) tedavisi verilebilir.Durumu ağırlaşanları yoğun bakım ünitesine almalı.</a:t>
            </a:r>
          </a:p>
          <a:p>
            <a:pPr>
              <a:buFontTx/>
              <a:buNone/>
            </a:pPr>
            <a:endParaRPr lang="tr-TR" sz="2800" smtClean="0"/>
          </a:p>
          <a:p>
            <a:endParaRPr lang="tr-TR" smtClean="0"/>
          </a:p>
        </p:txBody>
      </p:sp>
    </p:spTree>
    <p:extLst>
      <p:ext uri="{BB962C8B-B14F-4D97-AF65-F5344CB8AC3E}">
        <p14:creationId xmlns:p14="http://schemas.microsoft.com/office/powerpoint/2010/main" val="41004222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605" t="3180" r="38646" b="91643"/>
          <a:stretch/>
        </p:blipFill>
        <p:spPr bwMode="auto">
          <a:xfrm>
            <a:off x="2765761" y="637309"/>
            <a:ext cx="6342743" cy="378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362" t="21819" r="38646" b="8116"/>
          <a:stretch/>
        </p:blipFill>
        <p:spPr bwMode="auto">
          <a:xfrm>
            <a:off x="2699792" y="1016001"/>
            <a:ext cx="6244272" cy="5125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080" y="2132856"/>
            <a:ext cx="2534681"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60204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79512" y="2280351"/>
            <a:ext cx="4850041" cy="3003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Başlık 1"/>
          <p:cNvSpPr>
            <a:spLocks noGrp="1"/>
          </p:cNvSpPr>
          <p:nvPr>
            <p:ph type="title"/>
          </p:nvPr>
        </p:nvSpPr>
        <p:spPr>
          <a:xfrm>
            <a:off x="683568" y="44624"/>
            <a:ext cx="8460432" cy="1584176"/>
          </a:xfrm>
        </p:spPr>
        <p:txBody>
          <a:bodyPr>
            <a:noAutofit/>
          </a:bodyPr>
          <a:lstStyle/>
          <a:p>
            <a:r>
              <a:rPr lang="tr-TR" sz="2800" dirty="0" smtClean="0"/>
              <a:t>Kimyasal Gösteri Kontrol Ajanları İle Temas Edenlerin Sağlık Sorunları </a:t>
            </a:r>
            <a:br>
              <a:rPr lang="tr-TR" sz="2800" dirty="0" smtClean="0"/>
            </a:br>
            <a:r>
              <a:rPr lang="tr-TR" sz="2800" dirty="0" smtClean="0"/>
              <a:t>TTB Değerlendirme Raporu, Eylül 2013-11155yanıt</a:t>
            </a:r>
            <a:endParaRPr lang="tr-TR" sz="2800" dirty="0"/>
          </a:p>
        </p:txBody>
      </p:sp>
      <p:pic>
        <p:nvPicPr>
          <p:cNvPr id="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496" y="44624"/>
            <a:ext cx="9429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İçerik Yer Tutucusu 3"/>
          <p:cNvSpPr>
            <a:spLocks noGrp="1"/>
          </p:cNvSpPr>
          <p:nvPr>
            <p:ph idx="1"/>
          </p:nvPr>
        </p:nvSpPr>
        <p:spPr>
          <a:xfrm>
            <a:off x="-108520" y="1700808"/>
            <a:ext cx="4752528" cy="576064"/>
          </a:xfrm>
        </p:spPr>
        <p:txBody>
          <a:bodyPr>
            <a:normAutofit/>
          </a:bodyPr>
          <a:lstStyle/>
          <a:p>
            <a:pPr marL="0" indent="0" algn="ctr">
              <a:buNone/>
            </a:pPr>
            <a:r>
              <a:rPr lang="tr-TR" sz="2800" dirty="0" smtClean="0"/>
              <a:t>Sağlık Yardımı Alma Durumu</a:t>
            </a:r>
          </a:p>
          <a:p>
            <a:pPr algn="ctr"/>
            <a:endParaRPr lang="tr-TR" sz="2800" dirty="0"/>
          </a:p>
        </p:txBody>
      </p:sp>
      <p:pic>
        <p:nvPicPr>
          <p:cNvPr id="6"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982163" y="2204864"/>
            <a:ext cx="4054333" cy="1825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220072" y="4979049"/>
            <a:ext cx="3312368" cy="2122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5652120" y="1753652"/>
            <a:ext cx="2697983" cy="523220"/>
          </a:xfrm>
          <a:prstGeom prst="rect">
            <a:avLst/>
          </a:prstGeom>
        </p:spPr>
        <p:txBody>
          <a:bodyPr wrap="none">
            <a:spAutoFit/>
          </a:bodyPr>
          <a:lstStyle/>
          <a:p>
            <a:r>
              <a:rPr lang="tr-TR" sz="2800" dirty="0"/>
              <a:t>Yaşa göre dağılım</a:t>
            </a:r>
          </a:p>
        </p:txBody>
      </p:sp>
      <p:sp>
        <p:nvSpPr>
          <p:cNvPr id="10" name="İçerik Yer Tutucusu 3"/>
          <p:cNvSpPr txBox="1">
            <a:spLocks/>
          </p:cNvSpPr>
          <p:nvPr/>
        </p:nvSpPr>
        <p:spPr>
          <a:xfrm>
            <a:off x="4853880" y="4077072"/>
            <a:ext cx="4038600" cy="100811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2400" dirty="0">
                <a:latin typeface="Souvenir Lt BT"/>
                <a:ea typeface="Calibri"/>
                <a:cs typeface="Souvenir Lt BT"/>
              </a:rPr>
              <a:t>Kimyasal Gaza Maruz Kaldıkları En Yakın Mesafe</a:t>
            </a:r>
            <a:endParaRPr lang="tr-TR" sz="2400" dirty="0"/>
          </a:p>
          <a:p>
            <a:pPr algn="ctr"/>
            <a:endParaRPr lang="tr-TR" dirty="0"/>
          </a:p>
        </p:txBody>
      </p:sp>
    </p:spTree>
    <p:extLst>
      <p:ext uri="{BB962C8B-B14F-4D97-AF65-F5344CB8AC3E}">
        <p14:creationId xmlns:p14="http://schemas.microsoft.com/office/powerpoint/2010/main" val="20633886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İçerik Yer Tutucusu 6"/>
          <p:cNvGraphicFramePr>
            <a:graphicFrameLocks noGrp="1"/>
          </p:cNvGraphicFramePr>
          <p:nvPr>
            <p:ph sz="half" idx="1"/>
            <p:extLst>
              <p:ext uri="{D42A27DB-BD31-4B8C-83A1-F6EECF244321}">
                <p14:modId xmlns:p14="http://schemas.microsoft.com/office/powerpoint/2010/main" val="137630415"/>
              </p:ext>
            </p:extLst>
          </p:nvPr>
        </p:nvGraphicFramePr>
        <p:xfrm>
          <a:off x="4417641" y="1624972"/>
          <a:ext cx="4042791" cy="4754802"/>
        </p:xfrm>
        <a:graphic>
          <a:graphicData uri="http://schemas.openxmlformats.org/drawingml/2006/table">
            <a:tbl>
              <a:tblPr firstRow="1" bandRow="1">
                <a:tableStyleId>{5C22544A-7EE6-4342-B048-85BDC9FD1C3A}</a:tableStyleId>
              </a:tblPr>
              <a:tblGrid>
                <a:gridCol w="1347597"/>
                <a:gridCol w="1347597"/>
                <a:gridCol w="1347597"/>
              </a:tblGrid>
              <a:tr h="636250">
                <a:tc>
                  <a:txBody>
                    <a:bodyPr/>
                    <a:lstStyle/>
                    <a:p>
                      <a:r>
                        <a:rPr lang="tr-TR" dirty="0" smtClean="0"/>
                        <a:t>Belirti</a:t>
                      </a:r>
                      <a:endParaRPr lang="tr-TR" dirty="0"/>
                    </a:p>
                  </a:txBody>
                  <a:tcPr/>
                </a:tc>
                <a:tc>
                  <a:txBody>
                    <a:bodyPr/>
                    <a:lstStyle/>
                    <a:p>
                      <a:r>
                        <a:rPr lang="tr-TR" baseline="0" dirty="0" smtClean="0"/>
                        <a:t>n (belirti sayısı)</a:t>
                      </a:r>
                      <a:endParaRPr lang="tr-TR" dirty="0"/>
                    </a:p>
                  </a:txBody>
                  <a:tcPr/>
                </a:tc>
                <a:tc>
                  <a:txBody>
                    <a:bodyPr/>
                    <a:lstStyle/>
                    <a:p>
                      <a:r>
                        <a:rPr lang="tr-TR" dirty="0" smtClean="0"/>
                        <a:t>%</a:t>
                      </a:r>
                      <a:endParaRPr lang="tr-TR" dirty="0"/>
                    </a:p>
                  </a:txBody>
                  <a:tcPr/>
                </a:tc>
              </a:tr>
              <a:tr h="423063">
                <a:tc>
                  <a:txBody>
                    <a:bodyPr/>
                    <a:lstStyle/>
                    <a:p>
                      <a:r>
                        <a:rPr lang="tr-TR" smtClean="0"/>
                        <a:t>Göz</a:t>
                      </a:r>
                      <a:endParaRPr lang="tr-TR" dirty="0"/>
                    </a:p>
                  </a:txBody>
                  <a:tcPr/>
                </a:tc>
                <a:tc>
                  <a:txBody>
                    <a:bodyPr/>
                    <a:lstStyle/>
                    <a:p>
                      <a:r>
                        <a:rPr lang="tr-TR" dirty="0" smtClean="0"/>
                        <a:t>42235</a:t>
                      </a:r>
                    </a:p>
                  </a:txBody>
                  <a:tcPr/>
                </a:tc>
                <a:tc>
                  <a:txBody>
                    <a:bodyPr/>
                    <a:lstStyle/>
                    <a:p>
                      <a:r>
                        <a:rPr lang="tr-TR" dirty="0" smtClean="0"/>
                        <a:t>28,7</a:t>
                      </a:r>
                    </a:p>
                  </a:txBody>
                  <a:tcPr/>
                </a:tc>
              </a:tr>
              <a:tr h="423063">
                <a:tc>
                  <a:txBody>
                    <a:bodyPr/>
                    <a:lstStyle/>
                    <a:p>
                      <a:r>
                        <a:rPr lang="tr-TR" dirty="0" smtClean="0"/>
                        <a:t>KBB</a:t>
                      </a:r>
                      <a:endParaRPr lang="tr-TR" dirty="0"/>
                    </a:p>
                  </a:txBody>
                  <a:tcPr/>
                </a:tc>
                <a:tc>
                  <a:txBody>
                    <a:bodyPr/>
                    <a:lstStyle/>
                    <a:p>
                      <a:r>
                        <a:rPr lang="tr-TR" dirty="0" smtClean="0"/>
                        <a:t>34793</a:t>
                      </a:r>
                    </a:p>
                  </a:txBody>
                  <a:tcPr/>
                </a:tc>
                <a:tc>
                  <a:txBody>
                    <a:bodyPr/>
                    <a:lstStyle/>
                    <a:p>
                      <a:r>
                        <a:rPr lang="tr-TR" dirty="0" smtClean="0"/>
                        <a:t>23,6</a:t>
                      </a:r>
                    </a:p>
                  </a:txBody>
                  <a:tcPr/>
                </a:tc>
              </a:tr>
              <a:tr h="423063">
                <a:tc>
                  <a:txBody>
                    <a:bodyPr/>
                    <a:lstStyle/>
                    <a:p>
                      <a:r>
                        <a:rPr lang="tr-TR" dirty="0" smtClean="0"/>
                        <a:t>Solunum</a:t>
                      </a:r>
                      <a:endParaRPr lang="tr-TR" dirty="0"/>
                    </a:p>
                  </a:txBody>
                  <a:tcPr/>
                </a:tc>
                <a:tc>
                  <a:txBody>
                    <a:bodyPr/>
                    <a:lstStyle/>
                    <a:p>
                      <a:r>
                        <a:rPr lang="tr-TR" dirty="0" smtClean="0"/>
                        <a:t>17593</a:t>
                      </a:r>
                    </a:p>
                  </a:txBody>
                  <a:tcPr/>
                </a:tc>
                <a:tc>
                  <a:txBody>
                    <a:bodyPr/>
                    <a:lstStyle/>
                    <a:p>
                      <a:r>
                        <a:rPr lang="tr-TR" dirty="0" smtClean="0"/>
                        <a:t>11,9</a:t>
                      </a:r>
                    </a:p>
                  </a:txBody>
                  <a:tcPr/>
                </a:tc>
              </a:tr>
              <a:tr h="423063">
                <a:tc>
                  <a:txBody>
                    <a:bodyPr/>
                    <a:lstStyle/>
                    <a:p>
                      <a:r>
                        <a:rPr lang="tr-TR" dirty="0" smtClean="0"/>
                        <a:t>Genel</a:t>
                      </a:r>
                      <a:endParaRPr lang="tr-TR" dirty="0"/>
                    </a:p>
                  </a:txBody>
                  <a:tcPr/>
                </a:tc>
                <a:tc>
                  <a:txBody>
                    <a:bodyPr/>
                    <a:lstStyle/>
                    <a:p>
                      <a:r>
                        <a:rPr lang="tr-TR" dirty="0" smtClean="0"/>
                        <a:t>16704</a:t>
                      </a:r>
                    </a:p>
                  </a:txBody>
                  <a:tcPr/>
                </a:tc>
                <a:tc>
                  <a:txBody>
                    <a:bodyPr/>
                    <a:lstStyle/>
                    <a:p>
                      <a:r>
                        <a:rPr lang="tr-TR" dirty="0" smtClean="0"/>
                        <a:t>11,3</a:t>
                      </a:r>
                    </a:p>
                  </a:txBody>
                  <a:tcPr/>
                </a:tc>
              </a:tr>
              <a:tr h="423063">
                <a:tc>
                  <a:txBody>
                    <a:bodyPr/>
                    <a:lstStyle/>
                    <a:p>
                      <a:r>
                        <a:rPr lang="tr-TR" dirty="0" smtClean="0"/>
                        <a:t>Psikolojik</a:t>
                      </a:r>
                      <a:endParaRPr lang="tr-TR" dirty="0"/>
                    </a:p>
                  </a:txBody>
                  <a:tcPr/>
                </a:tc>
                <a:tc>
                  <a:txBody>
                    <a:bodyPr/>
                    <a:lstStyle/>
                    <a:p>
                      <a:r>
                        <a:rPr lang="tr-TR" dirty="0" smtClean="0"/>
                        <a:t>10881</a:t>
                      </a:r>
                    </a:p>
                  </a:txBody>
                  <a:tcPr/>
                </a:tc>
                <a:tc>
                  <a:txBody>
                    <a:bodyPr/>
                    <a:lstStyle/>
                    <a:p>
                      <a:r>
                        <a:rPr lang="tr-TR" dirty="0" smtClean="0"/>
                        <a:t>7,4</a:t>
                      </a:r>
                    </a:p>
                  </a:txBody>
                  <a:tcPr/>
                </a:tc>
              </a:tr>
              <a:tr h="423063">
                <a:tc>
                  <a:txBody>
                    <a:bodyPr/>
                    <a:lstStyle/>
                    <a:p>
                      <a:r>
                        <a:rPr lang="tr-TR" dirty="0" smtClean="0"/>
                        <a:t>Sindirim</a:t>
                      </a:r>
                      <a:endParaRPr lang="tr-TR" dirty="0"/>
                    </a:p>
                  </a:txBody>
                  <a:tcPr/>
                </a:tc>
                <a:tc>
                  <a:txBody>
                    <a:bodyPr/>
                    <a:lstStyle/>
                    <a:p>
                      <a:r>
                        <a:rPr lang="tr-TR" dirty="0" smtClean="0"/>
                        <a:t>10817</a:t>
                      </a:r>
                    </a:p>
                  </a:txBody>
                  <a:tcPr/>
                </a:tc>
                <a:tc>
                  <a:txBody>
                    <a:bodyPr/>
                    <a:lstStyle/>
                    <a:p>
                      <a:r>
                        <a:rPr lang="tr-TR" dirty="0" smtClean="0"/>
                        <a:t>7,3</a:t>
                      </a:r>
                    </a:p>
                  </a:txBody>
                  <a:tcPr/>
                </a:tc>
              </a:tr>
              <a:tr h="423063">
                <a:tc>
                  <a:txBody>
                    <a:bodyPr/>
                    <a:lstStyle/>
                    <a:p>
                      <a:r>
                        <a:rPr lang="tr-TR" dirty="0" smtClean="0"/>
                        <a:t>Deri</a:t>
                      </a:r>
                      <a:endParaRPr lang="tr-TR" dirty="0"/>
                    </a:p>
                  </a:txBody>
                  <a:tcPr/>
                </a:tc>
                <a:tc>
                  <a:txBody>
                    <a:bodyPr/>
                    <a:lstStyle/>
                    <a:p>
                      <a:r>
                        <a:rPr lang="tr-TR" dirty="0" smtClean="0"/>
                        <a:t>7857</a:t>
                      </a:r>
                    </a:p>
                  </a:txBody>
                  <a:tcPr/>
                </a:tc>
                <a:tc>
                  <a:txBody>
                    <a:bodyPr/>
                    <a:lstStyle/>
                    <a:p>
                      <a:r>
                        <a:rPr lang="tr-TR" dirty="0" smtClean="0"/>
                        <a:t>5,3</a:t>
                      </a:r>
                    </a:p>
                  </a:txBody>
                  <a:tcPr/>
                </a:tc>
              </a:tr>
              <a:tr h="423063">
                <a:tc>
                  <a:txBody>
                    <a:bodyPr/>
                    <a:lstStyle/>
                    <a:p>
                      <a:r>
                        <a:rPr lang="tr-TR" dirty="0" smtClean="0"/>
                        <a:t>Sinir</a:t>
                      </a:r>
                      <a:endParaRPr lang="tr-TR" dirty="0"/>
                    </a:p>
                  </a:txBody>
                  <a:tcPr/>
                </a:tc>
                <a:tc>
                  <a:txBody>
                    <a:bodyPr/>
                    <a:lstStyle/>
                    <a:p>
                      <a:r>
                        <a:rPr lang="tr-TR" dirty="0" smtClean="0"/>
                        <a:t>5875</a:t>
                      </a:r>
                    </a:p>
                  </a:txBody>
                  <a:tcPr/>
                </a:tc>
                <a:tc>
                  <a:txBody>
                    <a:bodyPr/>
                    <a:lstStyle/>
                    <a:p>
                      <a:r>
                        <a:rPr lang="tr-TR" dirty="0" smtClean="0"/>
                        <a:t>4,0</a:t>
                      </a:r>
                    </a:p>
                  </a:txBody>
                  <a:tcPr/>
                </a:tc>
              </a:tr>
              <a:tr h="730218">
                <a:tc>
                  <a:txBody>
                    <a:bodyPr/>
                    <a:lstStyle/>
                    <a:p>
                      <a:r>
                        <a:rPr lang="tr-TR" dirty="0" smtClean="0"/>
                        <a:t>Kalp</a:t>
                      </a:r>
                      <a:endParaRPr lang="tr-TR" dirty="0"/>
                    </a:p>
                  </a:txBody>
                  <a:tcPr/>
                </a:tc>
                <a:tc>
                  <a:txBody>
                    <a:bodyPr/>
                    <a:lstStyle/>
                    <a:p>
                      <a:r>
                        <a:rPr lang="tr-TR" dirty="0" smtClean="0"/>
                        <a:t>529</a:t>
                      </a:r>
                    </a:p>
                  </a:txBody>
                  <a:tcPr/>
                </a:tc>
                <a:tc>
                  <a:txBody>
                    <a:bodyPr/>
                    <a:lstStyle/>
                    <a:p>
                      <a:r>
                        <a:rPr lang="tr-TR" dirty="0" smtClean="0"/>
                        <a:t>0,4</a:t>
                      </a:r>
                    </a:p>
                    <a:p>
                      <a:endParaRPr lang="tr-TR" dirty="0"/>
                    </a:p>
                  </a:txBody>
                  <a:tcPr/>
                </a:tc>
              </a:tr>
            </a:tbl>
          </a:graphicData>
        </a:graphic>
      </p:graphicFrame>
      <p:sp>
        <p:nvSpPr>
          <p:cNvPr id="8" name="Başlık 1"/>
          <p:cNvSpPr>
            <a:spLocks noGrp="1"/>
          </p:cNvSpPr>
          <p:nvPr>
            <p:ph type="title"/>
          </p:nvPr>
        </p:nvSpPr>
        <p:spPr>
          <a:xfrm>
            <a:off x="467544" y="260648"/>
            <a:ext cx="8219256" cy="1156990"/>
          </a:xfrm>
        </p:spPr>
        <p:txBody>
          <a:bodyPr>
            <a:noAutofit/>
          </a:bodyPr>
          <a:lstStyle/>
          <a:p>
            <a:r>
              <a:rPr lang="tr-TR" sz="2400" dirty="0" smtClean="0"/>
              <a:t>TTB Değerlendirme Raporu Eylül 11155yanıt</a:t>
            </a:r>
            <a:endParaRPr lang="tr-TR" sz="2400" dirty="0"/>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344" y="2849888"/>
            <a:ext cx="3621584" cy="2026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İçerik Yer Tutucusu 3"/>
          <p:cNvSpPr>
            <a:spLocks noGrp="1"/>
          </p:cNvSpPr>
          <p:nvPr>
            <p:ph idx="1"/>
          </p:nvPr>
        </p:nvSpPr>
        <p:spPr>
          <a:xfrm>
            <a:off x="395536" y="1600200"/>
            <a:ext cx="3405560" cy="4133056"/>
          </a:xfrm>
        </p:spPr>
        <p:txBody>
          <a:bodyPr/>
          <a:lstStyle/>
          <a:p>
            <a:pPr marL="0" indent="0">
              <a:buNone/>
            </a:pPr>
            <a:r>
              <a:rPr lang="tr-TR" dirty="0" smtClean="0"/>
              <a:t>Etkilenme Düzeyi</a:t>
            </a:r>
          </a:p>
          <a:p>
            <a:endParaRPr lang="tr-TR" dirty="0"/>
          </a:p>
        </p:txBody>
      </p:sp>
    </p:spTree>
    <p:extLst>
      <p:ext uri="{BB962C8B-B14F-4D97-AF65-F5344CB8AC3E}">
        <p14:creationId xmlns:p14="http://schemas.microsoft.com/office/powerpoint/2010/main" val="31699984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0525" t="10730" r="35551" b="18089"/>
          <a:stretch/>
        </p:blipFill>
        <p:spPr bwMode="auto">
          <a:xfrm>
            <a:off x="977900" y="620688"/>
            <a:ext cx="5715000" cy="520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2 İçerik Yer Tutucusu"/>
          <p:cNvSpPr txBox="1">
            <a:spLocks/>
          </p:cNvSpPr>
          <p:nvPr/>
        </p:nvSpPr>
        <p:spPr>
          <a:xfrm>
            <a:off x="457200" y="3573016"/>
            <a:ext cx="8229600" cy="255314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tr-TR" dirty="0" smtClean="0"/>
          </a:p>
        </p:txBody>
      </p:sp>
      <p:sp>
        <p:nvSpPr>
          <p:cNvPr id="2" name="Dikdörtgen 1"/>
          <p:cNvSpPr/>
          <p:nvPr/>
        </p:nvSpPr>
        <p:spPr>
          <a:xfrm>
            <a:off x="1187624" y="5158933"/>
            <a:ext cx="6408712" cy="1569660"/>
          </a:xfrm>
          <a:prstGeom prst="rect">
            <a:avLst/>
          </a:prstGeom>
          <a:solidFill>
            <a:schemeClr val="bg1"/>
          </a:solidFill>
          <a:ln>
            <a:solidFill>
              <a:srgbClr val="FF0000"/>
            </a:solidFill>
          </a:ln>
        </p:spPr>
        <p:txBody>
          <a:bodyPr wrap="square">
            <a:spAutoFit/>
          </a:bodyPr>
          <a:lstStyle/>
          <a:p>
            <a:r>
              <a:rPr lang="tr-TR" sz="2400" dirty="0">
                <a:solidFill>
                  <a:srgbClr val="FF0000"/>
                </a:solidFill>
              </a:rPr>
              <a:t>Gazla karşılaşanların </a:t>
            </a:r>
            <a:r>
              <a:rPr lang="tr-TR" sz="2400" dirty="0" smtClean="0">
                <a:solidFill>
                  <a:srgbClr val="FF0000"/>
                </a:solidFill>
              </a:rPr>
              <a:t>küçük-orta boy havayollarında akım azalır, </a:t>
            </a:r>
          </a:p>
          <a:p>
            <a:r>
              <a:rPr lang="tr-TR" sz="2400" dirty="0" smtClean="0">
                <a:solidFill>
                  <a:srgbClr val="FF0000"/>
                </a:solidFill>
              </a:rPr>
              <a:t>Sigara kullanan </a:t>
            </a:r>
            <a:r>
              <a:rPr lang="tr-TR" sz="2400" dirty="0">
                <a:solidFill>
                  <a:srgbClr val="FF0000"/>
                </a:solidFill>
              </a:rPr>
              <a:t>ve </a:t>
            </a:r>
            <a:r>
              <a:rPr lang="tr-TR" sz="2400" dirty="0" smtClean="0">
                <a:solidFill>
                  <a:srgbClr val="FF0000"/>
                </a:solidFill>
              </a:rPr>
              <a:t>gazla karşılaşanlarda havayollarındaki tıkayıcı bozukluk daha belirgin</a:t>
            </a:r>
            <a:endParaRPr lang="tr-TR" sz="2400" dirty="0">
              <a:solidFill>
                <a:srgbClr val="FF0000"/>
              </a:solidFill>
            </a:endParaRPr>
          </a:p>
        </p:txBody>
      </p:sp>
    </p:spTree>
    <p:extLst>
      <p:ext uri="{BB962C8B-B14F-4D97-AF65-F5344CB8AC3E}">
        <p14:creationId xmlns:p14="http://schemas.microsoft.com/office/powerpoint/2010/main" val="40995896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1 Başlık"/>
          <p:cNvSpPr>
            <a:spLocks noGrp="1"/>
          </p:cNvSpPr>
          <p:nvPr>
            <p:ph type="title"/>
          </p:nvPr>
        </p:nvSpPr>
        <p:spPr/>
        <p:txBody>
          <a:bodyPr>
            <a:normAutofit fontScale="90000"/>
          </a:bodyPr>
          <a:lstStyle/>
          <a:p>
            <a:r>
              <a:rPr lang="tr-TR" dirty="0" smtClean="0"/>
              <a:t>Türk </a:t>
            </a:r>
            <a:r>
              <a:rPr lang="tr-TR" dirty="0" err="1" smtClean="0"/>
              <a:t>Toraks</a:t>
            </a:r>
            <a:r>
              <a:rPr lang="tr-TR" dirty="0" smtClean="0"/>
              <a:t> Derneği Biber Gazı Çalışması  </a:t>
            </a:r>
          </a:p>
        </p:txBody>
      </p:sp>
      <p:sp>
        <p:nvSpPr>
          <p:cNvPr id="117763" name="2 İçerik Yer Tutucusu"/>
          <p:cNvSpPr>
            <a:spLocks noGrp="1"/>
          </p:cNvSpPr>
          <p:nvPr>
            <p:ph idx="1"/>
          </p:nvPr>
        </p:nvSpPr>
        <p:spPr/>
        <p:txBody>
          <a:bodyPr>
            <a:normAutofit fontScale="92500" lnSpcReduction="10000"/>
          </a:bodyPr>
          <a:lstStyle/>
          <a:p>
            <a:r>
              <a:rPr lang="en-US" dirty="0" err="1" smtClean="0"/>
              <a:t>Gazla</a:t>
            </a:r>
            <a:r>
              <a:rPr lang="en-US" dirty="0" smtClean="0">
                <a:solidFill>
                  <a:srgbClr val="FF0000"/>
                </a:solidFill>
              </a:rPr>
              <a:t> </a:t>
            </a:r>
            <a:r>
              <a:rPr lang="en-US" dirty="0" err="1" smtClean="0">
                <a:solidFill>
                  <a:srgbClr val="FF0000"/>
                </a:solidFill>
              </a:rPr>
              <a:t>kapalı</a:t>
            </a:r>
            <a:r>
              <a:rPr lang="en-US" dirty="0" smtClean="0">
                <a:solidFill>
                  <a:srgbClr val="FF0000"/>
                </a:solidFill>
              </a:rPr>
              <a:t> </a:t>
            </a:r>
            <a:r>
              <a:rPr lang="en-US" dirty="0" err="1" smtClean="0">
                <a:solidFill>
                  <a:srgbClr val="FF0000"/>
                </a:solidFill>
              </a:rPr>
              <a:t>mekanda</a:t>
            </a:r>
            <a:r>
              <a:rPr lang="en-US" dirty="0" smtClean="0">
                <a:solidFill>
                  <a:srgbClr val="FF0000"/>
                </a:solidFill>
              </a:rPr>
              <a:t> </a:t>
            </a:r>
            <a:r>
              <a:rPr lang="en-US" dirty="0" err="1" smtClean="0">
                <a:solidFill>
                  <a:srgbClr val="FF0000"/>
                </a:solidFill>
              </a:rPr>
              <a:t>karşılaşan</a:t>
            </a:r>
            <a:r>
              <a:rPr lang="en-US" dirty="0" smtClean="0">
                <a:solidFill>
                  <a:srgbClr val="FF0000"/>
                </a:solidFill>
              </a:rPr>
              <a:t> </a:t>
            </a:r>
            <a:r>
              <a:rPr lang="en-US" dirty="0" err="1" smtClean="0"/>
              <a:t>bireylerin</a:t>
            </a:r>
            <a:r>
              <a:rPr lang="en-US" dirty="0" smtClean="0"/>
              <a:t> </a:t>
            </a:r>
            <a:r>
              <a:rPr lang="en-US" dirty="0" err="1" smtClean="0"/>
              <a:t>ortalama</a:t>
            </a:r>
            <a:r>
              <a:rPr lang="en-US" dirty="0" smtClean="0"/>
              <a:t> FEV1 </a:t>
            </a:r>
            <a:r>
              <a:rPr lang="en-US" dirty="0" err="1" smtClean="0"/>
              <a:t>ve</a:t>
            </a:r>
            <a:r>
              <a:rPr lang="en-US" dirty="0" smtClean="0"/>
              <a:t> FVC </a:t>
            </a:r>
            <a:r>
              <a:rPr lang="en-US" dirty="0" err="1" smtClean="0"/>
              <a:t>değerleri</a:t>
            </a:r>
            <a:r>
              <a:rPr lang="en-US" dirty="0" smtClean="0"/>
              <a:t> </a:t>
            </a:r>
            <a:r>
              <a:rPr lang="en-US" dirty="0" err="1" smtClean="0"/>
              <a:t>açık</a:t>
            </a:r>
            <a:r>
              <a:rPr lang="en-US" dirty="0" smtClean="0"/>
              <a:t> </a:t>
            </a:r>
            <a:r>
              <a:rPr lang="en-US" dirty="0" err="1" smtClean="0"/>
              <a:t>havada</a:t>
            </a:r>
            <a:r>
              <a:rPr lang="en-US" dirty="0" smtClean="0"/>
              <a:t> 1 </a:t>
            </a:r>
            <a:r>
              <a:rPr lang="en-US" dirty="0" err="1" smtClean="0"/>
              <a:t>m’den</a:t>
            </a:r>
            <a:r>
              <a:rPr lang="en-US" dirty="0" smtClean="0"/>
              <a:t> </a:t>
            </a:r>
            <a:r>
              <a:rPr lang="en-US" dirty="0" err="1" smtClean="0"/>
              <a:t>az</a:t>
            </a:r>
            <a:r>
              <a:rPr lang="en-US" dirty="0" smtClean="0"/>
              <a:t> </a:t>
            </a:r>
            <a:r>
              <a:rPr lang="en-US" dirty="0" err="1" smtClean="0"/>
              <a:t>karşılaşan</a:t>
            </a:r>
            <a:r>
              <a:rPr lang="en-US" dirty="0" smtClean="0"/>
              <a:t> </a:t>
            </a:r>
            <a:r>
              <a:rPr lang="en-US" dirty="0" err="1" smtClean="0"/>
              <a:t>bireylerin</a:t>
            </a:r>
            <a:r>
              <a:rPr lang="en-US" dirty="0" smtClean="0"/>
              <a:t> </a:t>
            </a:r>
            <a:r>
              <a:rPr lang="en-US" dirty="0" err="1" smtClean="0"/>
              <a:t>değerlerinden</a:t>
            </a:r>
            <a:r>
              <a:rPr lang="en-US" dirty="0" smtClean="0"/>
              <a:t> </a:t>
            </a:r>
            <a:r>
              <a:rPr lang="en-US" dirty="0" err="1" smtClean="0">
                <a:solidFill>
                  <a:srgbClr val="FF0000"/>
                </a:solidFill>
              </a:rPr>
              <a:t>anlamlı</a:t>
            </a:r>
            <a:r>
              <a:rPr lang="en-US" dirty="0" smtClean="0">
                <a:solidFill>
                  <a:srgbClr val="FF0000"/>
                </a:solidFill>
              </a:rPr>
              <a:t> </a:t>
            </a:r>
            <a:r>
              <a:rPr lang="en-US" dirty="0" err="1" smtClean="0">
                <a:solidFill>
                  <a:srgbClr val="FF0000"/>
                </a:solidFill>
              </a:rPr>
              <a:t>olarak</a:t>
            </a:r>
            <a:r>
              <a:rPr lang="en-US" dirty="0" smtClean="0">
                <a:solidFill>
                  <a:srgbClr val="FF0000"/>
                </a:solidFill>
              </a:rPr>
              <a:t> </a:t>
            </a:r>
            <a:r>
              <a:rPr lang="en-US" dirty="0" err="1" smtClean="0">
                <a:solidFill>
                  <a:srgbClr val="FF0000"/>
                </a:solidFill>
              </a:rPr>
              <a:t>düşük</a:t>
            </a:r>
            <a:r>
              <a:rPr lang="en-US" dirty="0" smtClean="0">
                <a:solidFill>
                  <a:srgbClr val="FF0000"/>
                </a:solidFill>
              </a:rPr>
              <a:t> (p=0.015).</a:t>
            </a:r>
            <a:r>
              <a:rPr lang="tr-TR" dirty="0"/>
              <a:t> </a:t>
            </a:r>
            <a:endParaRPr lang="tr-TR" dirty="0" smtClean="0"/>
          </a:p>
          <a:p>
            <a:r>
              <a:rPr lang="tr-TR" dirty="0" smtClean="0"/>
              <a:t>S</a:t>
            </a:r>
            <a:r>
              <a:rPr lang="en-US" dirty="0" err="1"/>
              <a:t>igara</a:t>
            </a:r>
            <a:r>
              <a:rPr lang="en-US" dirty="0"/>
              <a:t> </a:t>
            </a:r>
            <a:r>
              <a:rPr lang="en-US" dirty="0" err="1">
                <a:solidFill>
                  <a:srgbClr val="FF0000"/>
                </a:solidFill>
              </a:rPr>
              <a:t>kullanmayanlarda</a:t>
            </a:r>
            <a:r>
              <a:rPr lang="en-US" dirty="0">
                <a:solidFill>
                  <a:srgbClr val="FF0000"/>
                </a:solidFill>
              </a:rPr>
              <a:t> </a:t>
            </a:r>
            <a:r>
              <a:rPr lang="en-US" dirty="0" err="1">
                <a:solidFill>
                  <a:srgbClr val="FF0000"/>
                </a:solidFill>
              </a:rPr>
              <a:t>kapalı</a:t>
            </a:r>
            <a:r>
              <a:rPr lang="en-US" dirty="0">
                <a:solidFill>
                  <a:srgbClr val="FF0000"/>
                </a:solidFill>
              </a:rPr>
              <a:t> </a:t>
            </a:r>
            <a:r>
              <a:rPr lang="en-US" dirty="0" err="1">
                <a:solidFill>
                  <a:srgbClr val="FF0000"/>
                </a:solidFill>
              </a:rPr>
              <a:t>alanda</a:t>
            </a:r>
            <a:r>
              <a:rPr lang="en-US" dirty="0">
                <a:solidFill>
                  <a:srgbClr val="FF0000"/>
                </a:solidFill>
              </a:rPr>
              <a:t> </a:t>
            </a:r>
            <a:r>
              <a:rPr lang="en-US" dirty="0" err="1"/>
              <a:t>maruz</a:t>
            </a:r>
            <a:r>
              <a:rPr lang="en-US" dirty="0"/>
              <a:t> </a:t>
            </a:r>
            <a:r>
              <a:rPr lang="en-US" dirty="0" err="1"/>
              <a:t>kalanların</a:t>
            </a:r>
            <a:r>
              <a:rPr lang="en-US" dirty="0"/>
              <a:t> </a:t>
            </a:r>
            <a:r>
              <a:rPr lang="en-US" dirty="0" err="1"/>
              <a:t>solunum</a:t>
            </a:r>
            <a:r>
              <a:rPr lang="en-US" dirty="0"/>
              <a:t> test </a:t>
            </a:r>
            <a:r>
              <a:rPr lang="en-US" dirty="0" err="1"/>
              <a:t>değerleri</a:t>
            </a:r>
            <a:r>
              <a:rPr lang="en-US" dirty="0"/>
              <a:t> </a:t>
            </a:r>
            <a:r>
              <a:rPr lang="en-US" dirty="0" err="1"/>
              <a:t>daha</a:t>
            </a:r>
            <a:r>
              <a:rPr lang="en-US" dirty="0"/>
              <a:t> </a:t>
            </a:r>
            <a:r>
              <a:rPr lang="en-US" dirty="0" err="1" smtClean="0">
                <a:solidFill>
                  <a:srgbClr val="FF0000"/>
                </a:solidFill>
              </a:rPr>
              <a:t>düşük</a:t>
            </a:r>
            <a:endParaRPr lang="tr-TR" dirty="0" smtClean="0">
              <a:solidFill>
                <a:srgbClr val="FF0000"/>
              </a:solidFill>
            </a:endParaRPr>
          </a:p>
          <a:p>
            <a:r>
              <a:rPr lang="en-US" dirty="0" smtClean="0"/>
              <a:t>10</a:t>
            </a:r>
            <a:r>
              <a:rPr lang="en-US" dirty="0"/>
              <a:t>%’unda </a:t>
            </a:r>
            <a:r>
              <a:rPr lang="tr-TR" dirty="0" err="1"/>
              <a:t>restriktif</a:t>
            </a:r>
            <a:r>
              <a:rPr lang="en-US" dirty="0"/>
              <a:t> </a:t>
            </a:r>
            <a:r>
              <a:rPr lang="en-US" dirty="0" err="1"/>
              <a:t>tipte</a:t>
            </a:r>
            <a:r>
              <a:rPr lang="en-US" dirty="0"/>
              <a:t> </a:t>
            </a:r>
            <a:r>
              <a:rPr lang="en-US" dirty="0" err="1"/>
              <a:t>solunum</a:t>
            </a:r>
            <a:r>
              <a:rPr lang="en-US" dirty="0"/>
              <a:t> </a:t>
            </a:r>
            <a:r>
              <a:rPr lang="en-US" dirty="0" err="1"/>
              <a:t>fonksiyon</a:t>
            </a:r>
            <a:r>
              <a:rPr lang="en-US" dirty="0"/>
              <a:t> </a:t>
            </a:r>
            <a:r>
              <a:rPr lang="en-US" dirty="0" err="1"/>
              <a:t>bozukluğu</a:t>
            </a:r>
            <a:r>
              <a:rPr lang="en-US" dirty="0"/>
              <a:t> </a:t>
            </a:r>
            <a:r>
              <a:rPr lang="en-US" dirty="0" err="1"/>
              <a:t>var</a:t>
            </a:r>
            <a:r>
              <a:rPr lang="tr-TR" dirty="0"/>
              <a:t>:</a:t>
            </a:r>
            <a:r>
              <a:rPr lang="en-US" dirty="0"/>
              <a:t> </a:t>
            </a:r>
            <a:r>
              <a:rPr lang="tr-TR" dirty="0" smtClean="0"/>
              <a:t>(K</a:t>
            </a:r>
            <a:r>
              <a:rPr lang="en-US" dirty="0" err="1"/>
              <a:t>imyasal</a:t>
            </a:r>
            <a:r>
              <a:rPr lang="en-US" dirty="0"/>
              <a:t> </a:t>
            </a:r>
            <a:r>
              <a:rPr lang="tr-TR" dirty="0" err="1" smtClean="0"/>
              <a:t>pnömonitis</a:t>
            </a:r>
            <a:r>
              <a:rPr lang="tr-TR" dirty="0" smtClean="0"/>
              <a:t>?, b</a:t>
            </a:r>
            <a:r>
              <a:rPr lang="en-US" dirty="0" err="1" smtClean="0"/>
              <a:t>iber</a:t>
            </a:r>
            <a:r>
              <a:rPr lang="en-US" dirty="0" smtClean="0"/>
              <a:t> </a:t>
            </a:r>
            <a:r>
              <a:rPr lang="en-US" dirty="0" err="1"/>
              <a:t>gazına</a:t>
            </a:r>
            <a:r>
              <a:rPr lang="en-US" dirty="0"/>
              <a:t> </a:t>
            </a:r>
            <a:r>
              <a:rPr lang="en-US" dirty="0" err="1"/>
              <a:t>bağlı</a:t>
            </a:r>
            <a:r>
              <a:rPr lang="en-US" dirty="0"/>
              <a:t> </a:t>
            </a:r>
            <a:r>
              <a:rPr lang="en-US" dirty="0" err="1"/>
              <a:t>sinir-kas</a:t>
            </a:r>
            <a:r>
              <a:rPr lang="en-US" dirty="0"/>
              <a:t> </a:t>
            </a:r>
            <a:r>
              <a:rPr lang="en-US" dirty="0" err="1"/>
              <a:t>iletim</a:t>
            </a:r>
            <a:r>
              <a:rPr lang="en-US" dirty="0"/>
              <a:t> </a:t>
            </a:r>
            <a:r>
              <a:rPr lang="en-US" dirty="0" err="1"/>
              <a:t>bozukluğuna</a:t>
            </a:r>
            <a:r>
              <a:rPr lang="en-US" dirty="0"/>
              <a:t> </a:t>
            </a:r>
            <a:r>
              <a:rPr lang="en-US" dirty="0" err="1"/>
              <a:t>bağlı</a:t>
            </a:r>
            <a:r>
              <a:rPr lang="tr-TR" dirty="0" smtClean="0"/>
              <a:t>?, Ü</a:t>
            </a:r>
            <a:r>
              <a:rPr lang="en-US" dirty="0" err="1"/>
              <a:t>st</a:t>
            </a:r>
            <a:r>
              <a:rPr lang="en-US" dirty="0"/>
              <a:t> </a:t>
            </a:r>
            <a:r>
              <a:rPr lang="en-US" dirty="0" err="1"/>
              <a:t>hava</a:t>
            </a:r>
            <a:r>
              <a:rPr lang="en-US" dirty="0"/>
              <a:t> </a:t>
            </a:r>
            <a:r>
              <a:rPr lang="en-US" dirty="0" err="1"/>
              <a:t>yolunda</a:t>
            </a:r>
            <a:r>
              <a:rPr lang="en-US" dirty="0"/>
              <a:t> </a:t>
            </a:r>
            <a:r>
              <a:rPr lang="en-US" dirty="0" err="1" smtClean="0"/>
              <a:t>ödem</a:t>
            </a:r>
            <a:r>
              <a:rPr lang="tr-TR" dirty="0" smtClean="0"/>
              <a:t>)</a:t>
            </a:r>
            <a:endParaRPr lang="tr-TR" dirty="0" smtClean="0">
              <a:solidFill>
                <a:srgbClr val="FF0000"/>
              </a:solidFill>
            </a:endParaRPr>
          </a:p>
          <a:p>
            <a:endParaRPr lang="tr-TR" dirty="0" smtClean="0"/>
          </a:p>
        </p:txBody>
      </p:sp>
    </p:spTree>
    <p:extLst>
      <p:ext uri="{BB962C8B-B14F-4D97-AF65-F5344CB8AC3E}">
        <p14:creationId xmlns:p14="http://schemas.microsoft.com/office/powerpoint/2010/main" val="30137210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2" cstate="screen"/>
          <a:srcRect/>
          <a:stretch>
            <a:fillRect/>
          </a:stretch>
        </p:blipFill>
        <p:spPr bwMode="auto">
          <a:xfrm>
            <a:off x="97735" y="1252717"/>
            <a:ext cx="8930142" cy="5416643"/>
          </a:xfrm>
          <a:prstGeom prst="rect">
            <a:avLst/>
          </a:prstGeom>
          <a:noFill/>
          <a:ln w="9525">
            <a:noFill/>
            <a:miter lim="800000"/>
            <a:headEnd/>
            <a:tailEnd/>
          </a:ln>
        </p:spPr>
      </p:pic>
      <p:sp>
        <p:nvSpPr>
          <p:cNvPr id="4" name="Dikdörtgen 2"/>
          <p:cNvSpPr/>
          <p:nvPr/>
        </p:nvSpPr>
        <p:spPr>
          <a:xfrm>
            <a:off x="0" y="344850"/>
            <a:ext cx="9144000" cy="707886"/>
          </a:xfrm>
          <a:prstGeom prst="rect">
            <a:avLst/>
          </a:prstGeom>
        </p:spPr>
        <p:txBody>
          <a:bodyPr wrap="square">
            <a:spAutoFit/>
          </a:bodyPr>
          <a:lstStyle/>
          <a:p>
            <a:pPr algn="ctr"/>
            <a:r>
              <a:rPr lang="tr-TR" sz="4000" dirty="0" smtClean="0"/>
              <a:t>Dünyada kaç ülke biber gaz kullanıyor? </a:t>
            </a:r>
            <a:endParaRPr lang="tr-TR" sz="4000" dirty="0"/>
          </a:p>
        </p:txBody>
      </p:sp>
    </p:spTree>
    <p:extLst>
      <p:ext uri="{BB962C8B-B14F-4D97-AF65-F5344CB8AC3E}">
        <p14:creationId xmlns:p14="http://schemas.microsoft.com/office/powerpoint/2010/main" val="19719287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G.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screen"/>
          <a:stretch>
            <a:fillRect/>
          </a:stretch>
        </p:blipFill>
        <p:spPr>
          <a:xfrm>
            <a:off x="504825" y="1143000"/>
            <a:ext cx="8134350" cy="4572000"/>
          </a:xfrm>
          <a:prstGeom prst="rect">
            <a:avLst/>
          </a:prstGeom>
        </p:spPr>
      </p:pic>
    </p:spTree>
    <p:extLst>
      <p:ext uri="{BB962C8B-B14F-4D97-AF65-F5344CB8AC3E}">
        <p14:creationId xmlns:p14="http://schemas.microsoft.com/office/powerpoint/2010/main" val="18675875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20140817-A-Year-in-Mass-Tear-Gassing.jpg"/>
          <p:cNvPicPr>
            <a:picLocks noChangeAspect="1"/>
          </p:cNvPicPr>
          <p:nvPr/>
        </p:nvPicPr>
        <p:blipFill>
          <a:blip r:embed="rId3" cstate="screen"/>
          <a:stretch>
            <a:fillRect/>
          </a:stretch>
        </p:blipFill>
        <p:spPr>
          <a:xfrm>
            <a:off x="288032" y="1521482"/>
            <a:ext cx="8604448" cy="5201196"/>
          </a:xfrm>
          <a:prstGeom prst="rect">
            <a:avLst/>
          </a:prstGeom>
        </p:spPr>
      </p:pic>
      <p:grpSp>
        <p:nvGrpSpPr>
          <p:cNvPr id="9" name="8 Grup"/>
          <p:cNvGrpSpPr/>
          <p:nvPr/>
        </p:nvGrpSpPr>
        <p:grpSpPr>
          <a:xfrm>
            <a:off x="1795235" y="910926"/>
            <a:ext cx="3198867" cy="2083707"/>
            <a:chOff x="1776185" y="564243"/>
            <a:chExt cx="3129403" cy="2038459"/>
          </a:xfrm>
        </p:grpSpPr>
        <p:pic>
          <p:nvPicPr>
            <p:cNvPr id="4098" name="Picture 2" descr="Ferguson"/>
            <p:cNvPicPr>
              <a:picLocks noChangeAspect="1" noChangeArrowheads="1"/>
            </p:cNvPicPr>
            <p:nvPr/>
          </p:nvPicPr>
          <p:blipFill>
            <a:blip r:embed="rId4" cstate="screen"/>
            <a:srcRect/>
            <a:stretch>
              <a:fillRect/>
            </a:stretch>
          </p:blipFill>
          <p:spPr bwMode="auto">
            <a:xfrm>
              <a:off x="1776185" y="564243"/>
              <a:ext cx="3129403" cy="2038459"/>
            </a:xfrm>
            <a:prstGeom prst="rect">
              <a:avLst/>
            </a:prstGeom>
            <a:noFill/>
          </p:spPr>
        </p:pic>
        <p:sp>
          <p:nvSpPr>
            <p:cNvPr id="8" name="7 Metin kutusu"/>
            <p:cNvSpPr txBox="1"/>
            <p:nvPr/>
          </p:nvSpPr>
          <p:spPr>
            <a:xfrm>
              <a:off x="1783080" y="624840"/>
              <a:ext cx="3116580" cy="338554"/>
            </a:xfrm>
            <a:prstGeom prst="rect">
              <a:avLst/>
            </a:prstGeom>
            <a:noFill/>
          </p:spPr>
          <p:txBody>
            <a:bodyPr wrap="square" rtlCol="0">
              <a:spAutoFit/>
            </a:bodyPr>
            <a:lstStyle/>
            <a:p>
              <a:pPr algn="ctr"/>
              <a:r>
                <a:rPr lang="tr-TR" sz="1600" b="1" dirty="0" err="1" smtClean="0">
                  <a:solidFill>
                    <a:srgbClr val="FFFF00"/>
                  </a:solidFill>
                </a:rPr>
                <a:t>Ferguson</a:t>
              </a:r>
              <a:endParaRPr lang="tr-TR" sz="1600" b="1" dirty="0">
                <a:solidFill>
                  <a:srgbClr val="FFFF00"/>
                </a:solidFill>
              </a:endParaRPr>
            </a:p>
          </p:txBody>
        </p:sp>
      </p:grpSp>
      <p:grpSp>
        <p:nvGrpSpPr>
          <p:cNvPr id="13" name="12 Grup"/>
          <p:cNvGrpSpPr/>
          <p:nvPr/>
        </p:nvGrpSpPr>
        <p:grpSpPr>
          <a:xfrm>
            <a:off x="1231902" y="3794733"/>
            <a:ext cx="3214230" cy="1809750"/>
            <a:chOff x="1193801" y="3390900"/>
            <a:chExt cx="3580543" cy="2016000"/>
          </a:xfrm>
        </p:grpSpPr>
        <p:pic>
          <p:nvPicPr>
            <p:cNvPr id="4100" name="Picture 4" descr="http://news.guugll.com/wp-content/uploads/2013/09/mexico-police-tear-gas-striking-teachers.jpg"/>
            <p:cNvPicPr>
              <a:picLocks noChangeAspect="1" noChangeArrowheads="1"/>
            </p:cNvPicPr>
            <p:nvPr/>
          </p:nvPicPr>
          <p:blipFill>
            <a:blip r:embed="rId5" cstate="screen"/>
            <a:srcRect/>
            <a:stretch>
              <a:fillRect/>
            </a:stretch>
          </p:blipFill>
          <p:spPr bwMode="auto">
            <a:xfrm>
              <a:off x="1193801" y="3390900"/>
              <a:ext cx="3580543" cy="2016000"/>
            </a:xfrm>
            <a:prstGeom prst="rect">
              <a:avLst/>
            </a:prstGeom>
            <a:noFill/>
          </p:spPr>
        </p:pic>
        <p:sp>
          <p:nvSpPr>
            <p:cNvPr id="12" name="11 Metin kutusu"/>
            <p:cNvSpPr txBox="1"/>
            <p:nvPr/>
          </p:nvSpPr>
          <p:spPr>
            <a:xfrm>
              <a:off x="1228724" y="4863465"/>
              <a:ext cx="3514725" cy="338554"/>
            </a:xfrm>
            <a:prstGeom prst="rect">
              <a:avLst/>
            </a:prstGeom>
            <a:noFill/>
          </p:spPr>
          <p:txBody>
            <a:bodyPr wrap="square" rtlCol="0">
              <a:spAutoFit/>
            </a:bodyPr>
            <a:lstStyle/>
            <a:p>
              <a:pPr algn="ctr"/>
              <a:r>
                <a:rPr lang="tr-TR" sz="1600" b="1" dirty="0" err="1" smtClean="0">
                  <a:solidFill>
                    <a:srgbClr val="FFFF00"/>
                  </a:solidFill>
                </a:rPr>
                <a:t>Mexico</a:t>
              </a:r>
              <a:r>
                <a:rPr lang="tr-TR" sz="1600" b="1" dirty="0" smtClean="0">
                  <a:solidFill>
                    <a:srgbClr val="FFFF00"/>
                  </a:solidFill>
                </a:rPr>
                <a:t> </a:t>
              </a:r>
              <a:r>
                <a:rPr lang="tr-TR" sz="1600" b="1" dirty="0" err="1" smtClean="0">
                  <a:solidFill>
                    <a:srgbClr val="FFFF00"/>
                  </a:solidFill>
                </a:rPr>
                <a:t>City</a:t>
              </a:r>
              <a:endParaRPr lang="tr-TR" sz="1600" b="1" dirty="0">
                <a:solidFill>
                  <a:srgbClr val="FFFF00"/>
                </a:solidFill>
              </a:endParaRPr>
            </a:p>
          </p:txBody>
        </p:sp>
      </p:grpSp>
      <p:grpSp>
        <p:nvGrpSpPr>
          <p:cNvPr id="16" name="15 Grup"/>
          <p:cNvGrpSpPr/>
          <p:nvPr/>
        </p:nvGrpSpPr>
        <p:grpSpPr>
          <a:xfrm>
            <a:off x="5880101" y="1918308"/>
            <a:ext cx="2653368" cy="2048400"/>
            <a:chOff x="5880101" y="1504950"/>
            <a:chExt cx="2653368" cy="2048400"/>
          </a:xfrm>
        </p:grpSpPr>
        <p:pic>
          <p:nvPicPr>
            <p:cNvPr id="4102" name="Picture 6" descr="http://www.mb.com.ph/wp-content/uploads/2014/01/squatterdemolition.jpg"/>
            <p:cNvPicPr>
              <a:picLocks noChangeAspect="1" noChangeArrowheads="1"/>
            </p:cNvPicPr>
            <p:nvPr/>
          </p:nvPicPr>
          <p:blipFill>
            <a:blip r:embed="rId6" cstate="screen"/>
            <a:srcRect/>
            <a:stretch>
              <a:fillRect/>
            </a:stretch>
          </p:blipFill>
          <p:spPr bwMode="auto">
            <a:xfrm>
              <a:off x="5880101" y="1504950"/>
              <a:ext cx="2653368" cy="2048400"/>
            </a:xfrm>
            <a:prstGeom prst="rect">
              <a:avLst/>
            </a:prstGeom>
            <a:noFill/>
          </p:spPr>
        </p:pic>
        <p:sp>
          <p:nvSpPr>
            <p:cNvPr id="15" name="14 Metin kutusu"/>
            <p:cNvSpPr txBox="1"/>
            <p:nvPr/>
          </p:nvSpPr>
          <p:spPr>
            <a:xfrm>
              <a:off x="6638925" y="2874487"/>
              <a:ext cx="1866900" cy="338554"/>
            </a:xfrm>
            <a:prstGeom prst="rect">
              <a:avLst/>
            </a:prstGeom>
            <a:noFill/>
          </p:spPr>
          <p:txBody>
            <a:bodyPr wrap="square" rtlCol="0">
              <a:spAutoFit/>
            </a:bodyPr>
            <a:lstStyle/>
            <a:p>
              <a:pPr algn="ctr"/>
              <a:r>
                <a:rPr lang="tr-TR" sz="1600" b="1" dirty="0" smtClean="0">
                  <a:solidFill>
                    <a:srgbClr val="FFFF00"/>
                  </a:solidFill>
                </a:rPr>
                <a:t>Manila</a:t>
              </a:r>
              <a:endParaRPr lang="tr-TR" sz="1600" b="1" dirty="0">
                <a:solidFill>
                  <a:srgbClr val="FFFF00"/>
                </a:solidFill>
              </a:endParaRPr>
            </a:p>
          </p:txBody>
        </p:sp>
      </p:grpSp>
      <p:grpSp>
        <p:nvGrpSpPr>
          <p:cNvPr id="19" name="18 Grup"/>
          <p:cNvGrpSpPr/>
          <p:nvPr/>
        </p:nvGrpSpPr>
        <p:grpSpPr>
          <a:xfrm>
            <a:off x="5127625" y="3669320"/>
            <a:ext cx="3031200" cy="2016000"/>
            <a:chOff x="5127625" y="3255962"/>
            <a:chExt cx="3031200" cy="2016000"/>
          </a:xfrm>
        </p:grpSpPr>
        <p:pic>
          <p:nvPicPr>
            <p:cNvPr id="4104" name="Picture 8" descr="Student protesters overwhelmed by teargas on the University of the Western Cape campus, Bellville, Cape Town"/>
            <p:cNvPicPr>
              <a:picLocks noChangeAspect="1" noChangeArrowheads="1"/>
            </p:cNvPicPr>
            <p:nvPr/>
          </p:nvPicPr>
          <p:blipFill>
            <a:blip r:embed="rId7" cstate="screen"/>
            <a:srcRect/>
            <a:stretch>
              <a:fillRect/>
            </a:stretch>
          </p:blipFill>
          <p:spPr bwMode="auto">
            <a:xfrm>
              <a:off x="5127625" y="3255962"/>
              <a:ext cx="3031200" cy="2016000"/>
            </a:xfrm>
            <a:prstGeom prst="rect">
              <a:avLst/>
            </a:prstGeom>
            <a:noFill/>
          </p:spPr>
        </p:pic>
        <p:sp>
          <p:nvSpPr>
            <p:cNvPr id="18" name="17 Metin kutusu"/>
            <p:cNvSpPr txBox="1"/>
            <p:nvPr/>
          </p:nvSpPr>
          <p:spPr>
            <a:xfrm>
              <a:off x="6771753" y="4877989"/>
              <a:ext cx="1304925" cy="346069"/>
            </a:xfrm>
            <a:prstGeom prst="rect">
              <a:avLst/>
            </a:prstGeom>
            <a:noFill/>
          </p:spPr>
          <p:txBody>
            <a:bodyPr wrap="square" rtlCol="0">
              <a:spAutoFit/>
            </a:bodyPr>
            <a:lstStyle/>
            <a:p>
              <a:pPr algn="ctr"/>
              <a:r>
                <a:rPr lang="tr-TR" sz="1600" b="1" dirty="0" smtClean="0">
                  <a:solidFill>
                    <a:srgbClr val="FFFF00"/>
                  </a:solidFill>
                </a:rPr>
                <a:t>Cape </a:t>
              </a:r>
              <a:r>
                <a:rPr lang="tr-TR" sz="1600" b="1" dirty="0" err="1" smtClean="0">
                  <a:solidFill>
                    <a:srgbClr val="FFFF00"/>
                  </a:solidFill>
                </a:rPr>
                <a:t>Town</a:t>
              </a:r>
              <a:endParaRPr lang="tr-TR" sz="1600" b="1" dirty="0">
                <a:solidFill>
                  <a:srgbClr val="FFFF00"/>
                </a:solidFill>
              </a:endParaRPr>
            </a:p>
          </p:txBody>
        </p:sp>
      </p:grpSp>
      <p:grpSp>
        <p:nvGrpSpPr>
          <p:cNvPr id="22" name="21 Grup"/>
          <p:cNvGrpSpPr/>
          <p:nvPr/>
        </p:nvGrpSpPr>
        <p:grpSpPr>
          <a:xfrm>
            <a:off x="4580880" y="748319"/>
            <a:ext cx="4239270" cy="2016000"/>
            <a:chOff x="4973311" y="802799"/>
            <a:chExt cx="3344071" cy="1862246"/>
          </a:xfrm>
        </p:grpSpPr>
        <p:pic>
          <p:nvPicPr>
            <p:cNvPr id="4106" name="Picture 10" descr="http://i2.cdn.turner.com/cnn/dam/assets/130611144644-20-turkey-0611-horizontal-gallery.jpg"/>
            <p:cNvPicPr>
              <a:picLocks noChangeAspect="1" noChangeArrowheads="1"/>
            </p:cNvPicPr>
            <p:nvPr/>
          </p:nvPicPr>
          <p:blipFill>
            <a:blip r:embed="rId8" cstate="screen"/>
            <a:srcRect/>
            <a:stretch>
              <a:fillRect/>
            </a:stretch>
          </p:blipFill>
          <p:spPr bwMode="auto">
            <a:xfrm>
              <a:off x="4973311" y="802799"/>
              <a:ext cx="3306201" cy="1859740"/>
            </a:xfrm>
            <a:prstGeom prst="rect">
              <a:avLst/>
            </a:prstGeom>
            <a:noFill/>
          </p:spPr>
        </p:pic>
        <p:sp>
          <p:nvSpPr>
            <p:cNvPr id="21" name="20 Metin kutusu"/>
            <p:cNvSpPr txBox="1"/>
            <p:nvPr/>
          </p:nvSpPr>
          <p:spPr>
            <a:xfrm>
              <a:off x="7479917" y="2412586"/>
              <a:ext cx="837465" cy="252459"/>
            </a:xfrm>
            <a:prstGeom prst="rect">
              <a:avLst/>
            </a:prstGeom>
            <a:noFill/>
          </p:spPr>
          <p:txBody>
            <a:bodyPr wrap="square" rtlCol="0">
              <a:spAutoFit/>
            </a:bodyPr>
            <a:lstStyle/>
            <a:p>
              <a:pPr algn="ctr"/>
              <a:r>
                <a:rPr lang="tr-TR" sz="1600" b="1" dirty="0" smtClean="0">
                  <a:solidFill>
                    <a:srgbClr val="FFFF00"/>
                  </a:solidFill>
                </a:rPr>
                <a:t>İstanbul</a:t>
              </a:r>
              <a:endParaRPr lang="tr-TR" sz="1600" b="1" dirty="0">
                <a:solidFill>
                  <a:srgbClr val="FFFF00"/>
                </a:solidFill>
              </a:endParaRPr>
            </a:p>
          </p:txBody>
        </p:sp>
      </p:grpSp>
      <p:grpSp>
        <p:nvGrpSpPr>
          <p:cNvPr id="35" name="34 Grup"/>
          <p:cNvGrpSpPr/>
          <p:nvPr/>
        </p:nvGrpSpPr>
        <p:grpSpPr>
          <a:xfrm>
            <a:off x="3689351" y="1763443"/>
            <a:ext cx="2708391" cy="2020052"/>
            <a:chOff x="3689351" y="1350085"/>
            <a:chExt cx="2708391" cy="2020052"/>
          </a:xfrm>
        </p:grpSpPr>
        <p:pic>
          <p:nvPicPr>
            <p:cNvPr id="4114" name="Picture 18" descr="http://i.ytimg.com/vi/_d9EOtKg9SI/0.jpg"/>
            <p:cNvPicPr>
              <a:picLocks noChangeAspect="1" noChangeArrowheads="1"/>
            </p:cNvPicPr>
            <p:nvPr/>
          </p:nvPicPr>
          <p:blipFill>
            <a:blip r:embed="rId9" cstate="screen"/>
            <a:srcRect/>
            <a:stretch>
              <a:fillRect/>
            </a:stretch>
          </p:blipFill>
          <p:spPr bwMode="auto">
            <a:xfrm>
              <a:off x="3689351" y="1354137"/>
              <a:ext cx="2687999" cy="2016000"/>
            </a:xfrm>
            <a:prstGeom prst="rect">
              <a:avLst/>
            </a:prstGeom>
            <a:noFill/>
          </p:spPr>
        </p:pic>
        <p:sp>
          <p:nvSpPr>
            <p:cNvPr id="34" name="33 Metin kutusu"/>
            <p:cNvSpPr txBox="1"/>
            <p:nvPr/>
          </p:nvSpPr>
          <p:spPr>
            <a:xfrm>
              <a:off x="3695700" y="1350085"/>
              <a:ext cx="2702042" cy="346069"/>
            </a:xfrm>
            <a:prstGeom prst="rect">
              <a:avLst/>
            </a:prstGeom>
            <a:noFill/>
          </p:spPr>
          <p:txBody>
            <a:bodyPr wrap="square" rtlCol="0">
              <a:spAutoFit/>
            </a:bodyPr>
            <a:lstStyle/>
            <a:p>
              <a:pPr algn="ctr"/>
              <a:r>
                <a:rPr lang="tr-TR" sz="1600" b="1" dirty="0" smtClean="0">
                  <a:solidFill>
                    <a:srgbClr val="FFFF00"/>
                  </a:solidFill>
                </a:rPr>
                <a:t>Madrid</a:t>
              </a:r>
              <a:endParaRPr lang="tr-TR" sz="1600" b="1" dirty="0">
                <a:solidFill>
                  <a:srgbClr val="FFFF00"/>
                </a:solidFill>
              </a:endParaRPr>
            </a:p>
          </p:txBody>
        </p:sp>
      </p:grpSp>
      <p:grpSp>
        <p:nvGrpSpPr>
          <p:cNvPr id="29" name="28 Grup"/>
          <p:cNvGrpSpPr/>
          <p:nvPr/>
        </p:nvGrpSpPr>
        <p:grpSpPr>
          <a:xfrm>
            <a:off x="2146300" y="3163618"/>
            <a:ext cx="3026440" cy="2023227"/>
            <a:chOff x="2146300" y="2750260"/>
            <a:chExt cx="3026440" cy="2023227"/>
          </a:xfrm>
        </p:grpSpPr>
        <p:pic>
          <p:nvPicPr>
            <p:cNvPr id="4110" name="Picture 14" descr="http://wpmedia.o.canada.com/2014/07/452121232_33207379.jpg?w=620"/>
            <p:cNvPicPr>
              <a:picLocks noChangeAspect="1" noChangeArrowheads="1"/>
            </p:cNvPicPr>
            <p:nvPr/>
          </p:nvPicPr>
          <p:blipFill>
            <a:blip r:embed="rId10" cstate="screen"/>
            <a:srcRect/>
            <a:stretch>
              <a:fillRect/>
            </a:stretch>
          </p:blipFill>
          <p:spPr bwMode="auto">
            <a:xfrm>
              <a:off x="2146300" y="2757487"/>
              <a:ext cx="3026440" cy="2016000"/>
            </a:xfrm>
            <a:prstGeom prst="rect">
              <a:avLst/>
            </a:prstGeom>
            <a:noFill/>
          </p:spPr>
        </p:pic>
        <p:sp>
          <p:nvSpPr>
            <p:cNvPr id="28" name="27 Metin kutusu"/>
            <p:cNvSpPr txBox="1"/>
            <p:nvPr/>
          </p:nvSpPr>
          <p:spPr>
            <a:xfrm>
              <a:off x="2183284" y="2750260"/>
              <a:ext cx="2931642" cy="346069"/>
            </a:xfrm>
            <a:prstGeom prst="rect">
              <a:avLst/>
            </a:prstGeom>
            <a:noFill/>
          </p:spPr>
          <p:txBody>
            <a:bodyPr wrap="square" rtlCol="0">
              <a:spAutoFit/>
            </a:bodyPr>
            <a:lstStyle/>
            <a:p>
              <a:pPr algn="ctr"/>
              <a:r>
                <a:rPr lang="tr-TR" sz="1600" b="1" dirty="0" smtClean="0">
                  <a:solidFill>
                    <a:srgbClr val="FFFF00"/>
                  </a:solidFill>
                </a:rPr>
                <a:t>Buenos Aires</a:t>
              </a:r>
              <a:endParaRPr lang="tr-TR" sz="1600" b="1" dirty="0">
                <a:solidFill>
                  <a:srgbClr val="FFFF00"/>
                </a:solidFill>
              </a:endParaRPr>
            </a:p>
          </p:txBody>
        </p:sp>
      </p:grpSp>
      <p:grpSp>
        <p:nvGrpSpPr>
          <p:cNvPr id="26" name="25 Grup"/>
          <p:cNvGrpSpPr/>
          <p:nvPr/>
        </p:nvGrpSpPr>
        <p:grpSpPr>
          <a:xfrm>
            <a:off x="5467804" y="1680183"/>
            <a:ext cx="3023557" cy="2016000"/>
            <a:chOff x="2898776" y="4314825"/>
            <a:chExt cx="3023557" cy="2016000"/>
          </a:xfrm>
        </p:grpSpPr>
        <p:pic>
          <p:nvPicPr>
            <p:cNvPr id="4108" name="Picture 12" descr="http://en.aswatmasriya.com/images/News/original/58c16c2f-2242-4559-9ef3-6786e9406cce.jpg"/>
            <p:cNvPicPr>
              <a:picLocks noChangeAspect="1" noChangeArrowheads="1"/>
            </p:cNvPicPr>
            <p:nvPr/>
          </p:nvPicPr>
          <p:blipFill>
            <a:blip r:embed="rId11" cstate="screen"/>
            <a:srcRect/>
            <a:stretch>
              <a:fillRect/>
            </a:stretch>
          </p:blipFill>
          <p:spPr bwMode="auto">
            <a:xfrm>
              <a:off x="2898776" y="4314825"/>
              <a:ext cx="3023557" cy="2016000"/>
            </a:xfrm>
            <a:prstGeom prst="rect">
              <a:avLst/>
            </a:prstGeom>
            <a:noFill/>
          </p:spPr>
        </p:pic>
        <p:sp>
          <p:nvSpPr>
            <p:cNvPr id="25" name="24 Metin kutusu"/>
            <p:cNvSpPr txBox="1"/>
            <p:nvPr/>
          </p:nvSpPr>
          <p:spPr>
            <a:xfrm>
              <a:off x="4549775" y="5903035"/>
              <a:ext cx="1304925" cy="346069"/>
            </a:xfrm>
            <a:prstGeom prst="rect">
              <a:avLst/>
            </a:prstGeom>
            <a:noFill/>
          </p:spPr>
          <p:txBody>
            <a:bodyPr wrap="square" rtlCol="0">
              <a:spAutoFit/>
            </a:bodyPr>
            <a:lstStyle/>
            <a:p>
              <a:pPr algn="ctr"/>
              <a:r>
                <a:rPr lang="tr-TR" sz="1600" b="1" dirty="0" smtClean="0">
                  <a:solidFill>
                    <a:srgbClr val="FFFF00"/>
                  </a:solidFill>
                </a:rPr>
                <a:t>Kahire</a:t>
              </a:r>
              <a:endParaRPr lang="tr-TR" sz="1600" b="1" dirty="0">
                <a:solidFill>
                  <a:srgbClr val="FFFF00"/>
                </a:solidFill>
              </a:endParaRPr>
            </a:p>
          </p:txBody>
        </p:sp>
      </p:grpSp>
      <p:grpSp>
        <p:nvGrpSpPr>
          <p:cNvPr id="32" name="31 Grup"/>
          <p:cNvGrpSpPr/>
          <p:nvPr/>
        </p:nvGrpSpPr>
        <p:grpSpPr>
          <a:xfrm>
            <a:off x="4222750" y="2237395"/>
            <a:ext cx="3170642" cy="2016000"/>
            <a:chOff x="4222750" y="1824037"/>
            <a:chExt cx="3170642" cy="2016000"/>
          </a:xfrm>
        </p:grpSpPr>
        <p:pic>
          <p:nvPicPr>
            <p:cNvPr id="4112" name="Picture 16" descr="http://static1.businessinsider.com/image/5427ed6669bedda70c974c1a-1200-763/hong-kong-tear-gas-protester-umbrellas.jpg"/>
            <p:cNvPicPr>
              <a:picLocks noChangeAspect="1" noChangeArrowheads="1"/>
            </p:cNvPicPr>
            <p:nvPr/>
          </p:nvPicPr>
          <p:blipFill>
            <a:blip r:embed="rId12" cstate="screen"/>
            <a:srcRect/>
            <a:stretch>
              <a:fillRect/>
            </a:stretch>
          </p:blipFill>
          <p:spPr bwMode="auto">
            <a:xfrm>
              <a:off x="4222750" y="1824037"/>
              <a:ext cx="3170642" cy="2016000"/>
            </a:xfrm>
            <a:prstGeom prst="rect">
              <a:avLst/>
            </a:prstGeom>
            <a:noFill/>
          </p:spPr>
        </p:pic>
        <p:sp>
          <p:nvSpPr>
            <p:cNvPr id="31" name="30 Metin kutusu"/>
            <p:cNvSpPr txBox="1"/>
            <p:nvPr/>
          </p:nvSpPr>
          <p:spPr>
            <a:xfrm>
              <a:off x="4286250" y="3436060"/>
              <a:ext cx="1171576" cy="346069"/>
            </a:xfrm>
            <a:prstGeom prst="rect">
              <a:avLst/>
            </a:prstGeom>
            <a:noFill/>
          </p:spPr>
          <p:txBody>
            <a:bodyPr wrap="square" rtlCol="0">
              <a:spAutoFit/>
            </a:bodyPr>
            <a:lstStyle/>
            <a:p>
              <a:pPr algn="ctr"/>
              <a:r>
                <a:rPr lang="tr-TR" sz="1600" b="1" dirty="0" smtClean="0">
                  <a:solidFill>
                    <a:srgbClr val="FFFF00"/>
                  </a:solidFill>
                </a:rPr>
                <a:t>Hong Kong</a:t>
              </a:r>
              <a:endParaRPr lang="tr-TR" sz="1600" b="1" dirty="0">
                <a:solidFill>
                  <a:srgbClr val="FFFF00"/>
                </a:solidFill>
              </a:endParaRPr>
            </a:p>
          </p:txBody>
        </p:sp>
      </p:grpSp>
      <p:grpSp>
        <p:nvGrpSpPr>
          <p:cNvPr id="38" name="37 Grup"/>
          <p:cNvGrpSpPr/>
          <p:nvPr/>
        </p:nvGrpSpPr>
        <p:grpSpPr>
          <a:xfrm>
            <a:off x="481251" y="1836211"/>
            <a:ext cx="3103058" cy="2016000"/>
            <a:chOff x="531355" y="1272541"/>
            <a:chExt cx="3103058" cy="2016000"/>
          </a:xfrm>
        </p:grpSpPr>
        <p:pic>
          <p:nvPicPr>
            <p:cNvPr id="4116" name="Picture 20" descr="http://ww3.hdnux.com/photos/06/76/71/1830518/37/628x471.jpg"/>
            <p:cNvPicPr>
              <a:picLocks noChangeAspect="1" noChangeArrowheads="1"/>
            </p:cNvPicPr>
            <p:nvPr/>
          </p:nvPicPr>
          <p:blipFill>
            <a:blip r:embed="rId13" cstate="screen"/>
            <a:srcRect/>
            <a:stretch>
              <a:fillRect/>
            </a:stretch>
          </p:blipFill>
          <p:spPr bwMode="auto">
            <a:xfrm>
              <a:off x="531355" y="1272541"/>
              <a:ext cx="3103058" cy="2016000"/>
            </a:xfrm>
            <a:prstGeom prst="rect">
              <a:avLst/>
            </a:prstGeom>
            <a:noFill/>
          </p:spPr>
        </p:pic>
        <p:sp>
          <p:nvSpPr>
            <p:cNvPr id="37" name="36 Metin kutusu"/>
            <p:cNvSpPr txBox="1"/>
            <p:nvPr/>
          </p:nvSpPr>
          <p:spPr>
            <a:xfrm>
              <a:off x="614398" y="2916491"/>
              <a:ext cx="1828177" cy="346069"/>
            </a:xfrm>
            <a:prstGeom prst="rect">
              <a:avLst/>
            </a:prstGeom>
            <a:noFill/>
          </p:spPr>
          <p:txBody>
            <a:bodyPr wrap="square" rtlCol="0">
              <a:spAutoFit/>
            </a:bodyPr>
            <a:lstStyle/>
            <a:p>
              <a:pPr algn="ctr"/>
              <a:r>
                <a:rPr lang="tr-TR" sz="1600" b="1" dirty="0" err="1" smtClean="0">
                  <a:solidFill>
                    <a:srgbClr val="FFFF00"/>
                  </a:solidFill>
                </a:rPr>
                <a:t>Oakland</a:t>
              </a:r>
              <a:endParaRPr lang="tr-TR" sz="1600" b="1" dirty="0">
                <a:solidFill>
                  <a:srgbClr val="FFFF00"/>
                </a:solidFill>
              </a:endParaRPr>
            </a:p>
          </p:txBody>
        </p:sp>
      </p:grpSp>
      <p:sp>
        <p:nvSpPr>
          <p:cNvPr id="39" name="Dikdörtgen 2"/>
          <p:cNvSpPr/>
          <p:nvPr/>
        </p:nvSpPr>
        <p:spPr>
          <a:xfrm>
            <a:off x="0" y="351478"/>
            <a:ext cx="9144000" cy="707886"/>
          </a:xfrm>
          <a:prstGeom prst="rect">
            <a:avLst/>
          </a:prstGeom>
        </p:spPr>
        <p:txBody>
          <a:bodyPr wrap="square">
            <a:spAutoFit/>
          </a:bodyPr>
          <a:lstStyle/>
          <a:p>
            <a:pPr algn="ctr"/>
            <a:r>
              <a:rPr lang="tr-TR" sz="4000" dirty="0" smtClean="0"/>
              <a:t>Dünyada biber gazı kullanımı</a:t>
            </a:r>
            <a:endParaRPr lang="tr-TR" sz="4000" dirty="0"/>
          </a:p>
        </p:txBody>
      </p:sp>
      <p:grpSp>
        <p:nvGrpSpPr>
          <p:cNvPr id="40" name="39 Grup"/>
          <p:cNvGrpSpPr/>
          <p:nvPr/>
        </p:nvGrpSpPr>
        <p:grpSpPr>
          <a:xfrm>
            <a:off x="2535521" y="1486944"/>
            <a:ext cx="2784627" cy="2016000"/>
            <a:chOff x="2535521" y="1486944"/>
            <a:chExt cx="2784627" cy="2016000"/>
          </a:xfrm>
        </p:grpSpPr>
        <p:pic>
          <p:nvPicPr>
            <p:cNvPr id="3074" name="Picture 2" descr="http://i.dailymail.co.uk/i/pix/2014/06/17/article-urn:publicid:ap.org:832a3d6db49047fbad4f2e8428899e46-6QP3xfWt5-HSK1-988_634x459.jpg"/>
            <p:cNvPicPr>
              <a:picLocks noChangeAspect="1" noChangeArrowheads="1"/>
            </p:cNvPicPr>
            <p:nvPr/>
          </p:nvPicPr>
          <p:blipFill>
            <a:blip r:embed="rId14" cstate="screen"/>
            <a:srcRect/>
            <a:stretch>
              <a:fillRect/>
            </a:stretch>
          </p:blipFill>
          <p:spPr bwMode="auto">
            <a:xfrm>
              <a:off x="2535521" y="1486944"/>
              <a:ext cx="2784627" cy="2016000"/>
            </a:xfrm>
            <a:prstGeom prst="rect">
              <a:avLst/>
            </a:prstGeom>
            <a:noFill/>
          </p:spPr>
        </p:pic>
        <p:sp>
          <p:nvSpPr>
            <p:cNvPr id="36" name="35 Metin kutusu"/>
            <p:cNvSpPr txBox="1"/>
            <p:nvPr/>
          </p:nvSpPr>
          <p:spPr>
            <a:xfrm>
              <a:off x="3422316" y="3081416"/>
              <a:ext cx="1828177" cy="346069"/>
            </a:xfrm>
            <a:prstGeom prst="rect">
              <a:avLst/>
            </a:prstGeom>
            <a:noFill/>
          </p:spPr>
          <p:txBody>
            <a:bodyPr wrap="square" rtlCol="0">
              <a:spAutoFit/>
            </a:bodyPr>
            <a:lstStyle/>
            <a:p>
              <a:pPr algn="ctr"/>
              <a:r>
                <a:rPr lang="tr-TR" sz="1600" b="1" dirty="0" smtClean="0">
                  <a:solidFill>
                    <a:srgbClr val="FFFF00"/>
                  </a:solidFill>
                </a:rPr>
                <a:t>Paris</a:t>
              </a:r>
              <a:endParaRPr lang="tr-TR" sz="1600" b="1" dirty="0">
                <a:solidFill>
                  <a:srgbClr val="FFFF00"/>
                </a:solidFill>
              </a:endParaRPr>
            </a:p>
          </p:txBody>
        </p:sp>
      </p:grpSp>
    </p:spTree>
    <p:extLst>
      <p:ext uri="{BB962C8B-B14F-4D97-AF65-F5344CB8AC3E}">
        <p14:creationId xmlns:p14="http://schemas.microsoft.com/office/powerpoint/2010/main" val="384263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ppt_w*0.05"/>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anim calcmode="lin" valueType="num">
                                      <p:cBhvr>
                                        <p:cTn id="9" dur="500" fill="hold"/>
                                        <p:tgtEl>
                                          <p:spTgt spid="9"/>
                                        </p:tgtEl>
                                        <p:attrNameLst>
                                          <p:attrName>ppt_x</p:attrName>
                                        </p:attrNameLst>
                                      </p:cBhvr>
                                      <p:tavLst>
                                        <p:tav tm="0">
                                          <p:val>
                                            <p:strVal val="#ppt_x-.2"/>
                                          </p:val>
                                        </p:tav>
                                        <p:tav tm="100000">
                                          <p:val>
                                            <p:strVal val="#ppt_x"/>
                                          </p:val>
                                        </p:tav>
                                      </p:tavLst>
                                    </p:anim>
                                    <p:anim calcmode="lin" valueType="num">
                                      <p:cBhvr>
                                        <p:cTn id="10" dur="500" fill="hold"/>
                                        <p:tgtEl>
                                          <p:spTgt spid="9"/>
                                        </p:tgtEl>
                                        <p:attrNameLst>
                                          <p:attrName>ppt_y</p:attrName>
                                        </p:attrNameLst>
                                      </p:cBhvr>
                                      <p:tavLst>
                                        <p:tav tm="0">
                                          <p:val>
                                            <p:strVal val="#ppt_y"/>
                                          </p:val>
                                        </p:tav>
                                        <p:tav tm="100000">
                                          <p:val>
                                            <p:strVal val="#ppt_y"/>
                                          </p:val>
                                        </p:tav>
                                      </p:tavLst>
                                    </p:anim>
                                    <p:animEffect transition="in" filter="fade">
                                      <p:cBhvr>
                                        <p:cTn id="11" dur="500"/>
                                        <p:tgtEl>
                                          <p:spTgt spid="9"/>
                                        </p:tgtEl>
                                      </p:cBhvr>
                                    </p:animEffect>
                                  </p:childTnLst>
                                </p:cTn>
                              </p:par>
                            </p:childTnLst>
                          </p:cTn>
                        </p:par>
                        <p:par>
                          <p:cTn id="12" fill="hold">
                            <p:stCondLst>
                              <p:cond delay="500"/>
                            </p:stCondLst>
                            <p:childTnLst>
                              <p:par>
                                <p:cTn id="13" presetID="12" presetClass="entr" presetSubtype="4" fill="hold" nodeType="after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slide(fromBottom)">
                                      <p:cBhvr>
                                        <p:cTn id="15" dur="500"/>
                                        <p:tgtEl>
                                          <p:spTgt spid="16"/>
                                        </p:tgtEl>
                                      </p:cBhvr>
                                    </p:animEffect>
                                  </p:childTnLst>
                                </p:cTn>
                              </p:par>
                            </p:childTnLst>
                          </p:cTn>
                        </p:par>
                        <p:par>
                          <p:cTn id="16" fill="hold">
                            <p:stCondLst>
                              <p:cond delay="1500"/>
                            </p:stCondLst>
                            <p:childTnLst>
                              <p:par>
                                <p:cTn id="17" presetID="54" presetClass="entr" presetSubtype="0" accel="100000" fill="hold" nodeType="afterEffect">
                                  <p:stCondLst>
                                    <p:cond delay="50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strVal val="#ppt_w*0.05"/>
                                          </p:val>
                                        </p:tav>
                                        <p:tav tm="100000">
                                          <p:val>
                                            <p:strVal val="#ppt_w"/>
                                          </p:val>
                                        </p:tav>
                                      </p:tavLst>
                                    </p:anim>
                                    <p:anim calcmode="lin" valueType="num">
                                      <p:cBhvr>
                                        <p:cTn id="20" dur="500" fill="hold"/>
                                        <p:tgtEl>
                                          <p:spTgt spid="13"/>
                                        </p:tgtEl>
                                        <p:attrNameLst>
                                          <p:attrName>ppt_h</p:attrName>
                                        </p:attrNameLst>
                                      </p:cBhvr>
                                      <p:tavLst>
                                        <p:tav tm="0">
                                          <p:val>
                                            <p:strVal val="#ppt_h"/>
                                          </p:val>
                                        </p:tav>
                                        <p:tav tm="100000">
                                          <p:val>
                                            <p:strVal val="#ppt_h"/>
                                          </p:val>
                                        </p:tav>
                                      </p:tavLst>
                                    </p:anim>
                                    <p:anim calcmode="lin" valueType="num">
                                      <p:cBhvr>
                                        <p:cTn id="21" dur="500" fill="hold"/>
                                        <p:tgtEl>
                                          <p:spTgt spid="13"/>
                                        </p:tgtEl>
                                        <p:attrNameLst>
                                          <p:attrName>ppt_x</p:attrName>
                                        </p:attrNameLst>
                                      </p:cBhvr>
                                      <p:tavLst>
                                        <p:tav tm="0">
                                          <p:val>
                                            <p:strVal val="#ppt_x-.2"/>
                                          </p:val>
                                        </p:tav>
                                        <p:tav tm="100000">
                                          <p:val>
                                            <p:strVal val="#ppt_x"/>
                                          </p:val>
                                        </p:tav>
                                      </p:tavLst>
                                    </p:anim>
                                    <p:anim calcmode="lin" valueType="num">
                                      <p:cBhvr>
                                        <p:cTn id="22" dur="500" fill="hold"/>
                                        <p:tgtEl>
                                          <p:spTgt spid="13"/>
                                        </p:tgtEl>
                                        <p:attrNameLst>
                                          <p:attrName>ppt_y</p:attrName>
                                        </p:attrNameLst>
                                      </p:cBhvr>
                                      <p:tavLst>
                                        <p:tav tm="0">
                                          <p:val>
                                            <p:strVal val="#ppt_y"/>
                                          </p:val>
                                        </p:tav>
                                        <p:tav tm="100000">
                                          <p:val>
                                            <p:strVal val="#ppt_y"/>
                                          </p:val>
                                        </p:tav>
                                      </p:tavLst>
                                    </p:anim>
                                    <p:animEffect transition="in" filter="fade">
                                      <p:cBhvr>
                                        <p:cTn id="23" dur="500"/>
                                        <p:tgtEl>
                                          <p:spTgt spid="13"/>
                                        </p:tgtEl>
                                      </p:cBhvr>
                                    </p:animEffect>
                                  </p:childTnLst>
                                </p:cTn>
                              </p:par>
                            </p:childTnLst>
                          </p:cTn>
                        </p:par>
                        <p:par>
                          <p:cTn id="24" fill="hold">
                            <p:stCondLst>
                              <p:cond delay="2500"/>
                            </p:stCondLst>
                            <p:childTnLst>
                              <p:par>
                                <p:cTn id="25" presetID="54" presetClass="entr" presetSubtype="0" accel="100000" fill="hold" nodeType="afterEffect">
                                  <p:stCondLst>
                                    <p:cond delay="50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strVal val="#ppt_w*0.05"/>
                                          </p:val>
                                        </p:tav>
                                        <p:tav tm="100000">
                                          <p:val>
                                            <p:strVal val="#ppt_w"/>
                                          </p:val>
                                        </p:tav>
                                      </p:tavLst>
                                    </p:anim>
                                    <p:anim calcmode="lin" valueType="num">
                                      <p:cBhvr>
                                        <p:cTn id="28" dur="500" fill="hold"/>
                                        <p:tgtEl>
                                          <p:spTgt spid="19"/>
                                        </p:tgtEl>
                                        <p:attrNameLst>
                                          <p:attrName>ppt_h</p:attrName>
                                        </p:attrNameLst>
                                      </p:cBhvr>
                                      <p:tavLst>
                                        <p:tav tm="0">
                                          <p:val>
                                            <p:strVal val="#ppt_h"/>
                                          </p:val>
                                        </p:tav>
                                        <p:tav tm="100000">
                                          <p:val>
                                            <p:strVal val="#ppt_h"/>
                                          </p:val>
                                        </p:tav>
                                      </p:tavLst>
                                    </p:anim>
                                    <p:anim calcmode="lin" valueType="num">
                                      <p:cBhvr>
                                        <p:cTn id="29" dur="500" fill="hold"/>
                                        <p:tgtEl>
                                          <p:spTgt spid="19"/>
                                        </p:tgtEl>
                                        <p:attrNameLst>
                                          <p:attrName>ppt_x</p:attrName>
                                        </p:attrNameLst>
                                      </p:cBhvr>
                                      <p:tavLst>
                                        <p:tav tm="0">
                                          <p:val>
                                            <p:strVal val="#ppt_x-.2"/>
                                          </p:val>
                                        </p:tav>
                                        <p:tav tm="100000">
                                          <p:val>
                                            <p:strVal val="#ppt_x"/>
                                          </p:val>
                                        </p:tav>
                                      </p:tavLst>
                                    </p:anim>
                                    <p:anim calcmode="lin" valueType="num">
                                      <p:cBhvr>
                                        <p:cTn id="30" dur="500" fill="hold"/>
                                        <p:tgtEl>
                                          <p:spTgt spid="19"/>
                                        </p:tgtEl>
                                        <p:attrNameLst>
                                          <p:attrName>ppt_y</p:attrName>
                                        </p:attrNameLst>
                                      </p:cBhvr>
                                      <p:tavLst>
                                        <p:tav tm="0">
                                          <p:val>
                                            <p:strVal val="#ppt_y"/>
                                          </p:val>
                                        </p:tav>
                                        <p:tav tm="100000">
                                          <p:val>
                                            <p:strVal val="#ppt_y"/>
                                          </p:val>
                                        </p:tav>
                                      </p:tavLst>
                                    </p:anim>
                                    <p:animEffect transition="in" filter="fade">
                                      <p:cBhvr>
                                        <p:cTn id="31" dur="500"/>
                                        <p:tgtEl>
                                          <p:spTgt spid="19"/>
                                        </p:tgtEl>
                                      </p:cBhvr>
                                    </p:animEffect>
                                  </p:childTnLst>
                                </p:cTn>
                              </p:par>
                            </p:childTnLst>
                          </p:cTn>
                        </p:par>
                        <p:par>
                          <p:cTn id="32" fill="hold">
                            <p:stCondLst>
                              <p:cond delay="3500"/>
                            </p:stCondLst>
                            <p:childTnLst>
                              <p:par>
                                <p:cTn id="33" presetID="12" presetClass="entr" presetSubtype="4" fill="hold" nodeType="afterEffect">
                                  <p:stCondLst>
                                    <p:cond delay="500"/>
                                  </p:stCondLst>
                                  <p:childTnLst>
                                    <p:set>
                                      <p:cBhvr>
                                        <p:cTn id="34" dur="1" fill="hold">
                                          <p:stCondLst>
                                            <p:cond delay="0"/>
                                          </p:stCondLst>
                                        </p:cTn>
                                        <p:tgtEl>
                                          <p:spTgt spid="22"/>
                                        </p:tgtEl>
                                        <p:attrNameLst>
                                          <p:attrName>style.visibility</p:attrName>
                                        </p:attrNameLst>
                                      </p:cBhvr>
                                      <p:to>
                                        <p:strVal val="visible"/>
                                      </p:to>
                                    </p:set>
                                    <p:animEffect transition="in" filter="slide(fromBottom)">
                                      <p:cBhvr>
                                        <p:cTn id="35" dur="500"/>
                                        <p:tgtEl>
                                          <p:spTgt spid="22"/>
                                        </p:tgtEl>
                                      </p:cBhvr>
                                    </p:animEffect>
                                  </p:childTnLst>
                                </p:cTn>
                              </p:par>
                            </p:childTnLst>
                          </p:cTn>
                        </p:par>
                        <p:par>
                          <p:cTn id="36" fill="hold">
                            <p:stCondLst>
                              <p:cond delay="4500"/>
                            </p:stCondLst>
                            <p:childTnLst>
                              <p:par>
                                <p:cTn id="37" presetID="54" presetClass="entr" presetSubtype="0" accel="100000" fill="hold" nodeType="afterEffect">
                                  <p:stCondLst>
                                    <p:cond delay="500"/>
                                  </p:stCondLst>
                                  <p:childTnLst>
                                    <p:set>
                                      <p:cBhvr>
                                        <p:cTn id="38" dur="1" fill="hold">
                                          <p:stCondLst>
                                            <p:cond delay="0"/>
                                          </p:stCondLst>
                                        </p:cTn>
                                        <p:tgtEl>
                                          <p:spTgt spid="35"/>
                                        </p:tgtEl>
                                        <p:attrNameLst>
                                          <p:attrName>style.visibility</p:attrName>
                                        </p:attrNameLst>
                                      </p:cBhvr>
                                      <p:to>
                                        <p:strVal val="visible"/>
                                      </p:to>
                                    </p:set>
                                    <p:anim calcmode="lin" valueType="num">
                                      <p:cBhvr>
                                        <p:cTn id="39" dur="500" fill="hold"/>
                                        <p:tgtEl>
                                          <p:spTgt spid="35"/>
                                        </p:tgtEl>
                                        <p:attrNameLst>
                                          <p:attrName>ppt_w</p:attrName>
                                        </p:attrNameLst>
                                      </p:cBhvr>
                                      <p:tavLst>
                                        <p:tav tm="0">
                                          <p:val>
                                            <p:strVal val="#ppt_w*0.05"/>
                                          </p:val>
                                        </p:tav>
                                        <p:tav tm="100000">
                                          <p:val>
                                            <p:strVal val="#ppt_w"/>
                                          </p:val>
                                        </p:tav>
                                      </p:tavLst>
                                    </p:anim>
                                    <p:anim calcmode="lin" valueType="num">
                                      <p:cBhvr>
                                        <p:cTn id="40" dur="500" fill="hold"/>
                                        <p:tgtEl>
                                          <p:spTgt spid="35"/>
                                        </p:tgtEl>
                                        <p:attrNameLst>
                                          <p:attrName>ppt_h</p:attrName>
                                        </p:attrNameLst>
                                      </p:cBhvr>
                                      <p:tavLst>
                                        <p:tav tm="0">
                                          <p:val>
                                            <p:strVal val="#ppt_h"/>
                                          </p:val>
                                        </p:tav>
                                        <p:tav tm="100000">
                                          <p:val>
                                            <p:strVal val="#ppt_h"/>
                                          </p:val>
                                        </p:tav>
                                      </p:tavLst>
                                    </p:anim>
                                    <p:anim calcmode="lin" valueType="num">
                                      <p:cBhvr>
                                        <p:cTn id="41" dur="500" fill="hold"/>
                                        <p:tgtEl>
                                          <p:spTgt spid="35"/>
                                        </p:tgtEl>
                                        <p:attrNameLst>
                                          <p:attrName>ppt_x</p:attrName>
                                        </p:attrNameLst>
                                      </p:cBhvr>
                                      <p:tavLst>
                                        <p:tav tm="0">
                                          <p:val>
                                            <p:strVal val="#ppt_x-.2"/>
                                          </p:val>
                                        </p:tav>
                                        <p:tav tm="100000">
                                          <p:val>
                                            <p:strVal val="#ppt_x"/>
                                          </p:val>
                                        </p:tav>
                                      </p:tavLst>
                                    </p:anim>
                                    <p:anim calcmode="lin" valueType="num">
                                      <p:cBhvr>
                                        <p:cTn id="42" dur="500" fill="hold"/>
                                        <p:tgtEl>
                                          <p:spTgt spid="35"/>
                                        </p:tgtEl>
                                        <p:attrNameLst>
                                          <p:attrName>ppt_y</p:attrName>
                                        </p:attrNameLst>
                                      </p:cBhvr>
                                      <p:tavLst>
                                        <p:tav tm="0">
                                          <p:val>
                                            <p:strVal val="#ppt_y"/>
                                          </p:val>
                                        </p:tav>
                                        <p:tav tm="100000">
                                          <p:val>
                                            <p:strVal val="#ppt_y"/>
                                          </p:val>
                                        </p:tav>
                                      </p:tavLst>
                                    </p:anim>
                                    <p:animEffect transition="in" filter="fade">
                                      <p:cBhvr>
                                        <p:cTn id="43" dur="500"/>
                                        <p:tgtEl>
                                          <p:spTgt spid="35"/>
                                        </p:tgtEl>
                                      </p:cBhvr>
                                    </p:animEffect>
                                  </p:childTnLst>
                                </p:cTn>
                              </p:par>
                            </p:childTnLst>
                          </p:cTn>
                        </p:par>
                        <p:par>
                          <p:cTn id="44" fill="hold">
                            <p:stCondLst>
                              <p:cond delay="5500"/>
                            </p:stCondLst>
                            <p:childTnLst>
                              <p:par>
                                <p:cTn id="45" presetID="12" presetClass="entr" presetSubtype="4" fill="hold" nodeType="afterEffect">
                                  <p:stCondLst>
                                    <p:cond delay="500"/>
                                  </p:stCondLst>
                                  <p:childTnLst>
                                    <p:set>
                                      <p:cBhvr>
                                        <p:cTn id="46" dur="1" fill="hold">
                                          <p:stCondLst>
                                            <p:cond delay="0"/>
                                          </p:stCondLst>
                                        </p:cTn>
                                        <p:tgtEl>
                                          <p:spTgt spid="26"/>
                                        </p:tgtEl>
                                        <p:attrNameLst>
                                          <p:attrName>style.visibility</p:attrName>
                                        </p:attrNameLst>
                                      </p:cBhvr>
                                      <p:to>
                                        <p:strVal val="visible"/>
                                      </p:to>
                                    </p:set>
                                    <p:animEffect transition="in" filter="slide(fromBottom)">
                                      <p:cBhvr>
                                        <p:cTn id="47" dur="500"/>
                                        <p:tgtEl>
                                          <p:spTgt spid="26"/>
                                        </p:tgtEl>
                                      </p:cBhvr>
                                    </p:animEffect>
                                  </p:childTnLst>
                                </p:cTn>
                              </p:par>
                            </p:childTnLst>
                          </p:cTn>
                        </p:par>
                        <p:par>
                          <p:cTn id="48" fill="hold">
                            <p:stCondLst>
                              <p:cond delay="6500"/>
                            </p:stCondLst>
                            <p:childTnLst>
                              <p:par>
                                <p:cTn id="49" presetID="54" presetClass="entr" presetSubtype="0" accel="100000" fill="hold" nodeType="afterEffect">
                                  <p:stCondLst>
                                    <p:cond delay="500"/>
                                  </p:stCondLst>
                                  <p:childTnLst>
                                    <p:set>
                                      <p:cBhvr>
                                        <p:cTn id="50" dur="1" fill="hold">
                                          <p:stCondLst>
                                            <p:cond delay="0"/>
                                          </p:stCondLst>
                                        </p:cTn>
                                        <p:tgtEl>
                                          <p:spTgt spid="29"/>
                                        </p:tgtEl>
                                        <p:attrNameLst>
                                          <p:attrName>style.visibility</p:attrName>
                                        </p:attrNameLst>
                                      </p:cBhvr>
                                      <p:to>
                                        <p:strVal val="visible"/>
                                      </p:to>
                                    </p:set>
                                    <p:anim calcmode="lin" valueType="num">
                                      <p:cBhvr>
                                        <p:cTn id="51" dur="500" fill="hold"/>
                                        <p:tgtEl>
                                          <p:spTgt spid="29"/>
                                        </p:tgtEl>
                                        <p:attrNameLst>
                                          <p:attrName>ppt_w</p:attrName>
                                        </p:attrNameLst>
                                      </p:cBhvr>
                                      <p:tavLst>
                                        <p:tav tm="0">
                                          <p:val>
                                            <p:strVal val="#ppt_w*0.05"/>
                                          </p:val>
                                        </p:tav>
                                        <p:tav tm="100000">
                                          <p:val>
                                            <p:strVal val="#ppt_w"/>
                                          </p:val>
                                        </p:tav>
                                      </p:tavLst>
                                    </p:anim>
                                    <p:anim calcmode="lin" valueType="num">
                                      <p:cBhvr>
                                        <p:cTn id="52" dur="500" fill="hold"/>
                                        <p:tgtEl>
                                          <p:spTgt spid="29"/>
                                        </p:tgtEl>
                                        <p:attrNameLst>
                                          <p:attrName>ppt_h</p:attrName>
                                        </p:attrNameLst>
                                      </p:cBhvr>
                                      <p:tavLst>
                                        <p:tav tm="0">
                                          <p:val>
                                            <p:strVal val="#ppt_h"/>
                                          </p:val>
                                        </p:tav>
                                        <p:tav tm="100000">
                                          <p:val>
                                            <p:strVal val="#ppt_h"/>
                                          </p:val>
                                        </p:tav>
                                      </p:tavLst>
                                    </p:anim>
                                    <p:anim calcmode="lin" valueType="num">
                                      <p:cBhvr>
                                        <p:cTn id="53" dur="500" fill="hold"/>
                                        <p:tgtEl>
                                          <p:spTgt spid="29"/>
                                        </p:tgtEl>
                                        <p:attrNameLst>
                                          <p:attrName>ppt_x</p:attrName>
                                        </p:attrNameLst>
                                      </p:cBhvr>
                                      <p:tavLst>
                                        <p:tav tm="0">
                                          <p:val>
                                            <p:strVal val="#ppt_x-.2"/>
                                          </p:val>
                                        </p:tav>
                                        <p:tav tm="100000">
                                          <p:val>
                                            <p:strVal val="#ppt_x"/>
                                          </p:val>
                                        </p:tav>
                                      </p:tavLst>
                                    </p:anim>
                                    <p:anim calcmode="lin" valueType="num">
                                      <p:cBhvr>
                                        <p:cTn id="54" dur="500" fill="hold"/>
                                        <p:tgtEl>
                                          <p:spTgt spid="29"/>
                                        </p:tgtEl>
                                        <p:attrNameLst>
                                          <p:attrName>ppt_y</p:attrName>
                                        </p:attrNameLst>
                                      </p:cBhvr>
                                      <p:tavLst>
                                        <p:tav tm="0">
                                          <p:val>
                                            <p:strVal val="#ppt_y"/>
                                          </p:val>
                                        </p:tav>
                                        <p:tav tm="100000">
                                          <p:val>
                                            <p:strVal val="#ppt_y"/>
                                          </p:val>
                                        </p:tav>
                                      </p:tavLst>
                                    </p:anim>
                                    <p:animEffect transition="in" filter="fade">
                                      <p:cBhvr>
                                        <p:cTn id="55" dur="500"/>
                                        <p:tgtEl>
                                          <p:spTgt spid="29"/>
                                        </p:tgtEl>
                                      </p:cBhvr>
                                    </p:animEffect>
                                  </p:childTnLst>
                                </p:cTn>
                              </p:par>
                            </p:childTnLst>
                          </p:cTn>
                        </p:par>
                        <p:par>
                          <p:cTn id="56" fill="hold">
                            <p:stCondLst>
                              <p:cond delay="7500"/>
                            </p:stCondLst>
                            <p:childTnLst>
                              <p:par>
                                <p:cTn id="57" presetID="12" presetClass="entr" presetSubtype="4" fill="hold" nodeType="afterEffect">
                                  <p:stCondLst>
                                    <p:cond delay="500"/>
                                  </p:stCondLst>
                                  <p:childTnLst>
                                    <p:set>
                                      <p:cBhvr>
                                        <p:cTn id="58" dur="1" fill="hold">
                                          <p:stCondLst>
                                            <p:cond delay="0"/>
                                          </p:stCondLst>
                                        </p:cTn>
                                        <p:tgtEl>
                                          <p:spTgt spid="32"/>
                                        </p:tgtEl>
                                        <p:attrNameLst>
                                          <p:attrName>style.visibility</p:attrName>
                                        </p:attrNameLst>
                                      </p:cBhvr>
                                      <p:to>
                                        <p:strVal val="visible"/>
                                      </p:to>
                                    </p:set>
                                    <p:animEffect transition="in" filter="slide(fromBottom)">
                                      <p:cBhvr>
                                        <p:cTn id="59" dur="500"/>
                                        <p:tgtEl>
                                          <p:spTgt spid="32"/>
                                        </p:tgtEl>
                                      </p:cBhvr>
                                    </p:animEffect>
                                  </p:childTnLst>
                                </p:cTn>
                              </p:par>
                            </p:childTnLst>
                          </p:cTn>
                        </p:par>
                        <p:par>
                          <p:cTn id="60" fill="hold">
                            <p:stCondLst>
                              <p:cond delay="8500"/>
                            </p:stCondLst>
                            <p:childTnLst>
                              <p:par>
                                <p:cTn id="61" presetID="54" presetClass="entr" presetSubtype="0" accel="100000" fill="hold" nodeType="afterEffect">
                                  <p:stCondLst>
                                    <p:cond delay="500"/>
                                  </p:stCondLst>
                                  <p:childTnLst>
                                    <p:set>
                                      <p:cBhvr>
                                        <p:cTn id="62" dur="1" fill="hold">
                                          <p:stCondLst>
                                            <p:cond delay="0"/>
                                          </p:stCondLst>
                                        </p:cTn>
                                        <p:tgtEl>
                                          <p:spTgt spid="38"/>
                                        </p:tgtEl>
                                        <p:attrNameLst>
                                          <p:attrName>style.visibility</p:attrName>
                                        </p:attrNameLst>
                                      </p:cBhvr>
                                      <p:to>
                                        <p:strVal val="visible"/>
                                      </p:to>
                                    </p:set>
                                    <p:anim calcmode="lin" valueType="num">
                                      <p:cBhvr>
                                        <p:cTn id="63" dur="500" fill="hold"/>
                                        <p:tgtEl>
                                          <p:spTgt spid="38"/>
                                        </p:tgtEl>
                                        <p:attrNameLst>
                                          <p:attrName>ppt_w</p:attrName>
                                        </p:attrNameLst>
                                      </p:cBhvr>
                                      <p:tavLst>
                                        <p:tav tm="0">
                                          <p:val>
                                            <p:strVal val="#ppt_w*0.05"/>
                                          </p:val>
                                        </p:tav>
                                        <p:tav tm="100000">
                                          <p:val>
                                            <p:strVal val="#ppt_w"/>
                                          </p:val>
                                        </p:tav>
                                      </p:tavLst>
                                    </p:anim>
                                    <p:anim calcmode="lin" valueType="num">
                                      <p:cBhvr>
                                        <p:cTn id="64" dur="500" fill="hold"/>
                                        <p:tgtEl>
                                          <p:spTgt spid="38"/>
                                        </p:tgtEl>
                                        <p:attrNameLst>
                                          <p:attrName>ppt_h</p:attrName>
                                        </p:attrNameLst>
                                      </p:cBhvr>
                                      <p:tavLst>
                                        <p:tav tm="0">
                                          <p:val>
                                            <p:strVal val="#ppt_h"/>
                                          </p:val>
                                        </p:tav>
                                        <p:tav tm="100000">
                                          <p:val>
                                            <p:strVal val="#ppt_h"/>
                                          </p:val>
                                        </p:tav>
                                      </p:tavLst>
                                    </p:anim>
                                    <p:anim calcmode="lin" valueType="num">
                                      <p:cBhvr>
                                        <p:cTn id="65" dur="500" fill="hold"/>
                                        <p:tgtEl>
                                          <p:spTgt spid="38"/>
                                        </p:tgtEl>
                                        <p:attrNameLst>
                                          <p:attrName>ppt_x</p:attrName>
                                        </p:attrNameLst>
                                      </p:cBhvr>
                                      <p:tavLst>
                                        <p:tav tm="0">
                                          <p:val>
                                            <p:strVal val="#ppt_x-.2"/>
                                          </p:val>
                                        </p:tav>
                                        <p:tav tm="100000">
                                          <p:val>
                                            <p:strVal val="#ppt_x"/>
                                          </p:val>
                                        </p:tav>
                                      </p:tavLst>
                                    </p:anim>
                                    <p:anim calcmode="lin" valueType="num">
                                      <p:cBhvr>
                                        <p:cTn id="66" dur="500" fill="hold"/>
                                        <p:tgtEl>
                                          <p:spTgt spid="38"/>
                                        </p:tgtEl>
                                        <p:attrNameLst>
                                          <p:attrName>ppt_y</p:attrName>
                                        </p:attrNameLst>
                                      </p:cBhvr>
                                      <p:tavLst>
                                        <p:tav tm="0">
                                          <p:val>
                                            <p:strVal val="#ppt_y"/>
                                          </p:val>
                                        </p:tav>
                                        <p:tav tm="100000">
                                          <p:val>
                                            <p:strVal val="#ppt_y"/>
                                          </p:val>
                                        </p:tav>
                                      </p:tavLst>
                                    </p:anim>
                                    <p:animEffect transition="in" filter="fade">
                                      <p:cBhvr>
                                        <p:cTn id="67" dur="500"/>
                                        <p:tgtEl>
                                          <p:spTgt spid="38"/>
                                        </p:tgtEl>
                                      </p:cBhvr>
                                    </p:animEffect>
                                  </p:childTnLst>
                                </p:cTn>
                              </p:par>
                            </p:childTnLst>
                          </p:cTn>
                        </p:par>
                        <p:par>
                          <p:cTn id="68" fill="hold">
                            <p:stCondLst>
                              <p:cond delay="9500"/>
                            </p:stCondLst>
                            <p:childTnLst>
                              <p:par>
                                <p:cTn id="69" presetID="12" presetClass="entr" presetSubtype="4" fill="hold" nodeType="afterEffect">
                                  <p:stCondLst>
                                    <p:cond delay="500"/>
                                  </p:stCondLst>
                                  <p:childTnLst>
                                    <p:set>
                                      <p:cBhvr>
                                        <p:cTn id="70" dur="1" fill="hold">
                                          <p:stCondLst>
                                            <p:cond delay="0"/>
                                          </p:stCondLst>
                                        </p:cTn>
                                        <p:tgtEl>
                                          <p:spTgt spid="40"/>
                                        </p:tgtEl>
                                        <p:attrNameLst>
                                          <p:attrName>style.visibility</p:attrName>
                                        </p:attrNameLst>
                                      </p:cBhvr>
                                      <p:to>
                                        <p:strVal val="visible"/>
                                      </p:to>
                                    </p:set>
                                    <p:animEffect transition="in" filter="slide(fromBottom)">
                                      <p:cBhvr>
                                        <p:cTn id="7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EU_MEast.png"/>
          <p:cNvPicPr>
            <a:picLocks noChangeAspect="1"/>
          </p:cNvPicPr>
          <p:nvPr/>
        </p:nvPicPr>
        <p:blipFill>
          <a:blip r:embed="rId2" cstate="screen"/>
          <a:stretch>
            <a:fillRect/>
          </a:stretch>
        </p:blipFill>
        <p:spPr>
          <a:xfrm>
            <a:off x="1043608" y="1124744"/>
            <a:ext cx="7038031" cy="5184000"/>
          </a:xfrm>
          <a:prstGeom prst="rect">
            <a:avLst/>
          </a:prstGeom>
        </p:spPr>
      </p:pic>
      <p:sp>
        <p:nvSpPr>
          <p:cNvPr id="3" name="Dikdörtgen 2"/>
          <p:cNvSpPr/>
          <p:nvPr/>
        </p:nvSpPr>
        <p:spPr>
          <a:xfrm>
            <a:off x="0" y="364004"/>
            <a:ext cx="9144000" cy="707886"/>
          </a:xfrm>
          <a:prstGeom prst="rect">
            <a:avLst/>
          </a:prstGeom>
        </p:spPr>
        <p:txBody>
          <a:bodyPr wrap="square">
            <a:spAutoFit/>
          </a:bodyPr>
          <a:lstStyle/>
          <a:p>
            <a:pPr algn="ctr"/>
            <a:r>
              <a:rPr lang="tr-TR" sz="4000" dirty="0" smtClean="0"/>
              <a:t>Avrupa’da </a:t>
            </a:r>
            <a:r>
              <a:rPr lang="tr-TR" sz="4000" dirty="0"/>
              <a:t>B</a:t>
            </a:r>
            <a:r>
              <a:rPr lang="tr-TR" sz="4000" dirty="0" smtClean="0"/>
              <a:t>iber </a:t>
            </a:r>
            <a:r>
              <a:rPr lang="tr-TR" sz="4000" dirty="0"/>
              <a:t>G</a:t>
            </a:r>
            <a:r>
              <a:rPr lang="tr-TR" sz="4000" dirty="0" smtClean="0"/>
              <a:t>azı Kullanımı</a:t>
            </a:r>
            <a:endParaRPr lang="tr-TR" sz="4000" dirty="0"/>
          </a:p>
        </p:txBody>
      </p:sp>
    </p:spTree>
    <p:extLst>
      <p:ext uri="{BB962C8B-B14F-4D97-AF65-F5344CB8AC3E}">
        <p14:creationId xmlns:p14="http://schemas.microsoft.com/office/powerpoint/2010/main" val="11999501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0" y="364004"/>
            <a:ext cx="9144000" cy="707886"/>
          </a:xfrm>
          <a:prstGeom prst="rect">
            <a:avLst/>
          </a:prstGeom>
        </p:spPr>
        <p:txBody>
          <a:bodyPr wrap="square">
            <a:spAutoFit/>
          </a:bodyPr>
          <a:lstStyle/>
          <a:p>
            <a:pPr algn="ctr"/>
            <a:r>
              <a:rPr lang="tr-TR" sz="4000" dirty="0" smtClean="0"/>
              <a:t>Türkiye’de Biber Gazı Kullanımı</a:t>
            </a:r>
            <a:endParaRPr lang="tr-TR" sz="4000" dirty="0"/>
          </a:p>
        </p:txBody>
      </p:sp>
      <p:pic>
        <p:nvPicPr>
          <p:cNvPr id="1027" name="Picture 3"/>
          <p:cNvPicPr>
            <a:picLocks noChangeAspect="1" noChangeArrowheads="1"/>
          </p:cNvPicPr>
          <p:nvPr/>
        </p:nvPicPr>
        <p:blipFill>
          <a:blip r:embed="rId2" cstate="screen"/>
          <a:srcRect/>
          <a:stretch>
            <a:fillRect/>
          </a:stretch>
        </p:blipFill>
        <p:spPr bwMode="auto">
          <a:xfrm>
            <a:off x="95250" y="1190625"/>
            <a:ext cx="8953500" cy="4476750"/>
          </a:xfrm>
          <a:prstGeom prst="rect">
            <a:avLst/>
          </a:prstGeom>
          <a:noFill/>
          <a:ln w="9525">
            <a:noFill/>
            <a:miter lim="800000"/>
            <a:headEnd/>
            <a:tailEnd/>
          </a:ln>
        </p:spPr>
      </p:pic>
      <p:grpSp>
        <p:nvGrpSpPr>
          <p:cNvPr id="8" name="7 Grup"/>
          <p:cNvGrpSpPr/>
          <p:nvPr/>
        </p:nvGrpSpPr>
        <p:grpSpPr>
          <a:xfrm>
            <a:off x="5565775" y="4530725"/>
            <a:ext cx="3457548" cy="2016000"/>
            <a:chOff x="5565775" y="4530725"/>
            <a:chExt cx="3457548" cy="2016000"/>
          </a:xfrm>
        </p:grpSpPr>
        <p:pic>
          <p:nvPicPr>
            <p:cNvPr id="1029" name="Picture 5" descr="http://www.cumhuriyet.com.tr/Archive/2014/9/21/121715_resource/page.jpg"/>
            <p:cNvPicPr>
              <a:picLocks noChangeAspect="1" noChangeArrowheads="1"/>
            </p:cNvPicPr>
            <p:nvPr/>
          </p:nvPicPr>
          <p:blipFill>
            <a:blip r:embed="rId3" cstate="screen"/>
            <a:srcRect/>
            <a:stretch>
              <a:fillRect/>
            </a:stretch>
          </p:blipFill>
          <p:spPr bwMode="auto">
            <a:xfrm>
              <a:off x="5565775" y="4530725"/>
              <a:ext cx="3457548" cy="2016000"/>
            </a:xfrm>
            <a:prstGeom prst="rect">
              <a:avLst/>
            </a:prstGeom>
            <a:noFill/>
          </p:spPr>
        </p:pic>
        <p:sp>
          <p:nvSpPr>
            <p:cNvPr id="7" name="6 Metin kutusu"/>
            <p:cNvSpPr txBox="1"/>
            <p:nvPr/>
          </p:nvSpPr>
          <p:spPr>
            <a:xfrm>
              <a:off x="5574966" y="6167516"/>
              <a:ext cx="1216359" cy="346069"/>
            </a:xfrm>
            <a:prstGeom prst="rect">
              <a:avLst/>
            </a:prstGeom>
            <a:noFill/>
          </p:spPr>
          <p:txBody>
            <a:bodyPr wrap="square" rtlCol="0">
              <a:spAutoFit/>
            </a:bodyPr>
            <a:lstStyle/>
            <a:p>
              <a:pPr algn="ctr"/>
              <a:r>
                <a:rPr lang="tr-TR" sz="1600" b="1" dirty="0" smtClean="0">
                  <a:solidFill>
                    <a:srgbClr val="FFFF00"/>
                  </a:solidFill>
                </a:rPr>
                <a:t>Suruç</a:t>
              </a:r>
              <a:endParaRPr lang="tr-TR" sz="1600" b="1" dirty="0">
                <a:solidFill>
                  <a:srgbClr val="FFFF00"/>
                </a:solidFill>
              </a:endParaRPr>
            </a:p>
          </p:txBody>
        </p:sp>
      </p:grpSp>
      <p:grpSp>
        <p:nvGrpSpPr>
          <p:cNvPr id="11" name="10 Grup"/>
          <p:cNvGrpSpPr/>
          <p:nvPr/>
        </p:nvGrpSpPr>
        <p:grpSpPr>
          <a:xfrm>
            <a:off x="1136651" y="1660302"/>
            <a:ext cx="4031999" cy="2016000"/>
            <a:chOff x="1555751" y="2154237"/>
            <a:chExt cx="4031999" cy="2016000"/>
          </a:xfrm>
        </p:grpSpPr>
        <p:pic>
          <p:nvPicPr>
            <p:cNvPr id="1031" name="Picture 7" descr="http://humanevents.com/uploads/2013/06/turkey_riots-620x310.png"/>
            <p:cNvPicPr>
              <a:picLocks noChangeAspect="1" noChangeArrowheads="1"/>
            </p:cNvPicPr>
            <p:nvPr/>
          </p:nvPicPr>
          <p:blipFill>
            <a:blip r:embed="rId4" cstate="screen"/>
            <a:srcRect/>
            <a:stretch>
              <a:fillRect/>
            </a:stretch>
          </p:blipFill>
          <p:spPr bwMode="auto">
            <a:xfrm>
              <a:off x="1555751" y="2154237"/>
              <a:ext cx="4031999" cy="2016000"/>
            </a:xfrm>
            <a:prstGeom prst="rect">
              <a:avLst/>
            </a:prstGeom>
            <a:noFill/>
          </p:spPr>
        </p:pic>
        <p:sp>
          <p:nvSpPr>
            <p:cNvPr id="10" name="9 Metin kutusu"/>
            <p:cNvSpPr txBox="1"/>
            <p:nvPr/>
          </p:nvSpPr>
          <p:spPr>
            <a:xfrm>
              <a:off x="1603041" y="2195591"/>
              <a:ext cx="1216359" cy="346069"/>
            </a:xfrm>
            <a:prstGeom prst="rect">
              <a:avLst/>
            </a:prstGeom>
            <a:noFill/>
          </p:spPr>
          <p:txBody>
            <a:bodyPr wrap="square" rtlCol="0">
              <a:spAutoFit/>
            </a:bodyPr>
            <a:lstStyle/>
            <a:p>
              <a:pPr algn="ctr"/>
              <a:r>
                <a:rPr lang="tr-TR" sz="1600" b="1" dirty="0" smtClean="0">
                  <a:solidFill>
                    <a:srgbClr val="FFFF00"/>
                  </a:solidFill>
                </a:rPr>
                <a:t>İstanbul</a:t>
              </a:r>
              <a:endParaRPr lang="tr-TR" sz="1600" b="1" dirty="0">
                <a:solidFill>
                  <a:srgbClr val="FFFF00"/>
                </a:solidFill>
              </a:endParaRPr>
            </a:p>
          </p:txBody>
        </p:sp>
      </p:grpSp>
      <p:grpSp>
        <p:nvGrpSpPr>
          <p:cNvPr id="14" name="13 Grup"/>
          <p:cNvGrpSpPr/>
          <p:nvPr/>
        </p:nvGrpSpPr>
        <p:grpSpPr>
          <a:xfrm>
            <a:off x="384175" y="3429000"/>
            <a:ext cx="3530600" cy="2016000"/>
            <a:chOff x="1927225" y="3476625"/>
            <a:chExt cx="3530600" cy="2016000"/>
          </a:xfrm>
        </p:grpSpPr>
        <p:pic>
          <p:nvPicPr>
            <p:cNvPr id="1033" name="Picture 9" descr="http://cache1.asset-cache.net/gc/490888113-protesters-runs-away-from-tear-gas-fired-by-gettyimages.jpg?v=1&amp;c=IWSAsset&amp;k=2&amp;d=X7WJLa88Cweo9HktRLaNXh1%2BpNcnRSksxMkf496bQg3xRKdIvs1tC502cpqjdWkp"/>
            <p:cNvPicPr>
              <a:picLocks noChangeAspect="1" noChangeArrowheads="1"/>
            </p:cNvPicPr>
            <p:nvPr/>
          </p:nvPicPr>
          <p:blipFill>
            <a:blip r:embed="rId5" cstate="screen"/>
            <a:srcRect/>
            <a:stretch>
              <a:fillRect/>
            </a:stretch>
          </p:blipFill>
          <p:spPr bwMode="auto">
            <a:xfrm>
              <a:off x="1927225" y="3476625"/>
              <a:ext cx="3501474" cy="2016000"/>
            </a:xfrm>
            <a:prstGeom prst="rect">
              <a:avLst/>
            </a:prstGeom>
            <a:noFill/>
          </p:spPr>
        </p:pic>
        <p:sp>
          <p:nvSpPr>
            <p:cNvPr id="13" name="12 Metin kutusu"/>
            <p:cNvSpPr txBox="1"/>
            <p:nvPr/>
          </p:nvSpPr>
          <p:spPr>
            <a:xfrm>
              <a:off x="4241466" y="3510041"/>
              <a:ext cx="1216359" cy="346069"/>
            </a:xfrm>
            <a:prstGeom prst="rect">
              <a:avLst/>
            </a:prstGeom>
            <a:noFill/>
          </p:spPr>
          <p:txBody>
            <a:bodyPr wrap="square" rtlCol="0">
              <a:spAutoFit/>
            </a:bodyPr>
            <a:lstStyle/>
            <a:p>
              <a:pPr algn="ctr"/>
              <a:r>
                <a:rPr lang="tr-TR" sz="1600" b="1" dirty="0" smtClean="0">
                  <a:solidFill>
                    <a:srgbClr val="FFFF00"/>
                  </a:solidFill>
                </a:rPr>
                <a:t>Soma</a:t>
              </a:r>
              <a:endParaRPr lang="tr-TR" sz="1600" b="1" dirty="0">
                <a:solidFill>
                  <a:srgbClr val="FFFF00"/>
                </a:solidFill>
              </a:endParaRPr>
            </a:p>
          </p:txBody>
        </p:sp>
      </p:grpSp>
      <p:grpSp>
        <p:nvGrpSpPr>
          <p:cNvPr id="31" name="30 Grup"/>
          <p:cNvGrpSpPr/>
          <p:nvPr/>
        </p:nvGrpSpPr>
        <p:grpSpPr>
          <a:xfrm>
            <a:off x="3670301" y="2487616"/>
            <a:ext cx="2687999" cy="2016000"/>
            <a:chOff x="3670301" y="2487616"/>
            <a:chExt cx="2687999" cy="2016000"/>
          </a:xfrm>
        </p:grpSpPr>
        <p:pic>
          <p:nvPicPr>
            <p:cNvPr id="1037" name="Picture 13" descr="http://2.bp.blogspot.com/-hpMkFgGc2eE/UJV1Zc7BuEI/AAAAAAAAcCY/1Y48DIasfVI/s1600/biber+gaz%C4%B1+polis.jpg"/>
            <p:cNvPicPr>
              <a:picLocks noChangeAspect="1" noChangeArrowheads="1"/>
            </p:cNvPicPr>
            <p:nvPr/>
          </p:nvPicPr>
          <p:blipFill>
            <a:blip r:embed="rId6" cstate="screen"/>
            <a:srcRect/>
            <a:stretch>
              <a:fillRect/>
            </a:stretch>
          </p:blipFill>
          <p:spPr bwMode="auto">
            <a:xfrm>
              <a:off x="3670301" y="2487616"/>
              <a:ext cx="2687999" cy="2016000"/>
            </a:xfrm>
            <a:prstGeom prst="rect">
              <a:avLst/>
            </a:prstGeom>
            <a:noFill/>
          </p:spPr>
        </p:pic>
        <p:sp>
          <p:nvSpPr>
            <p:cNvPr id="19" name="18 Metin kutusu"/>
            <p:cNvSpPr txBox="1"/>
            <p:nvPr/>
          </p:nvSpPr>
          <p:spPr>
            <a:xfrm>
              <a:off x="3702623" y="4087437"/>
              <a:ext cx="1216359" cy="346069"/>
            </a:xfrm>
            <a:prstGeom prst="rect">
              <a:avLst/>
            </a:prstGeom>
            <a:noFill/>
          </p:spPr>
          <p:txBody>
            <a:bodyPr wrap="square" rtlCol="0">
              <a:spAutoFit/>
            </a:bodyPr>
            <a:lstStyle/>
            <a:p>
              <a:pPr algn="ctr"/>
              <a:r>
                <a:rPr lang="tr-TR" sz="1600" b="1" dirty="0" smtClean="0">
                  <a:solidFill>
                    <a:srgbClr val="FFFF00"/>
                  </a:solidFill>
                </a:rPr>
                <a:t>Ankara</a:t>
              </a:r>
              <a:endParaRPr lang="tr-TR" sz="1600" b="1" dirty="0">
                <a:solidFill>
                  <a:srgbClr val="FFFF00"/>
                </a:solidFill>
              </a:endParaRPr>
            </a:p>
          </p:txBody>
        </p:sp>
      </p:grpSp>
      <p:grpSp>
        <p:nvGrpSpPr>
          <p:cNvPr id="17" name="16 Grup"/>
          <p:cNvGrpSpPr/>
          <p:nvPr/>
        </p:nvGrpSpPr>
        <p:grpSpPr>
          <a:xfrm>
            <a:off x="6030235" y="1761219"/>
            <a:ext cx="2688000" cy="2016000"/>
            <a:chOff x="5908675" y="1876425"/>
            <a:chExt cx="2688000" cy="2016000"/>
          </a:xfrm>
        </p:grpSpPr>
        <p:pic>
          <p:nvPicPr>
            <p:cNvPr id="1035" name="Picture 11" descr="http://www.kizilbayrak.net/uploads/tx_news/metin-lokumcu-polisler-1007-AA.jpg"/>
            <p:cNvPicPr>
              <a:picLocks noChangeAspect="1" noChangeArrowheads="1"/>
            </p:cNvPicPr>
            <p:nvPr/>
          </p:nvPicPr>
          <p:blipFill>
            <a:blip r:embed="rId7" cstate="screen"/>
            <a:srcRect/>
            <a:stretch>
              <a:fillRect/>
            </a:stretch>
          </p:blipFill>
          <p:spPr bwMode="auto">
            <a:xfrm>
              <a:off x="5908675" y="1876425"/>
              <a:ext cx="2688000" cy="2016000"/>
            </a:xfrm>
            <a:prstGeom prst="rect">
              <a:avLst/>
            </a:prstGeom>
            <a:noFill/>
          </p:spPr>
        </p:pic>
        <p:sp>
          <p:nvSpPr>
            <p:cNvPr id="16" name="15 Metin kutusu"/>
            <p:cNvSpPr txBox="1"/>
            <p:nvPr/>
          </p:nvSpPr>
          <p:spPr>
            <a:xfrm>
              <a:off x="7327566" y="3500516"/>
              <a:ext cx="1216359" cy="346069"/>
            </a:xfrm>
            <a:prstGeom prst="rect">
              <a:avLst/>
            </a:prstGeom>
            <a:noFill/>
          </p:spPr>
          <p:txBody>
            <a:bodyPr wrap="square" rtlCol="0">
              <a:spAutoFit/>
            </a:bodyPr>
            <a:lstStyle/>
            <a:p>
              <a:pPr algn="ctr"/>
              <a:r>
                <a:rPr lang="tr-TR" sz="1600" b="1" dirty="0" smtClean="0">
                  <a:solidFill>
                    <a:srgbClr val="FFFF00"/>
                  </a:solidFill>
                </a:rPr>
                <a:t>Hopa</a:t>
              </a:r>
              <a:endParaRPr lang="tr-TR" sz="1600" b="1" dirty="0">
                <a:solidFill>
                  <a:srgbClr val="FFFF00"/>
                </a:solidFill>
              </a:endParaRPr>
            </a:p>
          </p:txBody>
        </p:sp>
      </p:grpSp>
      <p:grpSp>
        <p:nvGrpSpPr>
          <p:cNvPr id="27" name="26 Grup"/>
          <p:cNvGrpSpPr/>
          <p:nvPr/>
        </p:nvGrpSpPr>
        <p:grpSpPr>
          <a:xfrm>
            <a:off x="4887233" y="3688669"/>
            <a:ext cx="3594629" cy="2016000"/>
            <a:chOff x="4887233" y="3688669"/>
            <a:chExt cx="3594629" cy="2016000"/>
          </a:xfrm>
        </p:grpSpPr>
        <p:pic>
          <p:nvPicPr>
            <p:cNvPr id="1047" name="Picture 23" descr="http://fbcdn-sphotos-h-a.akamaihd.net/hphotos-ak-xpa1/v/t1.0-9/q81/s526x296/10387383_440998946041198_4660472116009963727_n.jpg?oh=df9b7e8b56e8a8d366da83afa8f7ce5c&amp;oe=54C83FD7&amp;__gda__=1422338001_094a9f4097d7311311661e16e3f984c7"/>
            <p:cNvPicPr>
              <a:picLocks noChangeAspect="1" noChangeArrowheads="1"/>
            </p:cNvPicPr>
            <p:nvPr/>
          </p:nvPicPr>
          <p:blipFill>
            <a:blip r:embed="rId8" cstate="screen"/>
            <a:srcRect/>
            <a:stretch>
              <a:fillRect/>
            </a:stretch>
          </p:blipFill>
          <p:spPr bwMode="auto">
            <a:xfrm>
              <a:off x="4887233" y="3688669"/>
              <a:ext cx="3594629" cy="2016000"/>
            </a:xfrm>
            <a:prstGeom prst="rect">
              <a:avLst/>
            </a:prstGeom>
            <a:noFill/>
          </p:spPr>
        </p:pic>
        <p:sp>
          <p:nvSpPr>
            <p:cNvPr id="26" name="25 Metin kutusu"/>
            <p:cNvSpPr txBox="1"/>
            <p:nvPr/>
          </p:nvSpPr>
          <p:spPr>
            <a:xfrm>
              <a:off x="4972623" y="5274887"/>
              <a:ext cx="1216359" cy="346069"/>
            </a:xfrm>
            <a:prstGeom prst="rect">
              <a:avLst/>
            </a:prstGeom>
            <a:noFill/>
          </p:spPr>
          <p:txBody>
            <a:bodyPr wrap="square" rtlCol="0">
              <a:spAutoFit/>
            </a:bodyPr>
            <a:lstStyle/>
            <a:p>
              <a:pPr algn="ctr"/>
              <a:r>
                <a:rPr lang="tr-TR" sz="1600" b="1" dirty="0" smtClean="0">
                  <a:solidFill>
                    <a:srgbClr val="FFFF00"/>
                  </a:solidFill>
                </a:rPr>
                <a:t>Batman</a:t>
              </a:r>
              <a:endParaRPr lang="tr-TR" sz="1600" b="1" dirty="0">
                <a:solidFill>
                  <a:srgbClr val="FFFF00"/>
                </a:solidFill>
              </a:endParaRPr>
            </a:p>
          </p:txBody>
        </p:sp>
      </p:grpSp>
      <p:grpSp>
        <p:nvGrpSpPr>
          <p:cNvPr id="30" name="29 Grup"/>
          <p:cNvGrpSpPr/>
          <p:nvPr/>
        </p:nvGrpSpPr>
        <p:grpSpPr>
          <a:xfrm>
            <a:off x="1302204" y="4604883"/>
            <a:ext cx="3905999" cy="2016000"/>
            <a:chOff x="1302204" y="4604883"/>
            <a:chExt cx="3905999" cy="2016000"/>
          </a:xfrm>
        </p:grpSpPr>
        <p:pic>
          <p:nvPicPr>
            <p:cNvPr id="1049" name="Picture 25" descr="http://img6.mynet.com.tr/hbr/2014/05/16/0920377761049.jpg"/>
            <p:cNvPicPr>
              <a:picLocks noChangeAspect="1" noChangeArrowheads="1"/>
            </p:cNvPicPr>
            <p:nvPr/>
          </p:nvPicPr>
          <p:blipFill>
            <a:blip r:embed="rId9" cstate="screen"/>
            <a:srcRect/>
            <a:stretch>
              <a:fillRect/>
            </a:stretch>
          </p:blipFill>
          <p:spPr bwMode="auto">
            <a:xfrm>
              <a:off x="1302204" y="4604883"/>
              <a:ext cx="3905999" cy="2016000"/>
            </a:xfrm>
            <a:prstGeom prst="rect">
              <a:avLst/>
            </a:prstGeom>
            <a:noFill/>
          </p:spPr>
        </p:pic>
        <p:sp>
          <p:nvSpPr>
            <p:cNvPr id="29" name="28 Metin kutusu"/>
            <p:cNvSpPr txBox="1"/>
            <p:nvPr/>
          </p:nvSpPr>
          <p:spPr>
            <a:xfrm>
              <a:off x="3876795" y="6225573"/>
              <a:ext cx="1216359" cy="346069"/>
            </a:xfrm>
            <a:prstGeom prst="rect">
              <a:avLst/>
            </a:prstGeom>
            <a:noFill/>
          </p:spPr>
          <p:txBody>
            <a:bodyPr wrap="square" rtlCol="0">
              <a:spAutoFit/>
            </a:bodyPr>
            <a:lstStyle/>
            <a:p>
              <a:pPr algn="ctr"/>
              <a:r>
                <a:rPr lang="tr-TR" sz="1600" b="1" dirty="0" smtClean="0">
                  <a:solidFill>
                    <a:srgbClr val="FFFF00"/>
                  </a:solidFill>
                </a:rPr>
                <a:t>Adana</a:t>
              </a:r>
              <a:endParaRPr lang="tr-TR" sz="1600" b="1" dirty="0">
                <a:solidFill>
                  <a:srgbClr val="FFFF00"/>
                </a:solidFill>
              </a:endParaRPr>
            </a:p>
          </p:txBody>
        </p:sp>
      </p:grpSp>
    </p:spTree>
    <p:extLst>
      <p:ext uri="{BB962C8B-B14F-4D97-AF65-F5344CB8AC3E}">
        <p14:creationId xmlns:p14="http://schemas.microsoft.com/office/powerpoint/2010/main" val="161425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strVal val="#ppt_w*0.05"/>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anim calcmode="lin" valueType="num">
                                      <p:cBhvr>
                                        <p:cTn id="9" dur="500" fill="hold"/>
                                        <p:tgtEl>
                                          <p:spTgt spid="11"/>
                                        </p:tgtEl>
                                        <p:attrNameLst>
                                          <p:attrName>ppt_x</p:attrName>
                                        </p:attrNameLst>
                                      </p:cBhvr>
                                      <p:tavLst>
                                        <p:tav tm="0">
                                          <p:val>
                                            <p:strVal val="#ppt_x-.2"/>
                                          </p:val>
                                        </p:tav>
                                        <p:tav tm="100000">
                                          <p:val>
                                            <p:strVal val="#ppt_x"/>
                                          </p:val>
                                        </p:tav>
                                      </p:tavLst>
                                    </p:anim>
                                    <p:anim calcmode="lin" valueType="num">
                                      <p:cBhvr>
                                        <p:cTn id="10" dur="500" fill="hold"/>
                                        <p:tgtEl>
                                          <p:spTgt spid="11"/>
                                        </p:tgtEl>
                                        <p:attrNameLst>
                                          <p:attrName>ppt_y</p:attrName>
                                        </p:attrNameLst>
                                      </p:cBhvr>
                                      <p:tavLst>
                                        <p:tav tm="0">
                                          <p:val>
                                            <p:strVal val="#ppt_y"/>
                                          </p:val>
                                        </p:tav>
                                        <p:tav tm="100000">
                                          <p:val>
                                            <p:strVal val="#ppt_y"/>
                                          </p:val>
                                        </p:tav>
                                      </p:tavLst>
                                    </p:anim>
                                    <p:animEffect transition="in" filter="fade">
                                      <p:cBhvr>
                                        <p:cTn id="11" dur="500"/>
                                        <p:tgtEl>
                                          <p:spTgt spid="11"/>
                                        </p:tgtEl>
                                      </p:cBhvr>
                                    </p:animEffect>
                                  </p:childTnLst>
                                </p:cTn>
                              </p:par>
                            </p:childTnLst>
                          </p:cTn>
                        </p:par>
                        <p:par>
                          <p:cTn id="12" fill="hold">
                            <p:stCondLst>
                              <p:cond delay="500"/>
                            </p:stCondLst>
                            <p:childTnLst>
                              <p:par>
                                <p:cTn id="13" presetID="12" presetClass="entr" presetSubtype="4" fill="hold" nodeType="after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slide(fromBottom)">
                                      <p:cBhvr>
                                        <p:cTn id="15" dur="500"/>
                                        <p:tgtEl>
                                          <p:spTgt spid="8"/>
                                        </p:tgtEl>
                                      </p:cBhvr>
                                    </p:animEffect>
                                  </p:childTnLst>
                                </p:cTn>
                              </p:par>
                            </p:childTnLst>
                          </p:cTn>
                        </p:par>
                        <p:par>
                          <p:cTn id="16" fill="hold">
                            <p:stCondLst>
                              <p:cond delay="1500"/>
                            </p:stCondLst>
                            <p:childTnLst>
                              <p:par>
                                <p:cTn id="17" presetID="54" presetClass="entr" presetSubtype="0" accel="100000" fill="hold" nodeType="afterEffect">
                                  <p:stCondLst>
                                    <p:cond delay="50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strVal val="#ppt_w*0.05"/>
                                          </p:val>
                                        </p:tav>
                                        <p:tav tm="100000">
                                          <p:val>
                                            <p:strVal val="#ppt_w"/>
                                          </p:val>
                                        </p:tav>
                                      </p:tavLst>
                                    </p:anim>
                                    <p:anim calcmode="lin" valueType="num">
                                      <p:cBhvr>
                                        <p:cTn id="20" dur="500" fill="hold"/>
                                        <p:tgtEl>
                                          <p:spTgt spid="14"/>
                                        </p:tgtEl>
                                        <p:attrNameLst>
                                          <p:attrName>ppt_h</p:attrName>
                                        </p:attrNameLst>
                                      </p:cBhvr>
                                      <p:tavLst>
                                        <p:tav tm="0">
                                          <p:val>
                                            <p:strVal val="#ppt_h"/>
                                          </p:val>
                                        </p:tav>
                                        <p:tav tm="100000">
                                          <p:val>
                                            <p:strVal val="#ppt_h"/>
                                          </p:val>
                                        </p:tav>
                                      </p:tavLst>
                                    </p:anim>
                                    <p:anim calcmode="lin" valueType="num">
                                      <p:cBhvr>
                                        <p:cTn id="21" dur="500" fill="hold"/>
                                        <p:tgtEl>
                                          <p:spTgt spid="14"/>
                                        </p:tgtEl>
                                        <p:attrNameLst>
                                          <p:attrName>ppt_x</p:attrName>
                                        </p:attrNameLst>
                                      </p:cBhvr>
                                      <p:tavLst>
                                        <p:tav tm="0">
                                          <p:val>
                                            <p:strVal val="#ppt_x-.2"/>
                                          </p:val>
                                        </p:tav>
                                        <p:tav tm="100000">
                                          <p:val>
                                            <p:strVal val="#ppt_x"/>
                                          </p:val>
                                        </p:tav>
                                      </p:tavLst>
                                    </p:anim>
                                    <p:anim calcmode="lin" valueType="num">
                                      <p:cBhvr>
                                        <p:cTn id="22" dur="500" fill="hold"/>
                                        <p:tgtEl>
                                          <p:spTgt spid="14"/>
                                        </p:tgtEl>
                                        <p:attrNameLst>
                                          <p:attrName>ppt_y</p:attrName>
                                        </p:attrNameLst>
                                      </p:cBhvr>
                                      <p:tavLst>
                                        <p:tav tm="0">
                                          <p:val>
                                            <p:strVal val="#ppt_y"/>
                                          </p:val>
                                        </p:tav>
                                        <p:tav tm="100000">
                                          <p:val>
                                            <p:strVal val="#ppt_y"/>
                                          </p:val>
                                        </p:tav>
                                      </p:tavLst>
                                    </p:anim>
                                    <p:animEffect transition="in" filter="fade">
                                      <p:cBhvr>
                                        <p:cTn id="23" dur="500"/>
                                        <p:tgtEl>
                                          <p:spTgt spid="14"/>
                                        </p:tgtEl>
                                      </p:cBhvr>
                                    </p:animEffect>
                                  </p:childTnLst>
                                </p:cTn>
                              </p:par>
                            </p:childTnLst>
                          </p:cTn>
                        </p:par>
                        <p:par>
                          <p:cTn id="24" fill="hold">
                            <p:stCondLst>
                              <p:cond delay="2500"/>
                            </p:stCondLst>
                            <p:childTnLst>
                              <p:par>
                                <p:cTn id="25" presetID="54" presetClass="entr" presetSubtype="0" accel="100000" fill="hold" nodeType="afterEffect">
                                  <p:stCondLst>
                                    <p:cond delay="50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strVal val="#ppt_w*0.05"/>
                                          </p:val>
                                        </p:tav>
                                        <p:tav tm="100000">
                                          <p:val>
                                            <p:strVal val="#ppt_w"/>
                                          </p:val>
                                        </p:tav>
                                      </p:tavLst>
                                    </p:anim>
                                    <p:anim calcmode="lin" valueType="num">
                                      <p:cBhvr>
                                        <p:cTn id="28" dur="500" fill="hold"/>
                                        <p:tgtEl>
                                          <p:spTgt spid="31"/>
                                        </p:tgtEl>
                                        <p:attrNameLst>
                                          <p:attrName>ppt_h</p:attrName>
                                        </p:attrNameLst>
                                      </p:cBhvr>
                                      <p:tavLst>
                                        <p:tav tm="0">
                                          <p:val>
                                            <p:strVal val="#ppt_h"/>
                                          </p:val>
                                        </p:tav>
                                        <p:tav tm="100000">
                                          <p:val>
                                            <p:strVal val="#ppt_h"/>
                                          </p:val>
                                        </p:tav>
                                      </p:tavLst>
                                    </p:anim>
                                    <p:anim calcmode="lin" valueType="num">
                                      <p:cBhvr>
                                        <p:cTn id="29" dur="500" fill="hold"/>
                                        <p:tgtEl>
                                          <p:spTgt spid="31"/>
                                        </p:tgtEl>
                                        <p:attrNameLst>
                                          <p:attrName>ppt_x</p:attrName>
                                        </p:attrNameLst>
                                      </p:cBhvr>
                                      <p:tavLst>
                                        <p:tav tm="0">
                                          <p:val>
                                            <p:strVal val="#ppt_x-.2"/>
                                          </p:val>
                                        </p:tav>
                                        <p:tav tm="100000">
                                          <p:val>
                                            <p:strVal val="#ppt_x"/>
                                          </p:val>
                                        </p:tav>
                                      </p:tavLst>
                                    </p:anim>
                                    <p:anim calcmode="lin" valueType="num">
                                      <p:cBhvr>
                                        <p:cTn id="30" dur="500" fill="hold"/>
                                        <p:tgtEl>
                                          <p:spTgt spid="31"/>
                                        </p:tgtEl>
                                        <p:attrNameLst>
                                          <p:attrName>ppt_y</p:attrName>
                                        </p:attrNameLst>
                                      </p:cBhvr>
                                      <p:tavLst>
                                        <p:tav tm="0">
                                          <p:val>
                                            <p:strVal val="#ppt_y"/>
                                          </p:val>
                                        </p:tav>
                                        <p:tav tm="100000">
                                          <p:val>
                                            <p:strVal val="#ppt_y"/>
                                          </p:val>
                                        </p:tav>
                                      </p:tavLst>
                                    </p:anim>
                                    <p:animEffect transition="in" filter="fade">
                                      <p:cBhvr>
                                        <p:cTn id="31" dur="500"/>
                                        <p:tgtEl>
                                          <p:spTgt spid="31"/>
                                        </p:tgtEl>
                                      </p:cBhvr>
                                    </p:animEffect>
                                  </p:childTnLst>
                                </p:cTn>
                              </p:par>
                            </p:childTnLst>
                          </p:cTn>
                        </p:par>
                        <p:par>
                          <p:cTn id="32" fill="hold">
                            <p:stCondLst>
                              <p:cond delay="3500"/>
                            </p:stCondLst>
                            <p:childTnLst>
                              <p:par>
                                <p:cTn id="33" presetID="12" presetClass="entr" presetSubtype="4" fill="hold" nodeType="afterEffect">
                                  <p:stCondLst>
                                    <p:cond delay="500"/>
                                  </p:stCondLst>
                                  <p:childTnLst>
                                    <p:set>
                                      <p:cBhvr>
                                        <p:cTn id="34" dur="1" fill="hold">
                                          <p:stCondLst>
                                            <p:cond delay="0"/>
                                          </p:stCondLst>
                                        </p:cTn>
                                        <p:tgtEl>
                                          <p:spTgt spid="17"/>
                                        </p:tgtEl>
                                        <p:attrNameLst>
                                          <p:attrName>style.visibility</p:attrName>
                                        </p:attrNameLst>
                                      </p:cBhvr>
                                      <p:to>
                                        <p:strVal val="visible"/>
                                      </p:to>
                                    </p:set>
                                    <p:animEffect transition="in" filter="slide(fromBottom)">
                                      <p:cBhvr>
                                        <p:cTn id="35" dur="500"/>
                                        <p:tgtEl>
                                          <p:spTgt spid="17"/>
                                        </p:tgtEl>
                                      </p:cBhvr>
                                    </p:animEffect>
                                  </p:childTnLst>
                                </p:cTn>
                              </p:par>
                            </p:childTnLst>
                          </p:cTn>
                        </p:par>
                        <p:par>
                          <p:cTn id="36" fill="hold">
                            <p:stCondLst>
                              <p:cond delay="4500"/>
                            </p:stCondLst>
                            <p:childTnLst>
                              <p:par>
                                <p:cTn id="37" presetID="12" presetClass="entr" presetSubtype="4" fill="hold" nodeType="afterEffect">
                                  <p:stCondLst>
                                    <p:cond delay="500"/>
                                  </p:stCondLst>
                                  <p:childTnLst>
                                    <p:set>
                                      <p:cBhvr>
                                        <p:cTn id="38" dur="1" fill="hold">
                                          <p:stCondLst>
                                            <p:cond delay="0"/>
                                          </p:stCondLst>
                                        </p:cTn>
                                        <p:tgtEl>
                                          <p:spTgt spid="27"/>
                                        </p:tgtEl>
                                        <p:attrNameLst>
                                          <p:attrName>style.visibility</p:attrName>
                                        </p:attrNameLst>
                                      </p:cBhvr>
                                      <p:to>
                                        <p:strVal val="visible"/>
                                      </p:to>
                                    </p:set>
                                    <p:animEffect transition="in" filter="slide(fromBottom)">
                                      <p:cBhvr>
                                        <p:cTn id="39" dur="500"/>
                                        <p:tgtEl>
                                          <p:spTgt spid="27"/>
                                        </p:tgtEl>
                                      </p:cBhvr>
                                    </p:animEffect>
                                  </p:childTnLst>
                                </p:cTn>
                              </p:par>
                            </p:childTnLst>
                          </p:cTn>
                        </p:par>
                        <p:par>
                          <p:cTn id="40" fill="hold">
                            <p:stCondLst>
                              <p:cond delay="5500"/>
                            </p:stCondLst>
                            <p:childTnLst>
                              <p:par>
                                <p:cTn id="41" presetID="54" presetClass="entr" presetSubtype="0" accel="100000" fill="hold" nodeType="afterEffect">
                                  <p:stCondLst>
                                    <p:cond delay="500"/>
                                  </p:stCondLst>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strVal val="#ppt_w*0.05"/>
                                          </p:val>
                                        </p:tav>
                                        <p:tav tm="100000">
                                          <p:val>
                                            <p:strVal val="#ppt_w"/>
                                          </p:val>
                                        </p:tav>
                                      </p:tavLst>
                                    </p:anim>
                                    <p:anim calcmode="lin" valueType="num">
                                      <p:cBhvr>
                                        <p:cTn id="44" dur="500" fill="hold"/>
                                        <p:tgtEl>
                                          <p:spTgt spid="30"/>
                                        </p:tgtEl>
                                        <p:attrNameLst>
                                          <p:attrName>ppt_h</p:attrName>
                                        </p:attrNameLst>
                                      </p:cBhvr>
                                      <p:tavLst>
                                        <p:tav tm="0">
                                          <p:val>
                                            <p:strVal val="#ppt_h"/>
                                          </p:val>
                                        </p:tav>
                                        <p:tav tm="100000">
                                          <p:val>
                                            <p:strVal val="#ppt_h"/>
                                          </p:val>
                                        </p:tav>
                                      </p:tavLst>
                                    </p:anim>
                                    <p:anim calcmode="lin" valueType="num">
                                      <p:cBhvr>
                                        <p:cTn id="45" dur="500" fill="hold"/>
                                        <p:tgtEl>
                                          <p:spTgt spid="30"/>
                                        </p:tgtEl>
                                        <p:attrNameLst>
                                          <p:attrName>ppt_x</p:attrName>
                                        </p:attrNameLst>
                                      </p:cBhvr>
                                      <p:tavLst>
                                        <p:tav tm="0">
                                          <p:val>
                                            <p:strVal val="#ppt_x-.2"/>
                                          </p:val>
                                        </p:tav>
                                        <p:tav tm="100000">
                                          <p:val>
                                            <p:strVal val="#ppt_x"/>
                                          </p:val>
                                        </p:tav>
                                      </p:tavLst>
                                    </p:anim>
                                    <p:anim calcmode="lin" valueType="num">
                                      <p:cBhvr>
                                        <p:cTn id="46" dur="500" fill="hold"/>
                                        <p:tgtEl>
                                          <p:spTgt spid="30"/>
                                        </p:tgtEl>
                                        <p:attrNameLst>
                                          <p:attrName>ppt_y</p:attrName>
                                        </p:attrNameLst>
                                      </p:cBhvr>
                                      <p:tavLst>
                                        <p:tav tm="0">
                                          <p:val>
                                            <p:strVal val="#ppt_y"/>
                                          </p:val>
                                        </p:tav>
                                        <p:tav tm="100000">
                                          <p:val>
                                            <p:strVal val="#ppt_y"/>
                                          </p:val>
                                        </p:tav>
                                      </p:tavLst>
                                    </p:anim>
                                    <p:animEffect transition="in" filter="fade">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screen"/>
          <a:srcRect/>
          <a:stretch>
            <a:fillRect/>
          </a:stretch>
        </p:blipFill>
        <p:spPr bwMode="auto">
          <a:xfrm>
            <a:off x="179513" y="939661"/>
            <a:ext cx="4340676" cy="3209419"/>
          </a:xfrm>
          <a:prstGeom prst="rect">
            <a:avLst/>
          </a:prstGeom>
          <a:noFill/>
          <a:ln w="9525">
            <a:noFill/>
            <a:miter lim="800000"/>
            <a:headEnd/>
            <a:tailEnd/>
          </a:ln>
        </p:spPr>
      </p:pic>
      <p:pic>
        <p:nvPicPr>
          <p:cNvPr id="1027" name="Picture 3"/>
          <p:cNvPicPr>
            <a:picLocks noChangeAspect="1" noChangeArrowheads="1"/>
          </p:cNvPicPr>
          <p:nvPr/>
        </p:nvPicPr>
        <p:blipFill>
          <a:blip r:embed="rId3" cstate="screen"/>
          <a:srcRect/>
          <a:stretch>
            <a:fillRect/>
          </a:stretch>
        </p:blipFill>
        <p:spPr bwMode="auto">
          <a:xfrm>
            <a:off x="4758572" y="764704"/>
            <a:ext cx="4277924" cy="6048672"/>
          </a:xfrm>
          <a:prstGeom prst="rect">
            <a:avLst/>
          </a:prstGeom>
          <a:noFill/>
          <a:ln w="9525">
            <a:noFill/>
            <a:miter lim="800000"/>
            <a:headEnd/>
            <a:tailEnd/>
          </a:ln>
        </p:spPr>
      </p:pic>
      <p:pic>
        <p:nvPicPr>
          <p:cNvPr id="1028" name="Picture 4"/>
          <p:cNvPicPr>
            <a:picLocks noChangeAspect="1" noChangeArrowheads="1"/>
          </p:cNvPicPr>
          <p:nvPr/>
        </p:nvPicPr>
        <p:blipFill>
          <a:blip r:embed="rId4" cstate="screen"/>
          <a:srcRect/>
          <a:stretch>
            <a:fillRect/>
          </a:stretch>
        </p:blipFill>
        <p:spPr bwMode="auto">
          <a:xfrm>
            <a:off x="251520" y="4605584"/>
            <a:ext cx="4392487" cy="1847752"/>
          </a:xfrm>
          <a:prstGeom prst="rect">
            <a:avLst/>
          </a:prstGeom>
          <a:noFill/>
          <a:ln w="9525">
            <a:noFill/>
            <a:miter lim="800000"/>
            <a:headEnd/>
            <a:tailEnd/>
          </a:ln>
        </p:spPr>
      </p:pic>
      <p:sp>
        <p:nvSpPr>
          <p:cNvPr id="7" name="6 Metin kutusu"/>
          <p:cNvSpPr txBox="1"/>
          <p:nvPr/>
        </p:nvSpPr>
        <p:spPr>
          <a:xfrm>
            <a:off x="0" y="220578"/>
            <a:ext cx="9144000" cy="646331"/>
          </a:xfrm>
          <a:prstGeom prst="rect">
            <a:avLst/>
          </a:prstGeom>
          <a:noFill/>
        </p:spPr>
        <p:txBody>
          <a:bodyPr wrap="square" rtlCol="0">
            <a:spAutoFit/>
          </a:bodyPr>
          <a:lstStyle/>
          <a:p>
            <a:pPr algn="ctr"/>
            <a:r>
              <a:rPr lang="tr-TR" sz="3600" dirty="0" smtClean="0"/>
              <a:t>Yerli Üretim Biber Gazı</a:t>
            </a:r>
            <a:endParaRPr lang="tr-TR" sz="3600" dirty="0"/>
          </a:p>
        </p:txBody>
      </p:sp>
    </p:spTree>
    <p:extLst>
      <p:ext uri="{BB962C8B-B14F-4D97-AF65-F5344CB8AC3E}">
        <p14:creationId xmlns:p14="http://schemas.microsoft.com/office/powerpoint/2010/main" val="18292510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03" y="1124744"/>
            <a:ext cx="8199194"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91740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5" name="Picture 7" descr="%C3%B6nce-zarar-ver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5113" y="0"/>
            <a:ext cx="6159500" cy="6884988"/>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9" descr="Hippocrates_title_page_Frob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188913"/>
            <a:ext cx="2520404" cy="3358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6566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5" descr="sigara_0729130e-0496-434d-81b9-cfa56bff0488_4"/>
          <p:cNvPicPr>
            <a:picLocks noChangeAspect="1" noChangeArrowheads="1"/>
          </p:cNvPicPr>
          <p:nvPr/>
        </p:nvPicPr>
        <p:blipFill>
          <a:blip r:embed="rId2"/>
          <a:srcRect/>
          <a:stretch>
            <a:fillRect/>
          </a:stretch>
        </p:blipFill>
        <p:spPr bwMode="auto">
          <a:xfrm>
            <a:off x="71438" y="101600"/>
            <a:ext cx="5940425" cy="3327400"/>
          </a:xfrm>
          <a:prstGeom prst="rect">
            <a:avLst/>
          </a:prstGeom>
          <a:noFill/>
          <a:ln w="9525">
            <a:noFill/>
            <a:miter lim="800000"/>
            <a:headEnd/>
            <a:tailEnd/>
          </a:ln>
        </p:spPr>
      </p:pic>
      <p:pic>
        <p:nvPicPr>
          <p:cNvPr id="126979" name="Picture 8" descr="kirmizili-kadin-konustu-4713704_7030_o"/>
          <p:cNvPicPr>
            <a:picLocks noChangeAspect="1" noChangeArrowheads="1"/>
          </p:cNvPicPr>
          <p:nvPr/>
        </p:nvPicPr>
        <p:blipFill>
          <a:blip r:embed="rId3"/>
          <a:srcRect/>
          <a:stretch>
            <a:fillRect/>
          </a:stretch>
        </p:blipFill>
        <p:spPr bwMode="auto">
          <a:xfrm>
            <a:off x="3041651" y="3642037"/>
            <a:ext cx="5994400" cy="3093463"/>
          </a:xfrm>
          <a:prstGeom prst="rect">
            <a:avLst/>
          </a:prstGeom>
          <a:noFill/>
          <a:ln w="9525">
            <a:noFill/>
            <a:miter lim="800000"/>
            <a:headEnd/>
            <a:tailEnd/>
          </a:ln>
        </p:spPr>
      </p:pic>
    </p:spTree>
    <p:extLst>
      <p:ext uri="{BB962C8B-B14F-4D97-AF65-F5344CB8AC3E}">
        <p14:creationId xmlns:p14="http://schemas.microsoft.com/office/powerpoint/2010/main" val="13802807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188640"/>
            <a:ext cx="9144000" cy="796950"/>
          </a:xfrm>
        </p:spPr>
        <p:txBody>
          <a:bodyPr>
            <a:noAutofit/>
          </a:bodyPr>
          <a:lstStyle/>
          <a:p>
            <a:r>
              <a:rPr lang="tr-TR" sz="4000" dirty="0" smtClean="0"/>
              <a:t>Kimyasal savaş maddelerinin tanımı</a:t>
            </a:r>
            <a:endParaRPr lang="tr-TR" sz="4000" dirty="0"/>
          </a:p>
        </p:txBody>
      </p:sp>
      <p:sp>
        <p:nvSpPr>
          <p:cNvPr id="10243" name="Rectangle 3"/>
          <p:cNvSpPr>
            <a:spLocks noGrp="1" noChangeArrowheads="1"/>
          </p:cNvSpPr>
          <p:nvPr>
            <p:ph type="body" sz="half" idx="1"/>
          </p:nvPr>
        </p:nvSpPr>
        <p:spPr>
          <a:xfrm>
            <a:off x="107504" y="1351309"/>
            <a:ext cx="4038600" cy="4525963"/>
          </a:xfrm>
        </p:spPr>
        <p:txBody>
          <a:bodyPr/>
          <a:lstStyle/>
          <a:p>
            <a:pPr>
              <a:buFont typeface="Wingdings" pitchFamily="2" charset="2"/>
              <a:buNone/>
            </a:pPr>
            <a:r>
              <a:rPr lang="tr-TR" sz="2000" dirty="0" smtClean="0"/>
              <a:t>Kimyasal </a:t>
            </a:r>
            <a:r>
              <a:rPr lang="tr-TR" sz="2000" dirty="0"/>
              <a:t>özelliği sayesinde; öldürücü, yaralayıcı ve tahriş edici etkiler gösteren, sis ve yangın meydana getiren, insan, hayvan, bitki ve metallere etkili olan, katı, sıvı, gaz veya </a:t>
            </a:r>
            <a:r>
              <a:rPr lang="tr-TR" sz="2000" dirty="0" err="1"/>
              <a:t>aerosol</a:t>
            </a:r>
            <a:r>
              <a:rPr lang="tr-TR" sz="2000" dirty="0"/>
              <a:t> halindeki maddelere denir</a:t>
            </a:r>
            <a:r>
              <a:rPr lang="tr-TR" sz="2000" dirty="0" smtClean="0"/>
              <a:t>.</a:t>
            </a:r>
          </a:p>
          <a:p>
            <a:pPr>
              <a:buFont typeface="Wingdings" pitchFamily="2" charset="2"/>
              <a:buNone/>
            </a:pPr>
            <a:r>
              <a:rPr lang="tr-TR" sz="2000" dirty="0" smtClean="0"/>
              <a:t>TDK: İnsan</a:t>
            </a:r>
            <a:r>
              <a:rPr lang="tr-TR" sz="2000" dirty="0"/>
              <a:t>, hayvan ve bitkiler üzerinde zehirli maddelerle ölümcül olaylara neden olan silah</a:t>
            </a:r>
            <a:br>
              <a:rPr lang="tr-TR" sz="2000" dirty="0"/>
            </a:br>
            <a:endParaRPr lang="tr-TR" sz="2000" dirty="0"/>
          </a:p>
          <a:p>
            <a:endParaRPr lang="tr-TR" sz="2000" dirty="0"/>
          </a:p>
        </p:txBody>
      </p:sp>
      <p:pic>
        <p:nvPicPr>
          <p:cNvPr id="5122" name="Picture 2" descr="http://www.pinkjooz.com/wp-content/uploads/2013/09/chemical-weapon.jpg"/>
          <p:cNvPicPr>
            <a:picLocks noChangeAspect="1" noChangeArrowheads="1"/>
          </p:cNvPicPr>
          <p:nvPr/>
        </p:nvPicPr>
        <p:blipFill>
          <a:blip r:embed="rId2" cstate="print"/>
          <a:srcRect/>
          <a:stretch>
            <a:fillRect/>
          </a:stretch>
        </p:blipFill>
        <p:spPr bwMode="auto">
          <a:xfrm>
            <a:off x="4427984" y="1844824"/>
            <a:ext cx="4289262" cy="2943507"/>
          </a:xfrm>
          <a:prstGeom prst="rect">
            <a:avLst/>
          </a:prstGeom>
          <a:noFill/>
        </p:spPr>
      </p:pic>
    </p:spTree>
    <p:extLst>
      <p:ext uri="{BB962C8B-B14F-4D97-AF65-F5344CB8AC3E}">
        <p14:creationId xmlns:p14="http://schemas.microsoft.com/office/powerpoint/2010/main" val="30993086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txBox="1">
            <a:spLocks/>
          </p:cNvSpPr>
          <p:nvPr/>
        </p:nvSpPr>
        <p:spPr>
          <a:xfrm>
            <a:off x="0" y="2434878"/>
            <a:ext cx="9144000" cy="200223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b="1" dirty="0" smtClean="0">
                <a:solidFill>
                  <a:srgbClr val="FF0000"/>
                </a:solidFill>
              </a:rPr>
              <a:t>Göz yaşartıcı </a:t>
            </a:r>
            <a:r>
              <a:rPr lang="tr-TR" b="1" dirty="0">
                <a:solidFill>
                  <a:srgbClr val="FF0000"/>
                </a:solidFill>
              </a:rPr>
              <a:t>g</a:t>
            </a:r>
            <a:r>
              <a:rPr lang="tr-TR" b="1" dirty="0" smtClean="0">
                <a:solidFill>
                  <a:srgbClr val="FF0000"/>
                </a:solidFill>
              </a:rPr>
              <a:t>azlar kimyasal silahlardır, insan sağlığına zararlıdır ve yasaklanmalıdır!!</a:t>
            </a:r>
            <a:endParaRPr lang="tr-TR" b="1" dirty="0">
              <a:solidFill>
                <a:srgbClr val="FF0000"/>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3"/>
          <p:cNvSpPr>
            <a:spLocks noGrp="1"/>
          </p:cNvSpPr>
          <p:nvPr>
            <p:ph idx="1"/>
          </p:nvPr>
        </p:nvSpPr>
        <p:spPr>
          <a:xfrm>
            <a:off x="0" y="16024"/>
            <a:ext cx="9144000" cy="1252736"/>
          </a:xfrm>
        </p:spPr>
        <p:txBody>
          <a:bodyPr>
            <a:normAutofit fontScale="85000" lnSpcReduction="10000"/>
          </a:bodyPr>
          <a:lstStyle/>
          <a:p>
            <a:pPr marL="0" indent="0" algn="ctr">
              <a:buNone/>
            </a:pPr>
            <a:endParaRPr lang="tr-TR" dirty="0" smtClean="0"/>
          </a:p>
          <a:p>
            <a:pPr marL="0" indent="0" algn="ctr">
              <a:buNone/>
            </a:pPr>
            <a:r>
              <a:rPr lang="tr-TR" dirty="0" smtClean="0"/>
              <a:t>bu sürece insanlık perspektifinden bakıp emeği geçenlere…. </a:t>
            </a:r>
            <a:endParaRPr lang="tr-TR" dirty="0"/>
          </a:p>
        </p:txBody>
      </p:sp>
      <p:pic>
        <p:nvPicPr>
          <p:cNvPr id="9" name="Picture 2"/>
          <p:cNvPicPr>
            <a:picLocks noChangeAspect="1" noChangeArrowheads="1"/>
          </p:cNvPicPr>
          <p:nvPr/>
        </p:nvPicPr>
        <p:blipFill>
          <a:blip r:embed="rId2"/>
          <a:srcRect/>
          <a:stretch>
            <a:fillRect/>
          </a:stretch>
        </p:blipFill>
        <p:spPr bwMode="auto">
          <a:xfrm>
            <a:off x="1763688" y="1266866"/>
            <a:ext cx="5581968" cy="5591134"/>
          </a:xfrm>
          <a:prstGeom prst="rect">
            <a:avLst/>
          </a:prstGeom>
          <a:noFill/>
          <a:ln w="9525">
            <a:noFill/>
            <a:miter lim="800000"/>
            <a:headEnd/>
            <a:tailEnd/>
          </a:ln>
        </p:spPr>
      </p:pic>
    </p:spTree>
    <p:extLst>
      <p:ext uri="{BB962C8B-B14F-4D97-AF65-F5344CB8AC3E}">
        <p14:creationId xmlns:p14="http://schemas.microsoft.com/office/powerpoint/2010/main" val="174311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55776" y="188640"/>
            <a:ext cx="6588224" cy="1143000"/>
          </a:xfrm>
        </p:spPr>
        <p:txBody>
          <a:bodyPr>
            <a:normAutofit/>
          </a:bodyPr>
          <a:lstStyle/>
          <a:p>
            <a:r>
              <a:rPr lang="tr-TR" sz="4000" dirty="0" smtClean="0"/>
              <a:t>Olgu Sunumu</a:t>
            </a:r>
            <a:endParaRPr lang="tr-TR" sz="4000" dirty="0"/>
          </a:p>
        </p:txBody>
      </p:sp>
      <p:sp>
        <p:nvSpPr>
          <p:cNvPr id="3" name="İçerik Yer Tutucusu 2"/>
          <p:cNvSpPr>
            <a:spLocks noGrp="1"/>
          </p:cNvSpPr>
          <p:nvPr>
            <p:ph idx="1"/>
          </p:nvPr>
        </p:nvSpPr>
        <p:spPr>
          <a:xfrm>
            <a:off x="457200" y="2071389"/>
            <a:ext cx="8229600" cy="3949899"/>
          </a:xfrm>
        </p:spPr>
        <p:txBody>
          <a:bodyPr>
            <a:normAutofit lnSpcReduction="10000"/>
          </a:bodyPr>
          <a:lstStyle/>
          <a:p>
            <a:r>
              <a:rPr lang="tr-TR" dirty="0" smtClean="0"/>
              <a:t>50 yaşında kadın hasta, İstanbul Cihangir’de oturuyor.</a:t>
            </a:r>
          </a:p>
          <a:p>
            <a:r>
              <a:rPr lang="tr-TR" dirty="0" smtClean="0"/>
              <a:t>Şikayeti: 3 haftadır öksürük , balgam ve eforla artan nefes </a:t>
            </a:r>
            <a:r>
              <a:rPr lang="tr-TR" dirty="0" smtClean="0"/>
              <a:t>darlığı</a:t>
            </a:r>
            <a:endParaRPr lang="tr-TR" dirty="0" smtClean="0"/>
          </a:p>
          <a:p>
            <a:r>
              <a:rPr lang="tr-TR" dirty="0" smtClean="0"/>
              <a:t>Özgeçmiş: 2011  Meme </a:t>
            </a:r>
            <a:r>
              <a:rPr lang="tr-TR" dirty="0" err="1" smtClean="0"/>
              <a:t>Ca</a:t>
            </a:r>
            <a:r>
              <a:rPr lang="tr-TR" dirty="0" smtClean="0"/>
              <a:t> (</a:t>
            </a:r>
            <a:r>
              <a:rPr lang="tr-TR" dirty="0" err="1" smtClean="0"/>
              <a:t>invaziv</a:t>
            </a:r>
            <a:r>
              <a:rPr lang="tr-TR" dirty="0" smtClean="0"/>
              <a:t> </a:t>
            </a:r>
            <a:r>
              <a:rPr lang="tr-TR" dirty="0" err="1" smtClean="0"/>
              <a:t>ductal</a:t>
            </a:r>
            <a:r>
              <a:rPr lang="tr-TR" dirty="0" smtClean="0"/>
              <a:t> </a:t>
            </a:r>
            <a:r>
              <a:rPr lang="tr-TR" dirty="0" err="1" smtClean="0"/>
              <a:t>karsinom</a:t>
            </a:r>
            <a:r>
              <a:rPr lang="tr-TR" dirty="0" smtClean="0"/>
              <a:t> sol </a:t>
            </a:r>
            <a:r>
              <a:rPr lang="tr-TR" dirty="0" err="1" smtClean="0"/>
              <a:t>mastektomi</a:t>
            </a:r>
            <a:r>
              <a:rPr lang="tr-TR" dirty="0" smtClean="0"/>
              <a:t>, lenf </a:t>
            </a:r>
            <a:r>
              <a:rPr lang="tr-TR" dirty="0" err="1" smtClean="0"/>
              <a:t>nodu</a:t>
            </a:r>
            <a:r>
              <a:rPr lang="tr-TR" dirty="0" smtClean="0"/>
              <a:t> </a:t>
            </a:r>
            <a:r>
              <a:rPr lang="tr-TR" dirty="0" err="1" smtClean="0"/>
              <a:t>diseksiyonu</a:t>
            </a:r>
            <a:r>
              <a:rPr lang="tr-TR" dirty="0" smtClean="0"/>
              <a:t> + KT +RT ( 14 gün))</a:t>
            </a:r>
          </a:p>
          <a:p>
            <a:pPr marL="0" indent="0">
              <a:buNone/>
            </a:pPr>
            <a:r>
              <a:rPr lang="tr-TR" dirty="0"/>
              <a:t> </a:t>
            </a:r>
            <a:r>
              <a:rPr lang="tr-TR" dirty="0" smtClean="0"/>
              <a:t>   Meme </a:t>
            </a:r>
            <a:r>
              <a:rPr lang="tr-TR" dirty="0" err="1"/>
              <a:t>C</a:t>
            </a:r>
            <a:r>
              <a:rPr lang="tr-TR" dirty="0" err="1" smtClean="0"/>
              <a:t>a</a:t>
            </a:r>
            <a:r>
              <a:rPr lang="tr-TR" dirty="0" smtClean="0"/>
              <a:t> açısından stabil durumda. </a:t>
            </a:r>
            <a:endParaRPr lang="tr-TR" dirty="0"/>
          </a:p>
        </p:txBody>
      </p:sp>
      <p:pic>
        <p:nvPicPr>
          <p:cNvPr id="2050" name="Picture 2" descr="https://encrypted-tbn0.gstatic.com/images?q=tbn:ANd9GcT_-_UCSY_SeWwlWcaLhdQPz93T9uT7Zl4cKYu-Ju0iLtgx7uc0fA">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27254"/>
            <a:ext cx="3480470" cy="1933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7602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915816" y="274638"/>
            <a:ext cx="6228184" cy="1143000"/>
          </a:xfrm>
        </p:spPr>
        <p:txBody>
          <a:bodyPr>
            <a:normAutofit/>
          </a:bodyPr>
          <a:lstStyle/>
          <a:p>
            <a:r>
              <a:rPr lang="tr-TR" sz="4000" dirty="0" smtClean="0"/>
              <a:t>Fizik Muayene</a:t>
            </a:r>
            <a:endParaRPr lang="tr-TR" sz="4000" dirty="0"/>
          </a:p>
        </p:txBody>
      </p:sp>
      <p:sp>
        <p:nvSpPr>
          <p:cNvPr id="3" name="İçerik Yer Tutucusu 2"/>
          <p:cNvSpPr>
            <a:spLocks noGrp="1"/>
          </p:cNvSpPr>
          <p:nvPr>
            <p:ph idx="1"/>
          </p:nvPr>
        </p:nvSpPr>
        <p:spPr>
          <a:xfrm>
            <a:off x="457200" y="2071389"/>
            <a:ext cx="8229600" cy="4525963"/>
          </a:xfrm>
        </p:spPr>
        <p:txBody>
          <a:bodyPr/>
          <a:lstStyle/>
          <a:p>
            <a:r>
              <a:rPr lang="tr-TR" dirty="0" smtClean="0"/>
              <a:t>TA: 120/80mmHg, SpO2: %98, SS:20/</a:t>
            </a:r>
            <a:r>
              <a:rPr lang="tr-TR" dirty="0" err="1" smtClean="0"/>
              <a:t>dak</a:t>
            </a:r>
            <a:r>
              <a:rPr lang="tr-TR" dirty="0" smtClean="0"/>
              <a:t>, Ateş: 36.6⁰C</a:t>
            </a:r>
          </a:p>
          <a:p>
            <a:r>
              <a:rPr lang="tr-TR" dirty="0"/>
              <a:t>Solunum </a:t>
            </a:r>
            <a:r>
              <a:rPr lang="tr-TR" dirty="0" smtClean="0"/>
              <a:t>sistemi: Sol </a:t>
            </a:r>
            <a:r>
              <a:rPr lang="tr-TR" dirty="0" err="1"/>
              <a:t>m</a:t>
            </a:r>
            <a:r>
              <a:rPr lang="tr-TR" dirty="0" err="1" smtClean="0"/>
              <a:t>astektomiye</a:t>
            </a:r>
            <a:r>
              <a:rPr lang="tr-TR" dirty="0" smtClean="0"/>
              <a:t> </a:t>
            </a:r>
            <a:r>
              <a:rPr lang="tr-TR" dirty="0"/>
              <a:t>bağlı </a:t>
            </a:r>
            <a:r>
              <a:rPr lang="tr-TR" dirty="0" err="1" smtClean="0"/>
              <a:t>insizyon</a:t>
            </a:r>
            <a:r>
              <a:rPr lang="tr-TR" dirty="0" smtClean="0"/>
              <a:t> </a:t>
            </a:r>
            <a:r>
              <a:rPr lang="tr-TR" dirty="0" err="1" smtClean="0"/>
              <a:t>skarı</a:t>
            </a:r>
            <a:r>
              <a:rPr lang="tr-TR" dirty="0" smtClean="0"/>
              <a:t>. </a:t>
            </a:r>
            <a:r>
              <a:rPr lang="tr-TR" dirty="0" err="1" smtClean="0"/>
              <a:t>Wheezing</a:t>
            </a:r>
            <a:r>
              <a:rPr lang="tr-TR" dirty="0"/>
              <a:t>, </a:t>
            </a:r>
            <a:r>
              <a:rPr lang="tr-TR" dirty="0" err="1"/>
              <a:t>ekspiryum</a:t>
            </a:r>
            <a:r>
              <a:rPr lang="tr-TR" dirty="0"/>
              <a:t> uzunluğu ve </a:t>
            </a:r>
            <a:r>
              <a:rPr lang="tr-TR" dirty="0" err="1"/>
              <a:t>bilateral</a:t>
            </a:r>
            <a:r>
              <a:rPr lang="tr-TR" dirty="0"/>
              <a:t>  yer yer </a:t>
            </a:r>
            <a:r>
              <a:rPr lang="tr-TR" dirty="0" err="1"/>
              <a:t>sibilan</a:t>
            </a:r>
            <a:r>
              <a:rPr lang="tr-TR" dirty="0"/>
              <a:t> </a:t>
            </a:r>
            <a:r>
              <a:rPr lang="tr-TR" dirty="0" err="1" smtClean="0"/>
              <a:t>ronküs</a:t>
            </a:r>
            <a:r>
              <a:rPr lang="tr-TR" dirty="0" smtClean="0"/>
              <a:t>.  </a:t>
            </a:r>
          </a:p>
          <a:p>
            <a:r>
              <a:rPr lang="tr-TR" dirty="0" smtClean="0"/>
              <a:t>Diğer sistem muayeneleri doğal.</a:t>
            </a:r>
            <a:endParaRPr lang="tr-TR" dirty="0"/>
          </a:p>
        </p:txBody>
      </p:sp>
      <p:pic>
        <p:nvPicPr>
          <p:cNvPr id="1843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4" y="260648"/>
            <a:ext cx="3476625"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22718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5576" y="8164"/>
            <a:ext cx="869149" cy="369332"/>
          </a:xfrm>
          <a:prstGeom prst="rect">
            <a:avLst/>
          </a:prstGeom>
          <a:noFill/>
        </p:spPr>
        <p:txBody>
          <a:bodyPr wrap="none" rtlCol="0">
            <a:spAutoFit/>
          </a:bodyPr>
          <a:lstStyle/>
          <a:p>
            <a:r>
              <a:rPr lang="tr-TR" dirty="0" smtClean="0">
                <a:solidFill>
                  <a:prstClr val="white"/>
                </a:solidFill>
                <a:cs typeface="Calibri" pitchFamily="34" charset="0"/>
              </a:rPr>
              <a:t>Sonuç :</a:t>
            </a:r>
            <a:endParaRPr lang="tr-TR" dirty="0">
              <a:solidFill>
                <a:prstClr val="white"/>
              </a:solidFill>
              <a:cs typeface="Calibri" pitchFamily="34" charset="0"/>
            </a:endParaRPr>
          </a:p>
        </p:txBody>
      </p:sp>
      <p:sp>
        <p:nvSpPr>
          <p:cNvPr id="6" name="Rectangle 1"/>
          <p:cNvSpPr/>
          <p:nvPr/>
        </p:nvSpPr>
        <p:spPr>
          <a:xfrm>
            <a:off x="899594" y="5445224"/>
            <a:ext cx="7488830" cy="369332"/>
          </a:xfrm>
          <a:prstGeom prst="rect">
            <a:avLst/>
          </a:prstGeom>
        </p:spPr>
        <p:txBody>
          <a:bodyPr wrap="square">
            <a:spAutoFit/>
          </a:bodyPr>
          <a:lstStyle/>
          <a:p>
            <a:endParaRPr lang="tr-TR" dirty="0">
              <a:solidFill>
                <a:srgbClr val="AD0101"/>
              </a:solidFill>
              <a:cs typeface="Calibri" pitchFamily="34" charset="0"/>
            </a:endParaRPr>
          </a:p>
        </p:txBody>
      </p:sp>
      <p:pic>
        <p:nvPicPr>
          <p:cNvPr id="3074"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920743" y="4373857"/>
            <a:ext cx="4115753" cy="2439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5076056" y="5373216"/>
            <a:ext cx="1396781" cy="1497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İçerik Yer Tutucusu 2"/>
          <p:cNvSpPr txBox="1">
            <a:spLocks/>
          </p:cNvSpPr>
          <p:nvPr/>
        </p:nvSpPr>
        <p:spPr>
          <a:xfrm>
            <a:off x="457200" y="1960240"/>
            <a:ext cx="8219256" cy="319695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tr-TR" smtClean="0"/>
              <a:t>Hemogram: </a:t>
            </a:r>
            <a:r>
              <a:rPr lang="tr-TR" sz="2000" smtClean="0"/>
              <a:t>Hb:12.0g/dl, Lökosit: 7.64  (</a:t>
            </a:r>
            <a:r>
              <a:rPr lang="tr-TR" sz="2000" u="sng" smtClean="0">
                <a:solidFill>
                  <a:srgbClr val="FF0000"/>
                </a:solidFill>
              </a:rPr>
              <a:t>Nötrofil:%70.7</a:t>
            </a:r>
            <a:r>
              <a:rPr lang="tr-TR" sz="2000" smtClean="0"/>
              <a:t>, eozinofil %1), Eritrosit: 3.96,  PLT: 308 .000/ul,  Hct: %34.5</a:t>
            </a:r>
          </a:p>
          <a:p>
            <a:endParaRPr lang="tr-TR" sz="1800" smtClean="0"/>
          </a:p>
          <a:p>
            <a:r>
              <a:rPr lang="tr-TR" smtClean="0"/>
              <a:t>Biyokimya: </a:t>
            </a:r>
            <a:r>
              <a:rPr lang="tr-TR" sz="2000" smtClean="0"/>
              <a:t>AKŞ: 85mg/dl, BUN :6mg/dl, Kreatinin 0.56 mg/dl, AST 22U/L, ALT: 30U/L, T.Bilirubin: 0.5mg/dl, Na:138.2mmol/L, K:4.08mmol/L , </a:t>
            </a:r>
          </a:p>
          <a:p>
            <a:r>
              <a:rPr lang="tr-TR" smtClean="0"/>
              <a:t>CRP: </a:t>
            </a:r>
            <a:r>
              <a:rPr lang="tr-TR" sz="2000" u="sng" smtClean="0">
                <a:solidFill>
                  <a:srgbClr val="FF0000"/>
                </a:solidFill>
              </a:rPr>
              <a:t>1.2mg/L</a:t>
            </a:r>
            <a:endParaRPr lang="tr-TR" sz="2000" u="sng" dirty="0">
              <a:solidFill>
                <a:srgbClr val="FF0000"/>
              </a:solidFill>
            </a:endParaRPr>
          </a:p>
        </p:txBody>
      </p:sp>
      <p:sp>
        <p:nvSpPr>
          <p:cNvPr id="11" name="Başlık 1"/>
          <p:cNvSpPr txBox="1">
            <a:spLocks/>
          </p:cNvSpPr>
          <p:nvPr/>
        </p:nvSpPr>
        <p:spPr>
          <a:xfrm>
            <a:off x="0" y="188640"/>
            <a:ext cx="9144000" cy="113813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4000" smtClean="0"/>
              <a:t>Laboratuvar </a:t>
            </a:r>
            <a:endParaRPr lang="tr-TR" sz="4000" dirty="0"/>
          </a:p>
        </p:txBody>
      </p:sp>
      <p:pic>
        <p:nvPicPr>
          <p:cNvPr id="1026" name="Picture 2" descr="C:\Users\Lenovo\Desktop\resimbibergazı\imagesS36FROX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5014456"/>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0814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274638"/>
            <a:ext cx="9144000" cy="1138138"/>
          </a:xfrm>
        </p:spPr>
        <p:txBody>
          <a:bodyPr>
            <a:normAutofit/>
          </a:bodyPr>
          <a:lstStyle/>
          <a:p>
            <a:r>
              <a:rPr lang="tr-TR" sz="4000" dirty="0" smtClean="0"/>
              <a:t>20.6.2013 </a:t>
            </a:r>
            <a:endParaRPr lang="tr-TR" sz="4000" dirty="0"/>
          </a:p>
        </p:txBody>
      </p:sp>
      <p:pic>
        <p:nvPicPr>
          <p:cNvPr id="1026" name="Picture 2" descr="C:\Users\goghastdr\Desktop\olgutusad\imagepa.jpg"/>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bwMode="auto">
          <a:xfrm>
            <a:off x="615356" y="1600200"/>
            <a:ext cx="3722287" cy="452596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goghastdr\Desktop\olgutusad\imagelat26.6.jpg"/>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bwMode="auto">
          <a:xfrm>
            <a:off x="4806356" y="1600200"/>
            <a:ext cx="372228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0166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274638"/>
            <a:ext cx="9144000" cy="1138138"/>
          </a:xfrm>
        </p:spPr>
        <p:txBody>
          <a:bodyPr>
            <a:normAutofit/>
          </a:bodyPr>
          <a:lstStyle/>
          <a:p>
            <a:r>
              <a:rPr lang="tr-TR" sz="4000" dirty="0" smtClean="0"/>
              <a:t>20.6.2013 </a:t>
            </a:r>
            <a:endParaRPr lang="tr-TR" sz="4000" dirty="0"/>
          </a:p>
        </p:txBody>
      </p:sp>
      <p:pic>
        <p:nvPicPr>
          <p:cNvPr id="1026" name="Picture 2" descr="C:\Users\goghastdr\Desktop\olgutusad\imagepa.jpg"/>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bwMode="auto">
          <a:xfrm>
            <a:off x="615356" y="1600200"/>
            <a:ext cx="3722287" cy="452596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goghastdr\Desktop\olgutusad\imagelat26.6.jpg"/>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bwMode="auto">
          <a:xfrm>
            <a:off x="4806356" y="1600200"/>
            <a:ext cx="372228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75120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2037</Words>
  <Application>Microsoft Office PowerPoint</Application>
  <PresentationFormat>Ekran Gösterisi (4:3)</PresentationFormat>
  <Paragraphs>317</Paragraphs>
  <Slides>49</Slides>
  <Notes>12</Notes>
  <HiddenSlides>0</HiddenSlides>
  <MMClips>1</MMClips>
  <ScaleCrop>false</ScaleCrop>
  <HeadingPairs>
    <vt:vector size="4" baseType="variant">
      <vt:variant>
        <vt:lpstr>Tema</vt:lpstr>
      </vt:variant>
      <vt:variant>
        <vt:i4>1</vt:i4>
      </vt:variant>
      <vt:variant>
        <vt:lpstr>Slayt Başlıkları</vt:lpstr>
      </vt:variant>
      <vt:variant>
        <vt:i4>49</vt:i4>
      </vt:variant>
    </vt:vector>
  </HeadingPairs>
  <TitlesOfParts>
    <vt:vector size="50" baseType="lpstr">
      <vt:lpstr>Ofis Teması</vt:lpstr>
      <vt:lpstr>BİBERGAZI </vt:lpstr>
      <vt:lpstr>Son üç yıl içinde: Bir ticari kuruluşta çalışmadığımı, mal ortağı olmadığımı, danışmanlık, danışma kurulu üyeliği, uzman tanıklık, yazarlık, editörlük, moderatörlük, konuşma ücretleri ve ödemesi almadığımı beyan ederim.    </vt:lpstr>
      <vt:lpstr>Sunum Planı</vt:lpstr>
      <vt:lpstr>PowerPoint Sunusu</vt:lpstr>
      <vt:lpstr>Olgu Sunumu</vt:lpstr>
      <vt:lpstr>Fizik Muayene</vt:lpstr>
      <vt:lpstr>PowerPoint Sunusu</vt:lpstr>
      <vt:lpstr>20.6.2013 </vt:lpstr>
      <vt:lpstr>20.6.2013 </vt:lpstr>
      <vt:lpstr>Solunum Fonksiyon Testi</vt:lpstr>
      <vt:lpstr>PowerPoint Sunusu</vt:lpstr>
      <vt:lpstr>PowerPoint Sunusu</vt:lpstr>
      <vt:lpstr>2.6.2013 İstanbul Dumansız Hava Sahası  Özel Prestij Ödülü</vt:lpstr>
      <vt:lpstr>PowerPoint Sunusu</vt:lpstr>
      <vt:lpstr>Öyküye Tekrar Dönelim…</vt:lpstr>
      <vt:lpstr>Tanı</vt:lpstr>
      <vt:lpstr>PowerPoint Sunusu</vt:lpstr>
      <vt:lpstr>PowerPoint Sunusu</vt:lpstr>
      <vt:lpstr>Tedavi ve Korunma</vt:lpstr>
      <vt:lpstr>PowerPoint Sunusu</vt:lpstr>
      <vt:lpstr>PowerPoint Sunusu</vt:lpstr>
      <vt:lpstr>Solunum Fonksiyon Testi</vt:lpstr>
      <vt:lpstr>Gösteri Kontrol Ajanları</vt:lpstr>
      <vt:lpstr>PowerPoint Sunusu</vt:lpstr>
      <vt:lpstr> OC ve CS’nin Solunum Sistemi Üzerine Etkileri</vt:lpstr>
      <vt:lpstr>Kullanılan Çözücülere Bağlı Komplikasyonlar</vt:lpstr>
      <vt:lpstr>Gaz İnhalasyonunda Toksisiteyi Arttıran Faktörler</vt:lpstr>
      <vt:lpstr>PowerPoint Sunusu</vt:lpstr>
      <vt:lpstr>Evet, Öldürür</vt:lpstr>
      <vt:lpstr>PowerPoint Sunusu</vt:lpstr>
      <vt:lpstr>PowerPoint Sunusu</vt:lpstr>
      <vt:lpstr>PowerPoint Sunusu</vt:lpstr>
      <vt:lpstr>Tedavi</vt:lpstr>
      <vt:lpstr>PowerPoint Sunusu</vt:lpstr>
      <vt:lpstr>Kimyasal Gösteri Kontrol Ajanları İle Temas Edenlerin Sağlık Sorunları  TTB Değerlendirme Raporu, Eylül 2013-11155yanıt</vt:lpstr>
      <vt:lpstr>TTB Değerlendirme Raporu Eylül 11155yanıt</vt:lpstr>
      <vt:lpstr>PowerPoint Sunusu</vt:lpstr>
      <vt:lpstr>Türk Toraks Derneği Biber Gazı Çalışması  </vt:lpstr>
      <vt:lpstr>PowerPoint Sunusu</vt:lpstr>
      <vt:lpstr>PowerPoint Sunusu</vt:lpstr>
      <vt:lpstr>PowerPoint Sunusu</vt:lpstr>
      <vt:lpstr>PowerPoint Sunusu</vt:lpstr>
      <vt:lpstr>PowerPoint Sunusu</vt:lpstr>
      <vt:lpstr>PowerPoint Sunusu</vt:lpstr>
      <vt:lpstr>PowerPoint Sunusu</vt:lpstr>
      <vt:lpstr>PowerPoint Sunusu</vt:lpstr>
      <vt:lpstr>Kimyasal savaş maddelerinin tanımı</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BİBERGAZI</dc:title>
  <dc:creator>Gögüs Hastalıkları Doktor</dc:creator>
  <cp:lastModifiedBy>Lenovo</cp:lastModifiedBy>
  <cp:revision>537</cp:revision>
  <dcterms:created xsi:type="dcterms:W3CDTF">2013-09-23T05:40:08Z</dcterms:created>
  <dcterms:modified xsi:type="dcterms:W3CDTF">2015-01-10T06:13:37Z</dcterms:modified>
</cp:coreProperties>
</file>