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1" r:id="rId3"/>
    <p:sldId id="265" r:id="rId4"/>
    <p:sldId id="262" r:id="rId5"/>
    <p:sldId id="259" r:id="rId6"/>
    <p:sldId id="257" r:id="rId7"/>
    <p:sldId id="266" r:id="rId8"/>
    <p:sldId id="264" r:id="rId9"/>
    <p:sldId id="260" r:id="rId10"/>
    <p:sldId id="267" r:id="rId11"/>
    <p:sldId id="269" r:id="rId12"/>
    <p:sldId id="271" r:id="rId13"/>
    <p:sldId id="268" r:id="rId14"/>
    <p:sldId id="25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80F9-6C0B-4EC2-B013-B0BDBD956647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736A-DF61-4947-80B4-1600F7F0BC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4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21973A-85F7-458E-84BC-31D11E256C6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11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02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65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84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11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5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4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0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4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44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13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44CB-3C35-4A5C-8F6E-DBD0E439F342}" type="datetimeFigureOut">
              <a:rPr lang="tr-TR" smtClean="0"/>
              <a:t>09.01.2015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4165-FCBE-43A8-833A-BEB80C0AF9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89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55576" y="2348880"/>
            <a:ext cx="7632848" cy="126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KİMYASAL SAVAŞ AJANLARI</a:t>
            </a:r>
            <a:endParaRPr lang="tr-TR" sz="4000" b="1" dirty="0"/>
          </a:p>
        </p:txBody>
      </p:sp>
      <p:sp>
        <p:nvSpPr>
          <p:cNvPr id="5" name="Dikdörtgen 4"/>
          <p:cNvSpPr/>
          <p:nvPr/>
        </p:nvSpPr>
        <p:spPr>
          <a:xfrm>
            <a:off x="1619672" y="4077072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Biber gazı kimyasal savaş ajanı mıdır?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2111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5623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92" y="764704"/>
            <a:ext cx="4881638" cy="21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76" y="4720449"/>
            <a:ext cx="2160240" cy="138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76" y="3114051"/>
            <a:ext cx="2152419" cy="14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kg-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63" y="3573016"/>
            <a:ext cx="3563888" cy="2683164"/>
          </a:xfrm>
          <a:prstGeom prst="rect">
            <a:avLst/>
          </a:prstGeom>
          <a:noFill/>
        </p:spPr>
      </p:pic>
      <p:pic>
        <p:nvPicPr>
          <p:cNvPr id="13" name="Picture 3" descr="kg-05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559" y="3043709"/>
            <a:ext cx="2745085" cy="3814413"/>
          </a:xfrm>
          <a:noFill/>
        </p:spPr>
      </p:pic>
    </p:spTree>
    <p:extLst>
      <p:ext uri="{BB962C8B-B14F-4D97-AF65-F5344CB8AC3E}">
        <p14:creationId xmlns:p14="http://schemas.microsoft.com/office/powerpoint/2010/main" val="41631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46012" y="2276872"/>
            <a:ext cx="734481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r-TR" altLang="tr-TR" sz="2000" dirty="0"/>
              <a:t>Kronik hastalıklar</a:t>
            </a:r>
            <a:endParaRPr lang="tr-TR" altLang="tr-TR" sz="2000" b="1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r-TR" altLang="tr-TR" sz="2000" dirty="0" err="1"/>
              <a:t>Karsinojenez</a:t>
            </a:r>
            <a:r>
              <a:rPr lang="tr-TR" altLang="tr-TR" sz="2000" dirty="0"/>
              <a:t> ve </a:t>
            </a:r>
            <a:r>
              <a:rPr lang="tr-TR" altLang="tr-TR" sz="2000" dirty="0" err="1"/>
              <a:t>mutajenez</a:t>
            </a:r>
            <a:r>
              <a:rPr lang="tr-TR" altLang="tr-TR" sz="2000" dirty="0"/>
              <a:t>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r-TR" altLang="tr-TR" sz="2000" dirty="0" err="1"/>
              <a:t>İnfeksiyon</a:t>
            </a:r>
            <a:r>
              <a:rPr lang="tr-TR" altLang="tr-TR" sz="2000" dirty="0"/>
              <a:t> hastalıkları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r-TR" altLang="tr-TR" sz="2000" dirty="0"/>
              <a:t>Ekolojik </a:t>
            </a:r>
            <a:r>
              <a:rPr lang="tr-TR" altLang="tr-TR" sz="2000" dirty="0" smtClean="0"/>
              <a:t>etkiler</a:t>
            </a:r>
            <a:endParaRPr lang="tr-TR" alt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1746112" y="1211364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Kimyasal silahların uzun süreli etkileri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5410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9596"/>
            <a:ext cx="4305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844445"/>
            <a:ext cx="4094463" cy="268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9512" y="980728"/>
            <a:ext cx="417646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Arial" charset="0"/>
              </a:rPr>
              <a:t>Solunum desteği </a:t>
            </a:r>
          </a:p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tr-TR" dirty="0" err="1">
                <a:latin typeface="Arial" charset="0"/>
              </a:rPr>
              <a:t>Dekontaminasyon</a:t>
            </a:r>
            <a:endParaRPr lang="tr-TR" dirty="0">
              <a:latin typeface="Arial" charset="0"/>
            </a:endParaRPr>
          </a:p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Arial" charset="0"/>
              </a:rPr>
              <a:t>Antidot tedavisi</a:t>
            </a:r>
          </a:p>
          <a:p>
            <a:pPr marL="285750" indent="-285750" algn="ctr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tr-TR" dirty="0">
                <a:latin typeface="Arial" charset="0"/>
              </a:rPr>
              <a:t>Destek tedavisi</a:t>
            </a:r>
            <a:endParaRPr lang="en-US" dirty="0">
              <a:latin typeface="Arial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746112" y="188640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İlk yardım – Acil tıbbi müdahale</a:t>
            </a:r>
            <a:endParaRPr lang="tr-TR" sz="2400" b="1" dirty="0"/>
          </a:p>
        </p:txBody>
      </p:sp>
      <p:pic>
        <p:nvPicPr>
          <p:cNvPr id="9" name="Picture 7" descr="Photo by Matt Mila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15" y="980728"/>
            <a:ext cx="4258231" cy="257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/>
              <a:t>Hülya CENİK</a:t>
            </a:r>
          </a:p>
        </p:txBody>
      </p:sp>
      <p:pic>
        <p:nvPicPr>
          <p:cNvPr id="89091" name="Picture 2" descr="GATA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3" descr="GATA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4" descr="GATA_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4343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5" descr="GATA_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Line 6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>
            <a:off x="4343400" y="0"/>
            <a:ext cx="0" cy="685800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46112" y="188640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İlk yardım – Acil tıbbi müdahale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5569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63688" y="2708920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Biber gazı kimyasal savaş ajanı mıdır?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5535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78245" y="1556792"/>
            <a:ext cx="8208912" cy="31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/>
              <a:t>Fizyolojik etkileri nedeni ile insanları ve diğer </a:t>
            </a:r>
            <a:r>
              <a:rPr lang="tr-TR" sz="2400" dirty="0" smtClean="0"/>
              <a:t>canlıları</a:t>
            </a:r>
          </a:p>
          <a:p>
            <a:pPr marL="342900" indent="-342900">
              <a:buFontTx/>
              <a:buChar char="-"/>
            </a:pPr>
            <a:r>
              <a:rPr lang="tr-TR" sz="2400" dirty="0"/>
              <a:t>ö</a:t>
            </a:r>
            <a:r>
              <a:rPr lang="tr-TR" sz="2400" dirty="0" smtClean="0"/>
              <a:t>ldürmek</a:t>
            </a:r>
          </a:p>
          <a:p>
            <a:pPr marL="342900" indent="-342900">
              <a:buFontTx/>
              <a:buChar char="-"/>
            </a:pPr>
            <a:r>
              <a:rPr lang="tr-TR" sz="2400" dirty="0" smtClean="0"/>
              <a:t>ağır </a:t>
            </a:r>
            <a:r>
              <a:rPr lang="tr-TR" sz="2400" dirty="0"/>
              <a:t>yaralama ile saf dışı </a:t>
            </a:r>
            <a:r>
              <a:rPr lang="tr-TR" sz="2400" dirty="0" smtClean="0"/>
              <a:t>bırakmak</a:t>
            </a:r>
          </a:p>
          <a:p>
            <a:pPr marL="342900" indent="-342900">
              <a:buFontTx/>
              <a:buChar char="-"/>
            </a:pPr>
            <a:r>
              <a:rPr lang="tr-TR" sz="2400" dirty="0" smtClean="0"/>
              <a:t>fonksiyonlarını </a:t>
            </a:r>
            <a:r>
              <a:rPr lang="tr-TR" sz="2400" dirty="0"/>
              <a:t>bozarak etkisiz hale getirmek </a:t>
            </a:r>
            <a:endParaRPr lang="tr-TR" sz="2400" dirty="0" smtClean="0"/>
          </a:p>
          <a:p>
            <a:r>
              <a:rPr lang="tr-TR" sz="2400" dirty="0" smtClean="0"/>
              <a:t>gibi </a:t>
            </a:r>
            <a:r>
              <a:rPr lang="tr-TR" sz="2400" dirty="0"/>
              <a:t>temel özelliklere sahip, </a:t>
            </a:r>
            <a:r>
              <a:rPr lang="tr-TR" sz="2400" dirty="0" err="1"/>
              <a:t>toksisite</a:t>
            </a:r>
            <a:r>
              <a:rPr lang="tr-TR" sz="2400" dirty="0"/>
              <a:t> potansiyeli </a:t>
            </a:r>
            <a:r>
              <a:rPr lang="tr-TR" sz="2400" dirty="0" smtClean="0"/>
              <a:t>yüksek kimyasal </a:t>
            </a:r>
            <a:r>
              <a:rPr lang="tr-TR" sz="2400" dirty="0"/>
              <a:t>maddeler genel olarak </a:t>
            </a:r>
            <a:r>
              <a:rPr lang="tr-TR" sz="2400" b="1" i="1" dirty="0">
                <a:solidFill>
                  <a:schemeClr val="tx1"/>
                </a:solidFill>
              </a:rPr>
              <a:t>kimyasal silah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/>
              <a:t>veya </a:t>
            </a:r>
            <a:r>
              <a:rPr lang="tr-TR" sz="2400" b="1" i="1" dirty="0">
                <a:solidFill>
                  <a:schemeClr val="tx1"/>
                </a:solidFill>
              </a:rPr>
              <a:t>kimyasal savaş ajanı </a:t>
            </a:r>
            <a:r>
              <a:rPr lang="tr-TR" sz="2400" dirty="0"/>
              <a:t>olarak tanımlanırlar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555776" y="917179"/>
            <a:ext cx="367240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Tanım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674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6632"/>
            <a:ext cx="8712968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55576" y="332656"/>
            <a:ext cx="7344816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endParaRPr lang="tr-TR" sz="2400" b="1" dirty="0" smtClean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b="1" dirty="0" smtClean="0">
                <a:solidFill>
                  <a:schemeClr val="bg1"/>
                </a:solidFill>
              </a:rPr>
              <a:t>FİZYOLOJİK ETKİLERİNE GÖRE SINIFLAMA: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i="1" dirty="0" smtClean="0">
                <a:solidFill>
                  <a:schemeClr val="bg1"/>
                </a:solidFill>
              </a:rPr>
              <a:t>I-	KARGAŞA KONTROL AMAÇLILAR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1-	</a:t>
            </a:r>
            <a:r>
              <a:rPr lang="tr-TR" sz="2400" dirty="0" err="1" smtClean="0"/>
              <a:t>Gözyaşartıcı</a:t>
            </a:r>
            <a:r>
              <a:rPr lang="tr-TR" sz="2400" dirty="0" smtClean="0"/>
              <a:t> </a:t>
            </a:r>
            <a:r>
              <a:rPr lang="tr-TR" sz="2400" dirty="0" smtClean="0"/>
              <a:t>Gazlar,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2-	Kusturucu Gazlar,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i="1" dirty="0" smtClean="0">
                <a:solidFill>
                  <a:schemeClr val="bg1"/>
                </a:solidFill>
              </a:rPr>
              <a:t>II-	SAF DIŞI BIRAKANLAR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1-	Boğucu Gazlar,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2-	Kan Zehirleyici Gazlar,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3-	Sinir Gazları,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4-	Yakıcı Gazlar,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tr-TR" sz="2400" dirty="0" smtClean="0"/>
              <a:t>5-	Uyuşturucu Gazlar,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2376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55576" y="1844824"/>
            <a:ext cx="363640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Sinir Ajanları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Yakıcı Ajanlar</a:t>
            </a:r>
          </a:p>
          <a:p>
            <a:r>
              <a:rPr lang="tr-TR" sz="2400" b="1" dirty="0" smtClean="0"/>
              <a:t> 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Boğucu gazlar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Kan zehirleri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2676796" y="900611"/>
            <a:ext cx="367240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Sınıflama</a:t>
            </a:r>
            <a:endParaRPr lang="tr-TR" sz="2400" b="1" dirty="0"/>
          </a:p>
        </p:txBody>
      </p:sp>
      <p:sp>
        <p:nvSpPr>
          <p:cNvPr id="6" name="Dikdörtgen 5"/>
          <p:cNvSpPr/>
          <p:nvPr/>
        </p:nvSpPr>
        <p:spPr>
          <a:xfrm>
            <a:off x="4391980" y="1844272"/>
            <a:ext cx="3914448" cy="272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Göz yaşartıcı ajanlar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Kusturucu ajanlar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Psikotropik</a:t>
            </a:r>
            <a:r>
              <a:rPr lang="tr-TR" sz="2400" b="1" dirty="0" smtClean="0"/>
              <a:t> ajanlar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Herbisidler</a:t>
            </a:r>
            <a:endParaRPr lang="tr-TR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66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55776" y="917179"/>
            <a:ext cx="367240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Tarihçe</a:t>
            </a:r>
            <a:endParaRPr lang="tr-TR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477532" y="1556792"/>
            <a:ext cx="8208912" cy="360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1. Dünya Savaşı (113 bin ton kimyasal madde kullanımı- 90 bin can kaybı, 1.300.000 yaralı)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/>
              <a:t>1963-67 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Yemen’de, </a:t>
            </a:r>
            <a:endParaRPr lang="tr-TR" alt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1968  </a:t>
            </a:r>
            <a:r>
              <a:rPr lang="tr-TR" altLang="tr-TR" sz="2400" dirty="0"/>
              <a:t>Vietnam’da, </a:t>
            </a:r>
            <a:endParaRPr lang="tr-TR" alt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1970  </a:t>
            </a:r>
            <a:r>
              <a:rPr lang="tr-TR" altLang="tr-TR" sz="2400" dirty="0"/>
              <a:t>Laos, Kamboçya, Vietnam ve Afganistan’da, </a:t>
            </a:r>
            <a:endParaRPr lang="tr-TR" alt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1983  </a:t>
            </a:r>
            <a:r>
              <a:rPr lang="tr-TR" altLang="tr-TR" sz="2400" dirty="0"/>
              <a:t>İran-Irak </a:t>
            </a:r>
            <a:r>
              <a:rPr lang="tr-TR" altLang="tr-TR" sz="2400" dirty="0" smtClean="0"/>
              <a:t>savaşında(100 bin vaka, 25 bin ölüm),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1988  </a:t>
            </a:r>
            <a:r>
              <a:rPr lang="tr-TR" altLang="tr-TR" sz="2400" dirty="0"/>
              <a:t>Halepçe’de </a:t>
            </a:r>
            <a:endParaRPr lang="tr-TR" alt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1995  Tokyo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2012  Suriye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881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77532" y="1556792"/>
            <a:ext cx="8208912" cy="3600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Sinir </a:t>
            </a:r>
            <a:r>
              <a:rPr lang="tr-TR" sz="2400" b="1" dirty="0"/>
              <a:t>Ajanları </a:t>
            </a:r>
            <a:r>
              <a:rPr lang="tr-TR" sz="2400" dirty="0"/>
              <a:t>(Tabun, Sarin, Soman, </a:t>
            </a:r>
            <a:r>
              <a:rPr lang="tr-TR" sz="2400" dirty="0" err="1"/>
              <a:t>Siklosarin</a:t>
            </a:r>
            <a:r>
              <a:rPr lang="tr-TR" sz="2400" dirty="0"/>
              <a:t>, </a:t>
            </a:r>
            <a:r>
              <a:rPr lang="tr-TR" sz="2400" dirty="0" err="1"/>
              <a:t>Vx</a:t>
            </a:r>
            <a:r>
              <a:rPr lang="tr-TR" sz="2400" dirty="0"/>
              <a:t>, VR-55, </a:t>
            </a:r>
            <a:r>
              <a:rPr lang="tr-TR" sz="2400" dirty="0" err="1"/>
              <a:t>Goman</a:t>
            </a:r>
            <a:r>
              <a:rPr lang="tr-TR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Yakıcı </a:t>
            </a:r>
            <a:r>
              <a:rPr lang="tr-TR" sz="2400" b="1" dirty="0"/>
              <a:t>Ajanlar </a:t>
            </a:r>
            <a:r>
              <a:rPr lang="tr-TR" sz="2400" dirty="0"/>
              <a:t>(</a:t>
            </a:r>
            <a:r>
              <a:rPr lang="tr-TR" sz="2400" dirty="0" err="1"/>
              <a:t>İperit</a:t>
            </a:r>
            <a:r>
              <a:rPr lang="tr-TR" sz="2400" dirty="0"/>
              <a:t> -kükürtlü hardal, Azotlu hardal, </a:t>
            </a:r>
            <a:r>
              <a:rPr lang="tr-TR" sz="2400" dirty="0" err="1"/>
              <a:t>Levisitler</a:t>
            </a:r>
            <a:r>
              <a:rPr lang="tr-TR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Akciğer </a:t>
            </a:r>
            <a:r>
              <a:rPr lang="tr-TR" sz="2400" b="1" dirty="0" err="1"/>
              <a:t>İrritanları</a:t>
            </a:r>
            <a:r>
              <a:rPr lang="tr-TR" sz="2400" dirty="0"/>
              <a:t> (Fosgen, </a:t>
            </a:r>
            <a:r>
              <a:rPr lang="tr-TR" sz="2400" dirty="0" err="1"/>
              <a:t>Difosgen</a:t>
            </a:r>
            <a:r>
              <a:rPr lang="tr-TR" sz="2400" dirty="0"/>
              <a:t>, </a:t>
            </a:r>
            <a:r>
              <a:rPr lang="tr-TR" sz="2400" dirty="0" err="1"/>
              <a:t>Klorpikrin</a:t>
            </a:r>
            <a:r>
              <a:rPr lang="tr-TR" sz="2400" dirty="0"/>
              <a:t>, Klor gazı)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835696" y="908720"/>
            <a:ext cx="5112568" cy="548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Solunum sistemine etkili ajanlar </a:t>
            </a:r>
          </a:p>
        </p:txBody>
      </p:sp>
    </p:spTree>
    <p:extLst>
      <p:ext uri="{BB962C8B-B14F-4D97-AF65-F5344CB8AC3E}">
        <p14:creationId xmlns:p14="http://schemas.microsoft.com/office/powerpoint/2010/main" val="32832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51520" y="1556793"/>
            <a:ext cx="8640960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Uçaktan yayılan veya çevrede alışılmamış duman ve sis görülmesi.</a:t>
            </a:r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Etrafta şüpheli yağ damlaları veya su birikintileri görülmesi.</a:t>
            </a:r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Görmede bulanıklık .</a:t>
            </a:r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Ani baş ağrısı, öksürme, aksırma, burun akması veya kanamaların </a:t>
            </a:r>
            <a:r>
              <a:rPr lang="tr-TR" altLang="tr-TR" sz="2400" dirty="0" smtClean="0"/>
              <a:t>görülmesi</a:t>
            </a:r>
            <a:endParaRPr lang="tr-TR" altLang="tr-TR" sz="2400" dirty="0"/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Göğüste ağrı, nefes almada zorluk </a:t>
            </a:r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Deride kızarıklık veya kabarcıkların </a:t>
            </a:r>
            <a:r>
              <a:rPr lang="tr-TR" altLang="tr-TR" sz="2400" dirty="0" smtClean="0"/>
              <a:t>görülmesi</a:t>
            </a:r>
            <a:endParaRPr lang="tr-TR" altLang="tr-TR" sz="2400" dirty="0"/>
          </a:p>
          <a:p>
            <a:pPr marL="342900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Bulantı ve kusma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835696" y="917179"/>
            <a:ext cx="475252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Kimyasal saldırının belirtileri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789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3528" y="260648"/>
            <a:ext cx="8568952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47664" y="548680"/>
            <a:ext cx="64087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tr-TR" altLang="tr-TR" sz="2000" dirty="0" err="1" smtClean="0">
                <a:solidFill>
                  <a:schemeClr val="bg1"/>
                </a:solidFill>
                <a:latin typeface="Arial" charset="0"/>
              </a:rPr>
              <a:t>Fizyopatolojik</a:t>
            </a:r>
            <a:r>
              <a:rPr lang="tr-TR" altLang="tr-TR" sz="2000" dirty="0" smtClean="0">
                <a:solidFill>
                  <a:schemeClr val="bg1"/>
                </a:solidFill>
                <a:latin typeface="Arial" charset="0"/>
              </a:rPr>
              <a:t> etkiler – Vücuda giriş yolları</a:t>
            </a:r>
            <a:endParaRPr lang="tr-TR" altLang="tr-TR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47664" y="1484784"/>
            <a:ext cx="3744912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</a:pPr>
            <a:r>
              <a:rPr lang="tr-TR" altLang="tr-TR" sz="2400" dirty="0">
                <a:latin typeface="Arial" charset="0"/>
              </a:rPr>
              <a:t> </a:t>
            </a:r>
            <a:r>
              <a:rPr lang="tr-TR" altLang="tr-TR" sz="2400" dirty="0">
                <a:solidFill>
                  <a:schemeClr val="bg1"/>
                </a:solidFill>
                <a:latin typeface="Arial" charset="0"/>
              </a:rPr>
              <a:t>Solunum sistemi </a:t>
            </a:r>
          </a:p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</a:pPr>
            <a:r>
              <a:rPr lang="tr-TR" altLang="tr-TR" sz="2400" dirty="0">
                <a:solidFill>
                  <a:schemeClr val="bg1"/>
                </a:solidFill>
                <a:latin typeface="Arial" charset="0"/>
              </a:rPr>
              <a:t> Cilt</a:t>
            </a:r>
          </a:p>
          <a:p>
            <a:pPr eaLnBrk="1" hangingPunct="1">
              <a:buClr>
                <a:schemeClr val="accent1"/>
              </a:buClr>
              <a:buSzPct val="65000"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</a:pPr>
            <a:r>
              <a:rPr lang="tr-TR" altLang="tr-TR" sz="2400" dirty="0">
                <a:solidFill>
                  <a:schemeClr val="bg1"/>
                </a:solidFill>
                <a:latin typeface="Arial" charset="0"/>
              </a:rPr>
              <a:t> Sindirim sistemi </a:t>
            </a:r>
          </a:p>
          <a:p>
            <a:pPr eaLnBrk="1" hangingPunct="1">
              <a:buClr>
                <a:schemeClr val="accent1"/>
              </a:buClr>
              <a:buSzPct val="65000"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</a:pPr>
            <a:endParaRPr lang="tr-TR" altLang="tr-TR" sz="24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SzPct val="65000"/>
            </a:pPr>
            <a:r>
              <a:rPr lang="tr-TR" altLang="tr-TR" sz="2400" dirty="0">
                <a:solidFill>
                  <a:schemeClr val="bg1"/>
                </a:solidFill>
                <a:latin typeface="Arial" charset="0"/>
              </a:rPr>
              <a:t> Göz</a:t>
            </a:r>
          </a:p>
        </p:txBody>
      </p:sp>
      <p:pic>
        <p:nvPicPr>
          <p:cNvPr id="7" name="Picture 6" descr="healthy_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04071"/>
            <a:ext cx="1120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0skinhi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22" y="2572496"/>
            <a:ext cx="14398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si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98" y="2708920"/>
            <a:ext cx="11874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r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82" y="5240982"/>
            <a:ext cx="11049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78245" y="1556792"/>
            <a:ext cx="8208912" cy="4032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Sebepsiz </a:t>
            </a:r>
            <a:r>
              <a:rPr lang="tr-TR" altLang="tr-TR" sz="2400" dirty="0"/>
              <a:t>burun akması,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Göğüs </a:t>
            </a:r>
            <a:r>
              <a:rPr lang="tr-TR" altLang="tr-TR" sz="2400" dirty="0"/>
              <a:t>tıkanıklığı,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Göz </a:t>
            </a:r>
            <a:r>
              <a:rPr lang="tr-TR" altLang="tr-TR" sz="2400" dirty="0"/>
              <a:t>bebeklerinin küçülmesi,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Ağızdan </a:t>
            </a:r>
            <a:r>
              <a:rPr lang="tr-TR" altLang="tr-TR" sz="2400" dirty="0"/>
              <a:t>salya akması,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Bulantı</a:t>
            </a:r>
            <a:r>
              <a:rPr lang="tr-TR" altLang="tr-TR" sz="2400" dirty="0"/>
              <a:t>, </a:t>
            </a:r>
            <a:r>
              <a:rPr lang="tr-TR" altLang="tr-TR" sz="2400" dirty="0" smtClean="0"/>
              <a:t>kusma, </a:t>
            </a:r>
            <a:r>
              <a:rPr lang="tr-TR" altLang="tr-TR" sz="2400" dirty="0"/>
              <a:t>aşırı terleme,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İdrarını tutamama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Sebepsiz </a:t>
            </a:r>
            <a:r>
              <a:rPr lang="tr-TR" altLang="tr-TR" sz="2400" dirty="0"/>
              <a:t>sıçramalar,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Kaslarda </a:t>
            </a:r>
            <a:r>
              <a:rPr lang="tr-TR" altLang="tr-TR" sz="2400" dirty="0"/>
              <a:t>seğirme (Sıvı bulaşma),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Görüşte </a:t>
            </a:r>
            <a:r>
              <a:rPr lang="tr-TR" altLang="tr-TR" sz="2400" dirty="0"/>
              <a:t>bulanıklık,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Denge </a:t>
            </a:r>
            <a:r>
              <a:rPr lang="tr-TR" altLang="tr-TR" sz="2400" dirty="0"/>
              <a:t>bozukluğu,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Baş </a:t>
            </a:r>
            <a:r>
              <a:rPr lang="tr-TR" altLang="tr-TR" sz="2400" dirty="0"/>
              <a:t>ağrısı</a:t>
            </a:r>
            <a:r>
              <a:rPr lang="tr-TR" altLang="tr-TR" sz="2400" dirty="0" smtClean="0"/>
              <a:t>,</a:t>
            </a:r>
            <a:endParaRPr lang="en-US" altLang="tr-T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Çırpınma</a:t>
            </a:r>
            <a:r>
              <a:rPr lang="tr-TR" altLang="tr-TR" sz="2400" dirty="0"/>
              <a:t>, </a:t>
            </a:r>
            <a:endParaRPr lang="tr-TR" altLang="tr-TR" sz="2400" dirty="0" smtClean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/>
              <a:t>K</a:t>
            </a:r>
            <a:r>
              <a:rPr lang="tr-TR" altLang="tr-TR" sz="2400" dirty="0" smtClean="0"/>
              <a:t>oma </a:t>
            </a:r>
            <a:r>
              <a:rPr lang="tr-TR" altLang="tr-TR" sz="2400" dirty="0"/>
              <a:t>ve ölüm</a:t>
            </a:r>
            <a:r>
              <a:rPr lang="en-US" altLang="tr-TR" sz="2400" dirty="0"/>
              <a:t>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63688" y="671304"/>
            <a:ext cx="554461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Sinir Gazlarının </a:t>
            </a:r>
            <a:r>
              <a:rPr lang="tr-TR" sz="2400" b="1" dirty="0" err="1" smtClean="0"/>
              <a:t>Fizyopatolojik</a:t>
            </a:r>
            <a:r>
              <a:rPr lang="tr-TR" sz="2400" b="1" dirty="0" smtClean="0"/>
              <a:t> Belirtileri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896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334</Words>
  <Application>Microsoft Office PowerPoint</Application>
  <PresentationFormat>Ekran Gösterisi (4:3)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28</cp:revision>
  <dcterms:created xsi:type="dcterms:W3CDTF">2014-08-14T08:28:15Z</dcterms:created>
  <dcterms:modified xsi:type="dcterms:W3CDTF">2015-01-09T22:00:16Z</dcterms:modified>
</cp:coreProperties>
</file>