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59" r:id="rId6"/>
    <p:sldId id="275" r:id="rId7"/>
    <p:sldId id="261" r:id="rId8"/>
    <p:sldId id="280" r:id="rId9"/>
    <p:sldId id="282" r:id="rId10"/>
    <p:sldId id="283" r:id="rId11"/>
    <p:sldId id="284" r:id="rId12"/>
    <p:sldId id="279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69" r:id="rId21"/>
    <p:sldId id="270" r:id="rId22"/>
    <p:sldId id="264" r:id="rId23"/>
    <p:sldId id="266" r:id="rId24"/>
    <p:sldId id="265" r:id="rId25"/>
    <p:sldId id="267" r:id="rId26"/>
    <p:sldId id="276" r:id="rId27"/>
    <p:sldId id="300" r:id="rId28"/>
    <p:sldId id="268" r:id="rId29"/>
    <p:sldId id="271" r:id="rId30"/>
    <p:sldId id="272" r:id="rId31"/>
    <p:sldId id="273" r:id="rId32"/>
    <p:sldId id="285" r:id="rId33"/>
    <p:sldId id="295" r:id="rId34"/>
    <p:sldId id="296" r:id="rId35"/>
    <p:sldId id="297" r:id="rId36"/>
    <p:sldId id="298" r:id="rId37"/>
    <p:sldId id="299" r:id="rId38"/>
    <p:sldId id="301" r:id="rId39"/>
    <p:sldId id="294" r:id="rId40"/>
    <p:sldId id="302" r:id="rId4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65" autoAdjust="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29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2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06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11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71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28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54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14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63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67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89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418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3C69F-C17E-4087-9283-190609D0BE48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4400F-FE18-4092-A392-780BAAD50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27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Şiddete maruz kalana yaklaşım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</a:t>
            </a:r>
            <a:r>
              <a:rPr lang="tr-TR" dirty="0" smtClean="0"/>
              <a:t>. </a:t>
            </a:r>
            <a:r>
              <a:rPr lang="tr-TR" smtClean="0"/>
              <a:t>Özlem Parlar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869160"/>
            <a:ext cx="2423160" cy="121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091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Mesai Arkadaşları Üzerindeki Etkileri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İnkar, kendini suçlama</a:t>
            </a:r>
          </a:p>
          <a:p>
            <a:r>
              <a:rPr lang="tr-TR" dirty="0"/>
              <a:t>Öfke, artmış stres</a:t>
            </a:r>
          </a:p>
          <a:p>
            <a:r>
              <a:rPr lang="tr-TR" dirty="0"/>
              <a:t>Kendi güvenliği konusunda korku duyma</a:t>
            </a:r>
          </a:p>
          <a:p>
            <a:r>
              <a:rPr lang="tr-TR" dirty="0"/>
              <a:t>İşyerinde morallerin bozulması</a:t>
            </a:r>
          </a:p>
          <a:p>
            <a:r>
              <a:rPr lang="tr-TR" dirty="0"/>
              <a:t>Mağduru suçlama, çalışma arkadaşları arasında çatışma ve güvensizliğe neden olma</a:t>
            </a:r>
          </a:p>
          <a:p>
            <a:r>
              <a:rPr lang="tr-TR" dirty="0"/>
              <a:t>Fiziksel ve/veya psikolojik olarak zarar gören personelin ayrılması nedeniyle iş programının değiştirilmesi/yeniden düzenlenmesi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9328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Aile ve Arkadaşlar Üzerindeki Etkileri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Şok, güvensizlik/inancını yitirme</a:t>
            </a:r>
          </a:p>
          <a:p>
            <a:r>
              <a:rPr lang="tr-TR" dirty="0"/>
              <a:t>İnkar, üzüntü</a:t>
            </a:r>
          </a:p>
          <a:p>
            <a:r>
              <a:rPr lang="tr-TR" dirty="0"/>
              <a:t>Çalışanın gelecekte tehdit edilmesi ve yaralanmasından korkma</a:t>
            </a:r>
          </a:p>
          <a:p>
            <a:r>
              <a:rPr lang="tr-TR" dirty="0"/>
              <a:t>Ailenin gelirinde azalma</a:t>
            </a:r>
          </a:p>
          <a:p>
            <a:r>
              <a:rPr lang="tr-TR" dirty="0"/>
              <a:t>Günlük yaşam aktivitelerinde bozulma</a:t>
            </a:r>
          </a:p>
          <a:p>
            <a:r>
              <a:rPr lang="tr-TR" dirty="0"/>
              <a:t>Aile içi ve sosyal aktivitelere katılımda azalma</a:t>
            </a:r>
          </a:p>
          <a:p>
            <a:r>
              <a:rPr lang="tr-TR" dirty="0"/>
              <a:t>Olayın fiziksel ve psikolojik etkilerine bağlı olarak aile içi stres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3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Post-</a:t>
            </a:r>
            <a:r>
              <a:rPr lang="tr-TR" dirty="0" err="1"/>
              <a:t>travmatik</a:t>
            </a:r>
            <a:r>
              <a:rPr lang="tr-TR" dirty="0"/>
              <a:t> reaksiyonlar, fiili fiziksel yaralanmaya uğramadan da oluşabilir. bir kişinin işyerinde bir şiddet olayına sadece şahit olması bile </a:t>
            </a:r>
            <a:r>
              <a:rPr lang="tr-TR" dirty="0" err="1"/>
              <a:t>travmatik</a:t>
            </a:r>
            <a:r>
              <a:rPr lang="tr-TR" dirty="0"/>
              <a:t> reaksiyonların tetiklenmesine yetebilir.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149080"/>
            <a:ext cx="5968691" cy="230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217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TSSB DSM-V tanı kriterleri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A. kişiyi derinden sarsan bir ölüm /ağır yaralanma ile karşılaşmış olması veya cinsel saldırıya maruz kalma</a:t>
            </a:r>
          </a:p>
          <a:p>
            <a:pPr lvl="1"/>
            <a:r>
              <a:rPr lang="tr-TR" dirty="0"/>
              <a:t>yaşama /görme, tanık olma/ aile bireyleri veya sosyal çevresinde bulunan bir arkadaşının yaşadığını öğrenme/sürekli maruz kalması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8830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B. </a:t>
            </a:r>
            <a:r>
              <a:rPr lang="tr-TR" dirty="0" err="1"/>
              <a:t>Travmatik</a:t>
            </a:r>
            <a:r>
              <a:rPr lang="tr-TR" dirty="0"/>
              <a:t> olay sonrası başlayan</a:t>
            </a:r>
          </a:p>
          <a:p>
            <a:pPr marL="0" indent="0">
              <a:buNone/>
            </a:pPr>
            <a:r>
              <a:rPr lang="tr-TR" dirty="0"/>
              <a:t>Yineleyici, istemsiz, sıkıntı veren anılar, düşler, yeniden oluyormuş gibi hissettiren çözülme tepkileri, olayı çağrıştıran/simgeleyen iç ve dış uyaranlarla yoğun/uzun süreli ruhsal sıkıntı/fizyolojik tepkiler gösterme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TSSB DSM-V tanı kriterleri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4517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C. Kaçınma</a:t>
            </a:r>
          </a:p>
          <a:p>
            <a:pPr marL="0" indent="0">
              <a:buNone/>
            </a:pPr>
            <a:r>
              <a:rPr lang="tr-TR" dirty="0"/>
              <a:t>Sıkıntı veren anı, düşünce/duygulardan ve bunları uyandıran dış anımsatıcılardan kaçınma/uzak durma çabaları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TSSB DSM-V tanı kriterleri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5927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D. </a:t>
            </a:r>
            <a:r>
              <a:rPr lang="tr-TR" dirty="0" err="1"/>
              <a:t>Travmatik</a:t>
            </a:r>
            <a:r>
              <a:rPr lang="tr-TR" dirty="0"/>
              <a:t> olaya ilişkin biliş ve duygularda olumsuz değişiklikler</a:t>
            </a:r>
          </a:p>
          <a:p>
            <a:pPr marL="857250" lvl="1" indent="-457200"/>
            <a:r>
              <a:rPr lang="tr-TR" dirty="0"/>
              <a:t>Anımsayamama, </a:t>
            </a:r>
          </a:p>
          <a:p>
            <a:pPr marL="857250" lvl="1" indent="-457200"/>
            <a:r>
              <a:rPr lang="tr-TR" dirty="0"/>
              <a:t>kendisi/başkası/dünyayla ilişkili sürekli abartılı/olumsuz inanışlar/beklentiler, </a:t>
            </a:r>
          </a:p>
          <a:p>
            <a:pPr marL="857250" lvl="1" indent="-457200"/>
            <a:r>
              <a:rPr lang="tr-TR" dirty="0"/>
              <a:t>sürekli suçluluk,</a:t>
            </a:r>
          </a:p>
          <a:p>
            <a:pPr marL="857250" lvl="1" indent="-457200"/>
            <a:r>
              <a:rPr lang="tr-TR" dirty="0"/>
              <a:t>olumsuz </a:t>
            </a:r>
            <a:r>
              <a:rPr lang="tr-TR" dirty="0" err="1"/>
              <a:t>duygudurum</a:t>
            </a:r>
            <a:r>
              <a:rPr lang="tr-TR" dirty="0"/>
              <a:t>,</a:t>
            </a:r>
          </a:p>
          <a:p>
            <a:pPr marL="857250" lvl="1" indent="-457200"/>
            <a:r>
              <a:rPr lang="tr-TR" dirty="0"/>
              <a:t>etkinliklere ilgi ve katılımın azalması, </a:t>
            </a:r>
          </a:p>
          <a:p>
            <a:pPr marL="857250" lvl="1" indent="-457200"/>
            <a:r>
              <a:rPr lang="tr-TR" dirty="0"/>
              <a:t>başkalarından kopma/yabancılaşma, </a:t>
            </a:r>
          </a:p>
          <a:p>
            <a:pPr marL="857250" lvl="1" indent="-457200"/>
            <a:r>
              <a:rPr lang="tr-TR" dirty="0"/>
              <a:t>olumlu duygular yaşayamama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TSSB DSM-V tanı kriterleri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355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TSSB DSM-V tanı kriterleri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E. Uyarılma/Tepki gösterme</a:t>
            </a:r>
          </a:p>
          <a:p>
            <a:pPr lvl="1"/>
            <a:r>
              <a:rPr lang="tr-TR" dirty="0"/>
              <a:t>Öfke patlamaları</a:t>
            </a:r>
          </a:p>
          <a:p>
            <a:pPr lvl="1"/>
            <a:r>
              <a:rPr lang="tr-TR" dirty="0"/>
              <a:t>Kendine zarar verme</a:t>
            </a:r>
          </a:p>
          <a:p>
            <a:pPr lvl="1"/>
            <a:r>
              <a:rPr lang="tr-TR" dirty="0"/>
              <a:t>Her an tetikte olma</a:t>
            </a:r>
          </a:p>
          <a:p>
            <a:pPr lvl="1"/>
            <a:r>
              <a:rPr lang="tr-TR" dirty="0"/>
              <a:t>Abartılı irkilme</a:t>
            </a:r>
          </a:p>
          <a:p>
            <a:pPr lvl="1"/>
            <a:r>
              <a:rPr lang="tr-TR" dirty="0"/>
              <a:t>Odaklanma güçlüğü</a:t>
            </a:r>
          </a:p>
          <a:p>
            <a:pPr lvl="1"/>
            <a:r>
              <a:rPr lang="tr-TR" dirty="0"/>
              <a:t>Uyku bozuklukları</a:t>
            </a:r>
          </a:p>
        </p:txBody>
      </p:sp>
    </p:spTree>
    <p:extLst>
      <p:ext uri="{BB962C8B-B14F-4D97-AF65-F5344CB8AC3E}">
        <p14:creationId xmlns:p14="http://schemas.microsoft.com/office/powerpoint/2010/main" val="4101725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F. Bir aydan uzun süre devam etmeli</a:t>
            </a:r>
          </a:p>
          <a:p>
            <a:r>
              <a:rPr lang="tr-TR" dirty="0"/>
              <a:t>G. İşlevsellikte bozulmaya yol açmalı</a:t>
            </a:r>
          </a:p>
          <a:p>
            <a:r>
              <a:rPr lang="tr-TR" dirty="0"/>
              <a:t>H. madde kullanımı veya herhangi bir fizyolojik rahatsızlık ile ilgili etkilere bağlanarak açıklanamamalı.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TSSB DSM-V tanı kriterleri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30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Akut stres bozukluğu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F. Belirtiler üç gün ile bir ay arasında devam eder.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623" y="2708920"/>
            <a:ext cx="6084168" cy="380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30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tr-TR" b="1" dirty="0"/>
              <a:t>Şiddet;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r>
              <a:rPr lang="tr-TR" dirty="0"/>
              <a:t>kendine ya da bir başkasına, grup ya da topluluğa yönelik olarak ölüm, yaralama, ruhsal zedelenme, gelişimsel bozukluğa yol açabilecek fiziksel zorlama, güç kullanımı ya da tehdidin amaçlı olarak uygulanması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32656"/>
            <a:ext cx="1706880" cy="17145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1706563" cy="171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316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Şiddete maruz kalmak/tanık olmak genellikle bilişsel, duygusal ve davranışsal değişikliklere ve travma öncesi ruhsal dengenin bozulmasına yol açsa da her zaman ruhsal bir hastalıkla sonuçlanmaz.</a:t>
            </a:r>
          </a:p>
        </p:txBody>
      </p:sp>
    </p:spTree>
    <p:extLst>
      <p:ext uri="{BB962C8B-B14F-4D97-AF65-F5344CB8AC3E}">
        <p14:creationId xmlns:p14="http://schemas.microsoft.com/office/powerpoint/2010/main" val="885711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TSSB’ye</a:t>
            </a:r>
            <a:r>
              <a:rPr lang="tr-TR" b="1" dirty="0"/>
              <a:t> yatkınlık yaratan risk faktörleri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Travmanın özellikleri(tipi, yaralanmanın derecesi, algılanan yaşamsal tehdit düzeyi, travmanın tahmin ve kontrol edilemezliği)</a:t>
            </a:r>
          </a:p>
          <a:p>
            <a:r>
              <a:rPr lang="tr-TR" dirty="0"/>
              <a:t>Genç olma</a:t>
            </a:r>
          </a:p>
          <a:p>
            <a:r>
              <a:rPr lang="tr-TR" dirty="0"/>
              <a:t>Kadın olma</a:t>
            </a:r>
          </a:p>
          <a:p>
            <a:r>
              <a:rPr lang="tr-TR" dirty="0"/>
              <a:t>Düşük </a:t>
            </a:r>
            <a:r>
              <a:rPr lang="tr-TR" dirty="0" err="1"/>
              <a:t>sosyo</a:t>
            </a:r>
            <a:r>
              <a:rPr lang="tr-TR" dirty="0"/>
              <a:t>-ekonomik düzey</a:t>
            </a:r>
          </a:p>
          <a:p>
            <a:r>
              <a:rPr lang="tr-TR" dirty="0"/>
              <a:t>Geçmiş travma öyküsü varlığı</a:t>
            </a:r>
          </a:p>
          <a:p>
            <a:r>
              <a:rPr lang="tr-TR" dirty="0"/>
              <a:t>Travma öncesi psikiyatrik sorunların varlığı</a:t>
            </a:r>
          </a:p>
          <a:p>
            <a:r>
              <a:rPr lang="tr-TR" dirty="0"/>
              <a:t>Ailede psikiyatrik hastalık öyküsü</a:t>
            </a:r>
          </a:p>
          <a:p>
            <a:r>
              <a:rPr lang="tr-TR" dirty="0"/>
              <a:t>İşlevsel olmayan başa çıkma stratejileri kullanma</a:t>
            </a:r>
          </a:p>
          <a:p>
            <a:r>
              <a:rPr lang="tr-TR" dirty="0"/>
              <a:t>Travma sırasında aşırı stres ve </a:t>
            </a:r>
            <a:r>
              <a:rPr lang="tr-TR" dirty="0" err="1"/>
              <a:t>anksiyete</a:t>
            </a:r>
            <a:r>
              <a:rPr lang="tr-TR" dirty="0"/>
              <a:t> veya </a:t>
            </a:r>
            <a:r>
              <a:rPr lang="tr-TR" dirty="0" err="1"/>
              <a:t>disosiasyon</a:t>
            </a:r>
            <a:r>
              <a:rPr lang="tr-TR" dirty="0"/>
              <a:t> yaşama</a:t>
            </a:r>
          </a:p>
        </p:txBody>
      </p:sp>
    </p:spTree>
    <p:extLst>
      <p:ext uri="{BB962C8B-B14F-4D97-AF65-F5344CB8AC3E}">
        <p14:creationId xmlns:p14="http://schemas.microsoft.com/office/powerpoint/2010/main" val="3335436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Neler yapılabilir?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Travmada merkezi deneyim</a:t>
            </a:r>
          </a:p>
          <a:p>
            <a:pPr lvl="1"/>
            <a:r>
              <a:rPr lang="tr-TR" dirty="0"/>
              <a:t>Bağların kopması</a:t>
            </a:r>
          </a:p>
          <a:p>
            <a:pPr lvl="1"/>
            <a:r>
              <a:rPr lang="tr-TR" dirty="0"/>
              <a:t>Güçsüzleşme</a:t>
            </a:r>
          </a:p>
          <a:p>
            <a:r>
              <a:rPr lang="tr-TR" dirty="0"/>
              <a:t>İyileşme</a:t>
            </a:r>
          </a:p>
          <a:p>
            <a:pPr lvl="1"/>
            <a:r>
              <a:rPr lang="tr-TR" dirty="0"/>
              <a:t>Mağdurun güçlendirilmesi</a:t>
            </a:r>
          </a:p>
          <a:p>
            <a:pPr lvl="1"/>
            <a:r>
              <a:rPr lang="tr-TR" dirty="0"/>
              <a:t>Yeni bağların yaratılması</a:t>
            </a: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04864"/>
            <a:ext cx="31718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71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Travmanın </a:t>
            </a:r>
            <a:r>
              <a:rPr lang="tr-TR" b="1" dirty="0" err="1"/>
              <a:t>kelimesizliğinde</a:t>
            </a:r>
            <a:r>
              <a:rPr lang="tr-TR" b="1" dirty="0"/>
              <a:t> mahkum kalmamak..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 edinme süreci</a:t>
            </a:r>
          </a:p>
          <a:p>
            <a:r>
              <a:rPr lang="tr-TR" dirty="0"/>
              <a:t>Deneyimi için dil sağlamak</a:t>
            </a:r>
          </a:p>
          <a:p>
            <a:pPr lvl="1"/>
            <a:r>
              <a:rPr lang="tr-TR" dirty="0"/>
              <a:t>Yalnız olmadığını </a:t>
            </a:r>
          </a:p>
          <a:p>
            <a:pPr lvl="1"/>
            <a:r>
              <a:rPr lang="tr-TR" dirty="0"/>
              <a:t>Aklını kaybetmediğini</a:t>
            </a:r>
          </a:p>
          <a:p>
            <a:pPr lvl="1"/>
            <a:r>
              <a:rPr lang="tr-TR" dirty="0"/>
              <a:t>Acı çekmeye mahkum olmadığını anlar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509120"/>
            <a:ext cx="4876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62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İyileşme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/>
              <a:t>Güvenliğin sağlanması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Hatırlama ve yas tutma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Olağan hayatla yeniden bağ kurma</a:t>
            </a:r>
          </a:p>
        </p:txBody>
      </p:sp>
    </p:spTree>
    <p:extLst>
      <p:ext uri="{BB962C8B-B14F-4D97-AF65-F5344CB8AC3E}">
        <p14:creationId xmlns:p14="http://schemas.microsoft.com/office/powerpoint/2010/main" val="243395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Güvenliğin sağlanması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Travma mağdurun güç ve kontrol duygularını çalar</a:t>
            </a:r>
          </a:p>
          <a:p>
            <a:r>
              <a:rPr lang="tr-TR" dirty="0"/>
              <a:t>Güven sağlanmadan hiçbir girişim yapılmamalı</a:t>
            </a:r>
          </a:p>
          <a:p>
            <a:r>
              <a:rPr lang="tr-TR" dirty="0"/>
              <a:t>Gerekli tıbbi değerlendirme ve müdahale yapılmalı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077072"/>
            <a:ext cx="4644008" cy="261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865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İlk müdahaleler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Öncelikle hizmetten çekilmeli</a:t>
            </a:r>
          </a:p>
          <a:p>
            <a:r>
              <a:rPr lang="tr-TR" dirty="0"/>
              <a:t>Hem sağlık personeli hem de yöneticilerin desteği sağlanarak kişi­nin içerisinde bulunduğu psikolojik travmadan daha kolay ve hızlı bir şekilde çıkması sağlanabilir. </a:t>
            </a:r>
          </a:p>
          <a:p>
            <a:r>
              <a:rPr lang="tr-TR" dirty="0"/>
              <a:t>Resmi süreçlerin yanı sıra sağlık yöneticilerinin şiddete uğramış sağlık personelinin yanında oldukla­rını hissettirecek yönetim süreçlerini geliştirmeleri ve uygulamaları önemli</a:t>
            </a:r>
          </a:p>
        </p:txBody>
      </p:sp>
    </p:spTree>
    <p:extLst>
      <p:ext uri="{BB962C8B-B14F-4D97-AF65-F5344CB8AC3E}">
        <p14:creationId xmlns:p14="http://schemas.microsoft.com/office/powerpoint/2010/main" val="31867233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İlk müdahaleler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Sosyal destek sistemlerinin harekete geçirilmesi (aile, arkadaşlar, resmi kurumlar)</a:t>
            </a:r>
          </a:p>
          <a:p>
            <a:r>
              <a:rPr lang="tr-TR" dirty="0"/>
              <a:t>Bedenin kontrolünden çevrenin kontrolüne.. (temel ihtiyaçlar, belirtilerin tedavisi..)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861048"/>
            <a:ext cx="2448272" cy="223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721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İlk müdahaleler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Destek istemeye teşvik edilmeli, güvenebileceği insanları seçmesi sağlanmalı</a:t>
            </a:r>
          </a:p>
          <a:p>
            <a:r>
              <a:rPr lang="tr-TR" dirty="0"/>
              <a:t>Koruma planı geliştirilmesi (tekrarlanmaması için)</a:t>
            </a:r>
          </a:p>
          <a:p>
            <a:r>
              <a:rPr lang="tr-TR" dirty="0"/>
              <a:t>Suçu ihbar etme seçimi mağdura bırakılmalı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581128"/>
            <a:ext cx="1973580" cy="147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9819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İlk müdahaleler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Özelllikle</a:t>
            </a:r>
            <a:r>
              <a:rPr lang="tr-TR" dirty="0"/>
              <a:t> kişinin yakın çevresi tarafından sağlanan sosyal destek travma ile ilişkili ruh sağlığı sorunlarına karşı koruyucu</a:t>
            </a:r>
          </a:p>
        </p:txBody>
      </p:sp>
      <p:pic>
        <p:nvPicPr>
          <p:cNvPr id="7" name="İçerik Yer Tutucusu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0" t="15577" r="2678" b="19480"/>
          <a:stretch/>
        </p:blipFill>
        <p:spPr>
          <a:xfrm>
            <a:off x="1331640" y="3429000"/>
            <a:ext cx="6088493" cy="310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1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Sağlık kurumunda şiddet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hasta, hasta yakınları ya da diğer başka bir bireyden gelen, </a:t>
            </a:r>
          </a:p>
          <a:p>
            <a:r>
              <a:rPr lang="tr-TR" dirty="0"/>
              <a:t>sağlık çalışanı için risk oluşturan,</a:t>
            </a:r>
          </a:p>
          <a:p>
            <a:r>
              <a:rPr lang="tr-TR" dirty="0"/>
              <a:t>sözel ya da davranışsal tehdit, fiziksel saldırı veya cinsel saldırı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509120"/>
            <a:ext cx="4494135" cy="224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8993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İlk psikiyatrik değerlendirme;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</a:t>
            </a:r>
          </a:p>
          <a:p>
            <a:r>
              <a:rPr lang="tr-TR" dirty="0"/>
              <a:t>Ayırıcı tanı</a:t>
            </a:r>
          </a:p>
          <a:p>
            <a:r>
              <a:rPr lang="tr-TR" dirty="0"/>
              <a:t>İşlevselliğin değerlendirilmesi</a:t>
            </a:r>
          </a:p>
          <a:p>
            <a:r>
              <a:rPr lang="tr-TR" dirty="0"/>
              <a:t>İhtiyaca göre adli tıp yönünden değerlendirilme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429000"/>
            <a:ext cx="470916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327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Şiddetin öyküsü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Kişinin özgün ifadesiyle kaydedilmeli</a:t>
            </a:r>
          </a:p>
          <a:p>
            <a:endParaRPr lang="tr-TR" dirty="0"/>
          </a:p>
          <a:p>
            <a:pPr>
              <a:buFont typeface="Wingdings" pitchFamily="2" charset="2"/>
              <a:buChar char="v"/>
            </a:pPr>
            <a:r>
              <a:rPr lang="tr-TR" dirty="0"/>
              <a:t>Ne oldu?</a:t>
            </a:r>
          </a:p>
          <a:p>
            <a:pPr>
              <a:buFont typeface="Wingdings" pitchFamily="2" charset="2"/>
              <a:buChar char="v"/>
            </a:pPr>
            <a:r>
              <a:rPr lang="tr-TR" dirty="0"/>
              <a:t>Kişi bunu nasıl algıladı ve tanımladı? (yüklediği anlam)</a:t>
            </a:r>
          </a:p>
        </p:txBody>
      </p:sp>
    </p:spTree>
    <p:extLst>
      <p:ext uri="{BB962C8B-B14F-4D97-AF65-F5344CB8AC3E}">
        <p14:creationId xmlns:p14="http://schemas.microsoft.com/office/powerpoint/2010/main" val="10536703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İstedikleri kadar az ya da çok konuşmasına izin verilmeli (ısrar/teşvik edilmemeli)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284984"/>
            <a:ext cx="3886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98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Kritik konular değerlendirilmeli: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Fiziksel güvenliğin sağlanması</a:t>
            </a:r>
          </a:p>
          <a:p>
            <a:r>
              <a:rPr lang="tr-TR" dirty="0"/>
              <a:t>Aile ve sosyal destek kaynakları</a:t>
            </a:r>
          </a:p>
          <a:p>
            <a:r>
              <a:rPr lang="tr-TR" dirty="0"/>
              <a:t>İntihara eğilim (</a:t>
            </a:r>
            <a:r>
              <a:rPr lang="tr-TR" dirty="0" err="1"/>
              <a:t>ASB’nda</a:t>
            </a:r>
            <a:r>
              <a:rPr lang="tr-TR" dirty="0"/>
              <a:t> hedefine ulaşan intihar girişimi 10 kat fazla)</a:t>
            </a:r>
          </a:p>
          <a:p>
            <a:r>
              <a:rPr lang="tr-TR" dirty="0" err="1"/>
              <a:t>Homisidal</a:t>
            </a:r>
            <a:r>
              <a:rPr lang="tr-TR" dirty="0"/>
              <a:t> eğilim/ Şiddet potansiyeli</a:t>
            </a:r>
          </a:p>
          <a:p>
            <a:r>
              <a:rPr lang="tr-TR" dirty="0" err="1"/>
              <a:t>Psikotik</a:t>
            </a:r>
            <a:r>
              <a:rPr lang="tr-TR" dirty="0"/>
              <a:t> belirtiler</a:t>
            </a:r>
          </a:p>
          <a:p>
            <a:r>
              <a:rPr lang="tr-TR" dirty="0"/>
              <a:t>Amaca yönelimini bozacak şiddette kaygı, depresyon, </a:t>
            </a:r>
            <a:r>
              <a:rPr lang="tr-TR" dirty="0" err="1"/>
              <a:t>disosiasyon</a:t>
            </a:r>
            <a:endParaRPr lang="tr-TR" dirty="0"/>
          </a:p>
          <a:p>
            <a:r>
              <a:rPr lang="tr-TR" dirty="0"/>
              <a:t>Dikkat, bellek ve yürütücü  işlevlerde bozulma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07366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Ruhsal destek ihtiyacı kişiden kişiye göre değişir.</a:t>
            </a:r>
          </a:p>
          <a:p>
            <a:r>
              <a:rPr lang="tr-TR" dirty="0"/>
              <a:t>Zamanlama: ilk haftalardaki duygusal tepki ve bozulmalar genellikle bilişsel uyum sağlama ve bütünleştirme döneminden sonra kendiliğinden geçer, erken müdahale süreci kesintiye uğratabilir.</a:t>
            </a:r>
          </a:p>
        </p:txBody>
      </p:sp>
    </p:spTree>
    <p:extLst>
      <p:ext uri="{BB962C8B-B14F-4D97-AF65-F5344CB8AC3E}">
        <p14:creationId xmlns:p14="http://schemas.microsoft.com/office/powerpoint/2010/main" val="26769108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Akut dönemde psikolojik 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Mağdurda ciddi psikolojik destek ihtiyacı varsa (</a:t>
            </a:r>
            <a:r>
              <a:rPr lang="tr-TR" dirty="0" err="1"/>
              <a:t>Suisidal</a:t>
            </a:r>
            <a:r>
              <a:rPr lang="tr-TR" dirty="0"/>
              <a:t>/</a:t>
            </a:r>
            <a:r>
              <a:rPr lang="tr-TR" dirty="0" err="1"/>
              <a:t>homisidal</a:t>
            </a:r>
            <a:r>
              <a:rPr lang="tr-TR" dirty="0"/>
              <a:t> eğilim, </a:t>
            </a:r>
            <a:r>
              <a:rPr lang="tr-TR" dirty="0" err="1"/>
              <a:t>psikotik</a:t>
            </a:r>
            <a:r>
              <a:rPr lang="tr-TR" dirty="0"/>
              <a:t> belirtilerin varlığında yataklı serviste takip )</a:t>
            </a:r>
          </a:p>
          <a:p>
            <a:r>
              <a:rPr lang="tr-TR" dirty="0"/>
              <a:t>Acil tıbbi müdahale ihtiyacı yoksa</a:t>
            </a:r>
          </a:p>
          <a:p>
            <a:r>
              <a:rPr lang="tr-TR" dirty="0"/>
              <a:t>Tedavi talebi mevcutsa</a:t>
            </a:r>
          </a:p>
          <a:p>
            <a:r>
              <a:rPr lang="tr-TR" dirty="0"/>
              <a:t>En az 2 haftadır anlamlı klinik belirtiler devam ediyorsa</a:t>
            </a:r>
          </a:p>
        </p:txBody>
      </p:sp>
    </p:spTree>
    <p:extLst>
      <p:ext uri="{BB962C8B-B14F-4D97-AF65-F5344CB8AC3E}">
        <p14:creationId xmlns:p14="http://schemas.microsoft.com/office/powerpoint/2010/main" val="900690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Mağdur tedaviyi kabul etmiyorsa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Uzun dönem etkileri anlatan sözlü-yazılı bilgi, yardım alabilecekleri merkezlerin iletişim bilgisi</a:t>
            </a:r>
          </a:p>
          <a:p>
            <a:r>
              <a:rPr lang="tr-TR" dirty="0"/>
              <a:t>1 ay sonra kontrol randevusu</a:t>
            </a:r>
          </a:p>
          <a:p>
            <a:r>
              <a:rPr lang="tr-TR" dirty="0"/>
              <a:t>İzniyle tek seferlik telefonla ulaşması önerisi</a:t>
            </a:r>
          </a:p>
          <a:p>
            <a:r>
              <a:rPr lang="tr-TR" dirty="0"/>
              <a:t>İzniyle yakınlarının iletişim bilgisi</a:t>
            </a:r>
          </a:p>
        </p:txBody>
      </p:sp>
    </p:spTree>
    <p:extLst>
      <p:ext uri="{BB962C8B-B14F-4D97-AF65-F5344CB8AC3E}">
        <p14:creationId xmlns:p14="http://schemas.microsoft.com/office/powerpoint/2010/main" val="9038956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Akut dönemde terapide;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Dengeli duygusal destek ve şefkat</a:t>
            </a:r>
          </a:p>
          <a:p>
            <a:r>
              <a:rPr lang="tr-TR" dirty="0"/>
              <a:t>Aktif ve doğrudan ilişki(yönlendirici)</a:t>
            </a:r>
          </a:p>
          <a:p>
            <a:r>
              <a:rPr lang="tr-TR" dirty="0"/>
              <a:t>Olağandan fazla </a:t>
            </a:r>
            <a:r>
              <a:rPr lang="tr-TR" dirty="0" err="1"/>
              <a:t>erişebilirlik</a:t>
            </a:r>
            <a:endParaRPr lang="tr-TR" dirty="0"/>
          </a:p>
          <a:p>
            <a:r>
              <a:rPr lang="tr-TR" dirty="0"/>
              <a:t>Tıbbi, sosyal ve yasal hizmetlere ulaşım organizasyonu</a:t>
            </a:r>
          </a:p>
          <a:p>
            <a:r>
              <a:rPr lang="tr-TR" dirty="0"/>
              <a:t>Sosyal desteğin sağlanması</a:t>
            </a:r>
          </a:p>
          <a:p>
            <a:r>
              <a:rPr lang="tr-TR" dirty="0" err="1"/>
              <a:t>Psikoeğitim</a:t>
            </a:r>
            <a:endParaRPr lang="tr-TR" dirty="0"/>
          </a:p>
          <a:p>
            <a:r>
              <a:rPr lang="tr-TR" dirty="0"/>
              <a:t>Duygusal stabilizasyonu değerlendirerek uygun dozda maruz bırakma</a:t>
            </a:r>
          </a:p>
        </p:txBody>
      </p:sp>
    </p:spTree>
    <p:extLst>
      <p:ext uri="{BB962C8B-B14F-4D97-AF65-F5344CB8AC3E}">
        <p14:creationId xmlns:p14="http://schemas.microsoft.com/office/powerpoint/2010/main" val="9434713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Uzun dönemde;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Travma odaklı terapiler (bireysel/grup)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80928"/>
            <a:ext cx="6089396" cy="359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437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/>
              <a:t>Şiddet Gören İş arkadaşınıza Nasıl Yardım Edersiniz?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Güven verin ve sizinle konuşmasını sağlayın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Dinleyin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İlgilenin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Yardım alması için destek olun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Bilgi verin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Kararlarına saygı gösterin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Korunmasına yardımcı olun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Sakin, kabullenici, anlayışlı, yargısız olun.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468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Sağlık Bakanlığı beyaz kod verilerine göre bildirimde bulunan sağlık çalışanlarının sayısı </a:t>
            </a:r>
          </a:p>
          <a:p>
            <a:pPr lvl="1"/>
            <a:r>
              <a:rPr lang="tr-TR" dirty="0"/>
              <a:t>2013 yılında 10 bin 715 </a:t>
            </a:r>
          </a:p>
          <a:p>
            <a:pPr lvl="1"/>
            <a:r>
              <a:rPr lang="tr-TR" dirty="0"/>
              <a:t>2017 yılın­da 13 bin 545 </a:t>
            </a:r>
          </a:p>
          <a:p>
            <a:r>
              <a:rPr lang="tr-TR" dirty="0"/>
              <a:t>Sağlıkta şiddet sayısının hekime müracaat sayısına oranına bakıldığında </a:t>
            </a:r>
          </a:p>
          <a:p>
            <a:pPr lvl="1"/>
            <a:r>
              <a:rPr lang="tr-TR" dirty="0"/>
              <a:t>2013 yılında yüz binde 1,70 </a:t>
            </a:r>
          </a:p>
          <a:p>
            <a:pPr lvl="1"/>
            <a:r>
              <a:rPr lang="tr-TR" dirty="0"/>
              <a:t>2017 yılında ise bu oranın yüz binde 1,89 (</a:t>
            </a:r>
            <a:r>
              <a:rPr lang="tr-TR" dirty="0" err="1"/>
              <a:t>Gökdöl</a:t>
            </a:r>
            <a:r>
              <a:rPr lang="tr-TR" dirty="0"/>
              <a:t>, 2018)</a:t>
            </a:r>
          </a:p>
          <a:p>
            <a:r>
              <a:rPr lang="tr-TR" dirty="0"/>
              <a:t>Bu veriler esas alındığında hekime başvuru sayıla­rına göre 2017 yılında sağlık çalışanlarının şiddete uğrama oranı</a:t>
            </a:r>
          </a:p>
          <a:p>
            <a:pPr lvl="1"/>
            <a:r>
              <a:rPr lang="tr-TR" dirty="0"/>
              <a:t>İstanbul’da yüz binde 2,59, </a:t>
            </a:r>
          </a:p>
          <a:p>
            <a:pPr lvl="1"/>
            <a:r>
              <a:rPr lang="tr-TR" dirty="0"/>
              <a:t>Ankara’da yüz bin­de 2,35, </a:t>
            </a:r>
          </a:p>
          <a:p>
            <a:pPr lvl="1"/>
            <a:r>
              <a:rPr lang="tr-TR" dirty="0"/>
              <a:t>İzmir’de ise yüz binde 2,42 (Seyran, 2017).</a:t>
            </a:r>
          </a:p>
          <a:p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Ülkemizde sağlıkta şiddet giderek artıyor</a:t>
            </a:r>
          </a:p>
        </p:txBody>
      </p:sp>
    </p:spTree>
    <p:extLst>
      <p:ext uri="{BB962C8B-B14F-4D97-AF65-F5344CB8AC3E}">
        <p14:creationId xmlns:p14="http://schemas.microsoft.com/office/powerpoint/2010/main" val="22245147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229600" cy="1143000"/>
          </a:xfrm>
        </p:spPr>
        <p:txBody>
          <a:bodyPr/>
          <a:lstStyle/>
          <a:p>
            <a:pPr algn="r"/>
            <a:r>
              <a:rPr lang="tr-TR" i="1" dirty="0"/>
              <a:t>Teşekkürler..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868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50970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Şiddet sonrası;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Kanada’da yapılan bir çalışmada acil serviste şiddete maruz kalanların </a:t>
            </a:r>
          </a:p>
          <a:p>
            <a:pPr marL="685800" lvl="1"/>
            <a:r>
              <a:rPr lang="tr-TR" sz="1600" dirty="0"/>
              <a:t>%38’inin sağlık alanı dışında başka bir işe geçmeyi istedikleri, </a:t>
            </a:r>
          </a:p>
          <a:p>
            <a:pPr marL="685800" lvl="1"/>
            <a:r>
              <a:rPr lang="tr-TR" sz="1600" dirty="0"/>
              <a:t>%18’inin acil serviste çalışmak istemedikleri, </a:t>
            </a:r>
          </a:p>
          <a:p>
            <a:pPr marL="685800" lvl="1"/>
            <a:r>
              <a:rPr lang="tr-TR" sz="1600" dirty="0"/>
              <a:t>bir kısmının da işlerinden ayrıldıkları, </a:t>
            </a:r>
          </a:p>
          <a:p>
            <a:r>
              <a:rPr lang="tr-TR" sz="2000" dirty="0"/>
              <a:t>Şiddete uğrayanların </a:t>
            </a:r>
          </a:p>
          <a:p>
            <a:pPr lvl="1"/>
            <a:r>
              <a:rPr lang="tr-TR" sz="1600" dirty="0"/>
              <a:t>%25’inin ilk mesailerinde kötü performans gösterdikleri,</a:t>
            </a:r>
          </a:p>
          <a:p>
            <a:pPr marL="685800" lvl="1"/>
            <a:r>
              <a:rPr lang="tr-TR" sz="1600" dirty="0"/>
              <a:t>%24’ünün ilk bir haftasında kötü performans gösterdikleri, </a:t>
            </a:r>
          </a:p>
          <a:p>
            <a:pPr marL="685800" lvl="1"/>
            <a:r>
              <a:rPr lang="tr-TR" sz="1600" dirty="0"/>
              <a:t>ilerleyen zamanlarda da %19 unun performansının etkilendiği</a:t>
            </a:r>
          </a:p>
          <a:p>
            <a:r>
              <a:rPr lang="tr-TR" sz="2000" dirty="0"/>
              <a:t>Yaşanan şiddet olayı sonrasında </a:t>
            </a:r>
          </a:p>
          <a:p>
            <a:pPr marL="685800" lvl="1"/>
            <a:r>
              <a:rPr lang="tr-TR" sz="1600" dirty="0"/>
              <a:t>%73’ünün hastalarından korktukları,</a:t>
            </a:r>
          </a:p>
          <a:p>
            <a:pPr marL="685800" lvl="1"/>
            <a:r>
              <a:rPr lang="tr-TR" sz="1600" dirty="0"/>
              <a:t> %24’ünün hastaların şiddetinden korktukları, </a:t>
            </a:r>
          </a:p>
          <a:p>
            <a:pPr marL="685800" lvl="1"/>
            <a:r>
              <a:rPr lang="tr-TR" sz="1600" dirty="0"/>
              <a:t>%35’inin hastaları "potansiyel şiddet gösteren" olarak gördükleri bildirilmiştir</a:t>
            </a:r>
          </a:p>
          <a:p>
            <a:pPr marL="0" indent="0">
              <a:buNone/>
            </a:pPr>
            <a:r>
              <a:rPr lang="tr-TR" sz="2000" dirty="0"/>
              <a:t>( </a:t>
            </a:r>
            <a:r>
              <a:rPr lang="tr-TR" sz="2000" dirty="0" err="1"/>
              <a:t>Fernandes</a:t>
            </a:r>
            <a:r>
              <a:rPr lang="tr-TR" sz="2000" dirty="0"/>
              <a:t> ve ark 1999).</a:t>
            </a:r>
          </a:p>
        </p:txBody>
      </p:sp>
    </p:spTree>
    <p:extLst>
      <p:ext uri="{BB962C8B-B14F-4D97-AF65-F5344CB8AC3E}">
        <p14:creationId xmlns:p14="http://schemas.microsoft.com/office/powerpoint/2010/main" val="1743877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Şiddet sonrası;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Hemşirelerin sözel ve fiziksel şiddete maruz kalma durumları­nın belirlenmesine yönelik Türkiye’de yapılan bir araştırmada %77’sinin sözel şiddete, %11’inin fiziksel şiddete maruz kaldığı saptanmıştır.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dirty="0"/>
              <a:t>Hemşirelerin şiddet olayından sonra </a:t>
            </a:r>
          </a:p>
          <a:p>
            <a:pPr lvl="1"/>
            <a:r>
              <a:rPr lang="tr-TR" dirty="0"/>
              <a:t>%50’si şiddetle karşılaştıklarında “kendi kendilerine olayla baş etmeye çalıştıklarını”, </a:t>
            </a:r>
          </a:p>
          <a:p>
            <a:pPr lvl="1"/>
            <a:r>
              <a:rPr lang="tr-TR" dirty="0"/>
              <a:t>%52,6’sı “öfke”, </a:t>
            </a:r>
          </a:p>
          <a:p>
            <a:pPr lvl="1"/>
            <a:r>
              <a:rPr lang="tr-TR" dirty="0"/>
              <a:t>%10,5’i “kızgınlık”, </a:t>
            </a:r>
          </a:p>
          <a:p>
            <a:pPr lvl="1"/>
            <a:r>
              <a:rPr lang="tr-TR" dirty="0"/>
              <a:t>%10,5’i “korku” yaşadıkla­rını,</a:t>
            </a:r>
          </a:p>
          <a:p>
            <a:pPr lvl="1"/>
            <a:r>
              <a:rPr lang="tr-TR" dirty="0"/>
              <a:t> %10,5’inin olaydan sonra “mesleği bırakmak istediklerini”</a:t>
            </a:r>
          </a:p>
          <a:p>
            <a:pPr lvl="1"/>
            <a:r>
              <a:rPr lang="tr-TR" dirty="0"/>
              <a:t> %40,4’ü uğradıkları şiddetin “iş performansını etkilendiğini” belirt­mişlerdir (Kahriman, 2014). </a:t>
            </a:r>
          </a:p>
        </p:txBody>
      </p:sp>
    </p:spTree>
    <p:extLst>
      <p:ext uri="{BB962C8B-B14F-4D97-AF65-F5344CB8AC3E}">
        <p14:creationId xmlns:p14="http://schemas.microsoft.com/office/powerpoint/2010/main" val="3804332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Türkiye’de 2006 da yapılan başka bir çalışmada şiddete uğrayan sağlık çalışanlarının </a:t>
            </a:r>
          </a:p>
          <a:p>
            <a:pPr lvl="1"/>
            <a:r>
              <a:rPr lang="tr-TR" dirty="0"/>
              <a:t>%43.5’i herhangi bir sorun belirtmezken,</a:t>
            </a:r>
          </a:p>
          <a:p>
            <a:pPr lvl="1"/>
            <a:r>
              <a:rPr lang="tr-TR" dirty="0"/>
              <a:t> %56.2’sinin </a:t>
            </a:r>
            <a:r>
              <a:rPr lang="tr-TR" dirty="0" err="1"/>
              <a:t>anksiyete</a:t>
            </a:r>
            <a:r>
              <a:rPr lang="tr-TR" dirty="0"/>
              <a:t> veya </a:t>
            </a:r>
            <a:r>
              <a:rPr lang="tr-TR" dirty="0" err="1"/>
              <a:t>irritasyon</a:t>
            </a:r>
            <a:r>
              <a:rPr lang="tr-TR" dirty="0"/>
              <a:t> bulguları gösterdikleri saptanmıştır. </a:t>
            </a:r>
          </a:p>
          <a:p>
            <a:r>
              <a:rPr lang="tr-TR" dirty="0"/>
              <a:t>Bu kişilerin büyük bir çoğunluğunun (%87.8) tedavi almadığı görülmüştür. (</a:t>
            </a:r>
            <a:r>
              <a:rPr lang="tr-TR" dirty="0" err="1"/>
              <a:t>Ayranci</a:t>
            </a:r>
            <a:r>
              <a:rPr lang="tr-TR" dirty="0"/>
              <a:t> ve ark, 2006)</a:t>
            </a:r>
          </a:p>
          <a:p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Şiddet sonrası;</a:t>
            </a:r>
          </a:p>
        </p:txBody>
      </p:sp>
    </p:spTree>
    <p:extLst>
      <p:ext uri="{BB962C8B-B14F-4D97-AF65-F5344CB8AC3E}">
        <p14:creationId xmlns:p14="http://schemas.microsoft.com/office/powerpoint/2010/main" val="3740313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Şiddete maruz mağdur üzerine etkileri: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tr-TR" sz="1600" dirty="0">
                <a:effectLst/>
                <a:ea typeface="Calibri"/>
                <a:cs typeface="ACaslonPro-Regular"/>
              </a:rPr>
              <a:t>Fiziksel yaralanma sonucu  yeti yitimi</a:t>
            </a:r>
          </a:p>
          <a:p>
            <a:pPr>
              <a:lnSpc>
                <a:spcPct val="115000"/>
              </a:lnSpc>
            </a:pPr>
            <a:r>
              <a:rPr lang="tr-TR" sz="1600" dirty="0"/>
              <a:t>İnkar, kendini suçlama, kendinden şüphe etme</a:t>
            </a:r>
          </a:p>
          <a:p>
            <a:pPr>
              <a:lnSpc>
                <a:spcPct val="115000"/>
              </a:lnSpc>
            </a:pPr>
            <a:r>
              <a:rPr lang="tr-TR" sz="1600" dirty="0"/>
              <a:t>Bağımlılık, çaresizlik, güçsüzlük</a:t>
            </a:r>
          </a:p>
          <a:p>
            <a:pPr>
              <a:lnSpc>
                <a:spcPct val="115000"/>
              </a:lnSpc>
            </a:pPr>
            <a:r>
              <a:rPr lang="tr-TR" sz="1600" dirty="0" err="1"/>
              <a:t>Anksiyete</a:t>
            </a:r>
            <a:r>
              <a:rPr lang="tr-TR" sz="1600" dirty="0"/>
              <a:t>, şok, hissizlik/umursamazlık</a:t>
            </a:r>
          </a:p>
          <a:p>
            <a:r>
              <a:rPr lang="tr-TR" sz="1600" dirty="0"/>
              <a:t>Depresyon, öfke, güvensizlik/inancını yitirme</a:t>
            </a:r>
          </a:p>
          <a:p>
            <a:r>
              <a:rPr lang="tr-TR" sz="1600" dirty="0"/>
              <a:t>Stres yönetiminde yetersizlik </a:t>
            </a:r>
          </a:p>
          <a:p>
            <a:r>
              <a:rPr lang="tr-TR" sz="1600" dirty="0"/>
              <a:t>Travma sonrası stres bozukluğu semptomları(TSSB)</a:t>
            </a:r>
          </a:p>
          <a:p>
            <a:r>
              <a:rPr lang="tr-TR" sz="1600" dirty="0"/>
              <a:t>Gelecekte tehdit edilme ve yaralanma korkuları</a:t>
            </a:r>
          </a:p>
          <a:p>
            <a:r>
              <a:rPr lang="tr-TR" sz="1600" dirty="0"/>
              <a:t>İşe dönmekten korkma, iş performansında azalma, </a:t>
            </a:r>
            <a:r>
              <a:rPr lang="tr-TR" sz="1600" dirty="0">
                <a:effectLst/>
                <a:ea typeface="Calibri"/>
                <a:cs typeface="ACaslonPro-Regular"/>
              </a:rPr>
              <a:t>iş doyumunda azalma, mesleğe saygı, inancında azalma, işlerini bırakma</a:t>
            </a:r>
            <a:r>
              <a:rPr lang="tr-TR" sz="1600" dirty="0">
                <a:ea typeface="Calibri"/>
                <a:cs typeface="Times New Roman"/>
              </a:rPr>
              <a:t> </a:t>
            </a:r>
            <a:r>
              <a:rPr lang="tr-TR" sz="1600" dirty="0">
                <a:effectLst/>
                <a:ea typeface="Calibri"/>
                <a:cs typeface="ACaslonPro-Regular"/>
              </a:rPr>
              <a:t>düşünceleri</a:t>
            </a:r>
            <a:endParaRPr lang="tr-TR" sz="1600" dirty="0"/>
          </a:p>
          <a:p>
            <a:r>
              <a:rPr lang="tr-TR" sz="1600" dirty="0">
                <a:effectLst/>
                <a:ea typeface="Calibri"/>
                <a:cs typeface="ACaslonPro-Regular"/>
              </a:rPr>
              <a:t>Kişiler arası ilişkilerde bozulma </a:t>
            </a:r>
            <a:endParaRPr lang="tr-TR" sz="1600" dirty="0"/>
          </a:p>
          <a:p>
            <a:r>
              <a:rPr lang="tr-TR" sz="1600" dirty="0"/>
              <a:t>İş arkadaşları / aile ilişkilerinde değişim</a:t>
            </a:r>
          </a:p>
          <a:p>
            <a:r>
              <a:rPr lang="tr-TR" sz="1600" dirty="0"/>
              <a:t>Odaklanma zorlukları</a:t>
            </a:r>
          </a:p>
          <a:p>
            <a:r>
              <a:rPr lang="tr-TR" sz="1600" dirty="0">
                <a:effectLst/>
                <a:ea typeface="Calibri"/>
                <a:cs typeface="ACaslonPro-Regular"/>
              </a:rPr>
              <a:t>Cinsel sorunlar</a:t>
            </a:r>
            <a:endParaRPr lang="tr-TR" sz="1600" dirty="0"/>
          </a:p>
          <a:p>
            <a:r>
              <a:rPr lang="tr-TR" sz="1600" dirty="0"/>
              <a:t>Uyku düzensizlikleri</a:t>
            </a:r>
          </a:p>
          <a:p>
            <a:r>
              <a:rPr lang="tr-TR" sz="1600" dirty="0"/>
              <a:t>Baş ağrıları, </a:t>
            </a:r>
            <a:r>
              <a:rPr lang="tr-TR" sz="1600" dirty="0">
                <a:effectLst/>
                <a:ea typeface="Calibri"/>
                <a:cs typeface="ACaslonPro-Regular"/>
              </a:rPr>
              <a:t>kronik ağrı</a:t>
            </a:r>
            <a:endParaRPr lang="tr-TR" sz="1600" dirty="0"/>
          </a:p>
          <a:p>
            <a:r>
              <a:rPr lang="tr-TR" sz="1600" dirty="0">
                <a:effectLst/>
                <a:ea typeface="Calibri"/>
                <a:cs typeface="ACaslonPro-Regular"/>
              </a:rPr>
              <a:t>Sigara, alkol ve madde kullanımı</a:t>
            </a:r>
            <a:endParaRPr lang="tr-TR" sz="16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149080"/>
            <a:ext cx="1594856" cy="236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07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/>
              <a:t>Görgü Tanıkları Üzerindeki Etkileri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Şok ve inancını yitirme/güvensizlik</a:t>
            </a:r>
          </a:p>
          <a:p>
            <a:r>
              <a:rPr lang="tr-TR" dirty="0"/>
              <a:t>Öfke, inkar</a:t>
            </a:r>
          </a:p>
          <a:p>
            <a:r>
              <a:rPr lang="tr-TR" dirty="0"/>
              <a:t>Kendi güvenliği konusunda korku duyma</a:t>
            </a:r>
          </a:p>
        </p:txBody>
      </p:sp>
    </p:spTree>
    <p:extLst>
      <p:ext uri="{BB962C8B-B14F-4D97-AF65-F5344CB8AC3E}">
        <p14:creationId xmlns:p14="http://schemas.microsoft.com/office/powerpoint/2010/main" val="243417041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1384</Words>
  <Application>Microsoft Office PowerPoint</Application>
  <PresentationFormat>Ekran Gösterisi (4:3)</PresentationFormat>
  <Paragraphs>212</Paragraphs>
  <Slides>40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7" baseType="lpstr">
      <vt:lpstr>ACaslonPro-Regular</vt:lpstr>
      <vt:lpstr>Arial</vt:lpstr>
      <vt:lpstr>Calibri</vt:lpstr>
      <vt:lpstr>Times New Roman</vt:lpstr>
      <vt:lpstr>Wingdings</vt:lpstr>
      <vt:lpstr>Wingdings 2</vt:lpstr>
      <vt:lpstr>Ofis Teması</vt:lpstr>
      <vt:lpstr>Şiddete maruz kalana yaklaşım</vt:lpstr>
      <vt:lpstr>Şiddet; </vt:lpstr>
      <vt:lpstr>Sağlık kurumunda şiddet </vt:lpstr>
      <vt:lpstr>Ülkemizde sağlıkta şiddet giderek artıyor</vt:lpstr>
      <vt:lpstr>Şiddet sonrası;</vt:lpstr>
      <vt:lpstr>Şiddet sonrası;</vt:lpstr>
      <vt:lpstr>Şiddet sonrası;</vt:lpstr>
      <vt:lpstr>Şiddete maruz mağdur üzerine etkileri:</vt:lpstr>
      <vt:lpstr>Görgü Tanıkları Üzerindeki Etkileri</vt:lpstr>
      <vt:lpstr>Mesai Arkadaşları Üzerindeki Etkileri</vt:lpstr>
      <vt:lpstr>Aile ve Arkadaşlar Üzerindeki Etkileri</vt:lpstr>
      <vt:lpstr>PowerPoint Sunusu</vt:lpstr>
      <vt:lpstr>TSSB DSM-V tanı kriterleri</vt:lpstr>
      <vt:lpstr>TSSB DSM-V tanı kriterleri</vt:lpstr>
      <vt:lpstr>TSSB DSM-V tanı kriterleri</vt:lpstr>
      <vt:lpstr>TSSB DSM-V tanı kriterleri</vt:lpstr>
      <vt:lpstr>TSSB DSM-V tanı kriterleri</vt:lpstr>
      <vt:lpstr>TSSB DSM-V tanı kriterleri</vt:lpstr>
      <vt:lpstr>Akut stres bozukluğu</vt:lpstr>
      <vt:lpstr>PowerPoint Sunusu</vt:lpstr>
      <vt:lpstr>TSSB’ye yatkınlık yaratan risk faktörleri</vt:lpstr>
      <vt:lpstr>Neler yapılabilir?</vt:lpstr>
      <vt:lpstr>Travmanın kelimesizliğinde mahkum kalmamak..</vt:lpstr>
      <vt:lpstr>İyileşme</vt:lpstr>
      <vt:lpstr>Güvenliğin sağlanması</vt:lpstr>
      <vt:lpstr>İlk müdahaleler</vt:lpstr>
      <vt:lpstr>İlk müdahaleler</vt:lpstr>
      <vt:lpstr>İlk müdahaleler</vt:lpstr>
      <vt:lpstr>İlk müdahaleler</vt:lpstr>
      <vt:lpstr>İlk psikiyatrik değerlendirme;</vt:lpstr>
      <vt:lpstr>Şiddetin öyküsü</vt:lpstr>
      <vt:lpstr>PowerPoint Sunusu</vt:lpstr>
      <vt:lpstr>Kritik konular değerlendirilmeli:</vt:lpstr>
      <vt:lpstr>PowerPoint Sunusu</vt:lpstr>
      <vt:lpstr>Akut dönemde psikolojik tedavi</vt:lpstr>
      <vt:lpstr>Mağdur tedaviyi kabul etmiyorsa</vt:lpstr>
      <vt:lpstr>Akut dönemde terapide;</vt:lpstr>
      <vt:lpstr>Uzun dönemde;</vt:lpstr>
      <vt:lpstr>Şiddet Gören İş arkadaşınıza Nasıl Yardım Edersiniz?</vt:lpstr>
      <vt:lpstr>Teşekkürler..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Şiddete maruz kalana yaklaşım</dc:title>
  <dc:creator>userx</dc:creator>
  <cp:lastModifiedBy>user</cp:lastModifiedBy>
  <cp:revision>30</cp:revision>
  <dcterms:created xsi:type="dcterms:W3CDTF">2018-11-30T00:30:52Z</dcterms:created>
  <dcterms:modified xsi:type="dcterms:W3CDTF">2022-11-07T09:44:01Z</dcterms:modified>
</cp:coreProperties>
</file>