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36"/>
  </p:notesMasterIdLst>
  <p:handoutMasterIdLst>
    <p:handoutMasterId r:id="rId37"/>
  </p:handoutMasterIdLst>
  <p:sldIdLst>
    <p:sldId id="611" r:id="rId2"/>
    <p:sldId id="710" r:id="rId3"/>
    <p:sldId id="708" r:id="rId4"/>
    <p:sldId id="711" r:id="rId5"/>
    <p:sldId id="712" r:id="rId6"/>
    <p:sldId id="718" r:id="rId7"/>
    <p:sldId id="717" r:id="rId8"/>
    <p:sldId id="720" r:id="rId9"/>
    <p:sldId id="749" r:id="rId10"/>
    <p:sldId id="724" r:id="rId11"/>
    <p:sldId id="744" r:id="rId12"/>
    <p:sldId id="752" r:id="rId13"/>
    <p:sldId id="730" r:id="rId14"/>
    <p:sldId id="715" r:id="rId15"/>
    <p:sldId id="732" r:id="rId16"/>
    <p:sldId id="736" r:id="rId17"/>
    <p:sldId id="721" r:id="rId18"/>
    <p:sldId id="714" r:id="rId19"/>
    <p:sldId id="751" r:id="rId20"/>
    <p:sldId id="716" r:id="rId21"/>
    <p:sldId id="731" r:id="rId22"/>
    <p:sldId id="754" r:id="rId23"/>
    <p:sldId id="733" r:id="rId24"/>
    <p:sldId id="737" r:id="rId25"/>
    <p:sldId id="734" r:id="rId26"/>
    <p:sldId id="729" r:id="rId27"/>
    <p:sldId id="728" r:id="rId28"/>
    <p:sldId id="741" r:id="rId29"/>
    <p:sldId id="726" r:id="rId30"/>
    <p:sldId id="735" r:id="rId31"/>
    <p:sldId id="740" r:id="rId32"/>
    <p:sldId id="723" r:id="rId33"/>
    <p:sldId id="753" r:id="rId34"/>
    <p:sldId id="742" r:id="rId3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man ÖZTÜRK" initials="OÖ" lastIdx="2" clrIdx="0">
    <p:extLst>
      <p:ext uri="{19B8F6BF-5375-455C-9EA6-DF929625EA0E}">
        <p15:presenceInfo xmlns:p15="http://schemas.microsoft.com/office/powerpoint/2012/main" userId="b52b072cf9d088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CCFFFF"/>
    <a:srgbClr val="FFFFCC"/>
    <a:srgbClr val="CCFFCC"/>
    <a:srgbClr val="D4F8FA"/>
    <a:srgbClr val="F9D7F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3034" autoAdjust="0"/>
  </p:normalViewPr>
  <p:slideViewPr>
    <p:cSldViewPr>
      <p:cViewPr varScale="1">
        <p:scale>
          <a:sx n="105" d="100"/>
          <a:sy n="105" d="100"/>
        </p:scale>
        <p:origin x="1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8769EC-25C2-4835-9C05-9972DEEF1EEA}" type="datetimeFigureOut">
              <a:rPr lang="tr-TR"/>
              <a:pPr>
                <a:defRPr/>
              </a:pPr>
              <a:t>1.10.2023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444BB8-3C57-4235-9C99-F186B90799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6750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5A7FCFB-8B48-4C9E-9330-D2FB94C272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531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2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54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11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4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12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05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13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94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14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60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15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98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16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60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17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84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18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06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19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56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20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8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3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50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21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131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22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01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23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07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24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71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25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24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26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59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27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25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28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0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29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848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30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1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4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06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31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64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32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32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373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33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33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96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34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34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4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5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14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6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12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7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5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8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1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9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8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dr. osman öztürk-tt b sosyal güvenlik çalışma grubu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85FC-AE42-4AFA-9819-A575A48691F3}" type="slidenum">
              <a:rPr lang="tr-TR" smtClean="0">
                <a:cs typeface="Arial" charset="0"/>
              </a:rPr>
              <a:pPr/>
              <a:t>10</a:t>
            </a:fld>
            <a:endParaRPr lang="tr-TR">
              <a:cs typeface="Arial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99F707-176A-4CD8-A7C9-091B3A1EAB6A}" type="slidenum">
              <a:rPr lang="tr-T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3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dr. osman öztürk/t(b)sm/05.01.2013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D7C4A-3E74-488A-9F9E-CA5AFB570F12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dr. osman öztürk/t(b)sm/05.01.2013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76E6-6870-427E-ABB0-2DF234950C9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dr. osman öztürk/t(b)sm/05.01.2013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B5AE9-BBA5-4EA0-9C26-4AB37C0BF05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dr. osman öztürk/t(b)sm/05.01.2013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32A1-601D-4C2C-A952-FB876A6677F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dr. osman öztürk/t(b)sm/05.01.2013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80A6-6FE5-4F92-939F-3785BD03DACF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dr. osman öztürk/t(b)sm/05.01.2013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7A20-5E97-4473-8107-1F6BA45C123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dr. osman öztürk/t(b)sm/05.01.2013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F565-5961-4EBA-87A8-506EF903ED1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dr. osman öztürk/t(b)sm/05.01.2013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8AC03-467A-4190-9C52-3EC9990F8DC7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dr. osman öztürk/t(b)sm/05.01.2013</a:t>
            </a: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05BB-1A90-48DB-84AF-7C272D470B53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dr. osman öztürk/t(b)sm/05.01.2013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6043-5FB6-42E0-911E-C12DE934213E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dr. osman öztürk/t(b)sm/05.01.2013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321F-9089-48C6-896D-AEDDBC991B2F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 altLang="en-US"/>
              <a:t>dr. osman öztürk/t(b)sm/05.01.2013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C7A4CE-E043-4BCF-8288-D1E2410BFD7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İçerik Yer Tutucusu"/>
          <p:cNvSpPr>
            <a:spLocks noGrp="1"/>
          </p:cNvSpPr>
          <p:nvPr>
            <p:ph idx="1"/>
          </p:nvPr>
        </p:nvSpPr>
        <p:spPr>
          <a:xfrm>
            <a:off x="0" y="624200"/>
            <a:ext cx="9144000" cy="6264696"/>
          </a:xfrm>
        </p:spPr>
        <p:txBody>
          <a:bodyPr/>
          <a:lstStyle/>
          <a:p>
            <a:pPr algn="ctr" eaLnBrk="1" hangingPunct="1">
              <a:buNone/>
            </a:pPr>
            <a:endParaRPr lang="tr-TR" sz="4400" b="1" dirty="0">
              <a:solidFill>
                <a:srgbClr val="FF0000"/>
              </a:solidFill>
              <a:latin typeface="Georgia" pitchFamily="18" charset="0"/>
            </a:endParaRPr>
          </a:p>
          <a:p>
            <a:pPr algn="ctr" eaLnBrk="1" hangingPunct="1">
              <a:buNone/>
            </a:pPr>
            <a:r>
              <a:rPr lang="tr-TR" sz="4400" b="1" dirty="0">
                <a:solidFill>
                  <a:srgbClr val="FF0000"/>
                </a:solidFill>
                <a:latin typeface="Georgia" pitchFamily="18" charset="0"/>
              </a:rPr>
              <a:t>uzun soluklu bir katılımcı demokrasi örneği</a:t>
            </a:r>
          </a:p>
          <a:p>
            <a:pPr algn="ctr" eaLnBrk="1" hangingPunct="1">
              <a:buFont typeface="Arial" charset="0"/>
              <a:buNone/>
            </a:pPr>
            <a:r>
              <a:rPr lang="tr-TR" sz="4400" b="1" dirty="0" err="1">
                <a:latin typeface="Georgia" pitchFamily="18" charset="0"/>
              </a:rPr>
              <a:t>istanbul</a:t>
            </a:r>
            <a:r>
              <a:rPr lang="tr-TR" sz="4400" b="1" dirty="0">
                <a:latin typeface="Georgia" pitchFamily="18" charset="0"/>
              </a:rPr>
              <a:t> tabip odası </a:t>
            </a:r>
          </a:p>
          <a:p>
            <a:pPr algn="ctr" eaLnBrk="1" hangingPunct="1">
              <a:buFont typeface="Arial" charset="0"/>
              <a:buNone/>
            </a:pPr>
            <a:r>
              <a:rPr lang="tr-TR" sz="4400" b="1" dirty="0">
                <a:latin typeface="Georgia" pitchFamily="18" charset="0"/>
              </a:rPr>
              <a:t>temsilciler kurulu</a:t>
            </a:r>
          </a:p>
          <a:p>
            <a:pPr algn="ctr" eaLnBrk="1" hangingPunct="1">
              <a:buFont typeface="Arial" charset="0"/>
              <a:buNone/>
            </a:pPr>
            <a:endParaRPr lang="tr-TR" sz="2000" b="1" dirty="0">
              <a:solidFill>
                <a:schemeClr val="accent1"/>
              </a:solidFill>
              <a:latin typeface="Georgia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tr-TR" sz="2000" b="1" dirty="0">
              <a:solidFill>
                <a:schemeClr val="accent1"/>
              </a:solidFill>
              <a:latin typeface="Georgia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tr-TR" sz="2000" b="1" dirty="0">
              <a:solidFill>
                <a:schemeClr val="accent1"/>
              </a:solidFill>
              <a:latin typeface="Georgia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tr-TR" sz="2000" b="1" dirty="0" err="1">
                <a:solidFill>
                  <a:schemeClr val="tx2"/>
                </a:solidFill>
                <a:latin typeface="Georgia" pitchFamily="18" charset="0"/>
              </a:rPr>
              <a:t>dr.</a:t>
            </a:r>
            <a:r>
              <a:rPr lang="tr-TR" sz="20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tr-TR" sz="2000" b="1" dirty="0" err="1">
                <a:solidFill>
                  <a:schemeClr val="tx2"/>
                </a:solidFill>
                <a:latin typeface="Georgia" pitchFamily="18" charset="0"/>
              </a:rPr>
              <a:t>osman</a:t>
            </a:r>
            <a:r>
              <a:rPr lang="tr-TR" sz="20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tr-TR" sz="2000" b="1" dirty="0" err="1">
                <a:solidFill>
                  <a:schemeClr val="tx2"/>
                </a:solidFill>
                <a:latin typeface="Georgia" pitchFamily="18" charset="0"/>
              </a:rPr>
              <a:t>öztürk</a:t>
            </a:r>
            <a:endParaRPr lang="tr-TR" sz="2000" b="1" dirty="0">
              <a:solidFill>
                <a:schemeClr val="tx2"/>
              </a:solidFill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endParaRPr lang="tr-TR" sz="2000" b="1" dirty="0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endParaRPr lang="tr-TR" sz="2000" b="1" dirty="0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endParaRPr lang="tr-TR" sz="2000" b="1" dirty="0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tr-TR" sz="2000" b="1" dirty="0">
                <a:solidFill>
                  <a:srgbClr val="002060"/>
                </a:solidFill>
                <a:latin typeface="Georgia" pitchFamily="18" charset="0"/>
              </a:rPr>
              <a:t>                                              </a:t>
            </a:r>
            <a:endParaRPr lang="tr-TR" sz="2000" b="1" dirty="0"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endParaRPr lang="tr-TR" sz="2000" b="1" dirty="0"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endParaRPr lang="tr-TR" sz="2000" b="1" dirty="0"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endParaRPr lang="tr-TR" sz="20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tk</a:t>
            </a: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 seçimleri 96-98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44D961C5-0BD2-9A3C-10DF-5077523E39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045" y="1077913"/>
          <a:ext cx="2156440" cy="3073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505342" imgH="7848396" progId="Acrobat.Document.DC">
                  <p:embed/>
                </p:oleObj>
              </mc:Choice>
              <mc:Fallback>
                <p:oleObj name="Acrobat Document" r:id="rId3" imgW="5505342" imgH="7848396" progId="Acrobat.Document.DC">
                  <p:embed/>
                  <p:pic>
                    <p:nvPicPr>
                      <p:cNvPr id="3" name="Nesne 2">
                        <a:extLst>
                          <a:ext uri="{FF2B5EF4-FFF2-40B4-BE49-F238E27FC236}">
                            <a16:creationId xmlns:a16="http://schemas.microsoft.com/office/drawing/2014/main" id="{44D961C5-0BD2-9A3C-10DF-5077523E3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045" y="1077913"/>
                        <a:ext cx="2156440" cy="3073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C604D31A-C702-CADD-0C1A-B981C03633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9509" y="1863725"/>
          <a:ext cx="1919479" cy="2736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505342" imgH="7848396" progId="Acrobat.Document.DC">
                  <p:embed/>
                </p:oleObj>
              </mc:Choice>
              <mc:Fallback>
                <p:oleObj name="Acrobat Document" r:id="rId5" imgW="5505342" imgH="7848396" progId="Acrobat.Document.DC">
                  <p:embed/>
                  <p:pic>
                    <p:nvPicPr>
                      <p:cNvPr id="4" name="Nesne 3">
                        <a:extLst>
                          <a:ext uri="{FF2B5EF4-FFF2-40B4-BE49-F238E27FC236}">
                            <a16:creationId xmlns:a16="http://schemas.microsoft.com/office/drawing/2014/main" id="{C604D31A-C702-CADD-0C1A-B981C03633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9509" y="1863725"/>
                        <a:ext cx="1919479" cy="2736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Nesne 4">
            <a:extLst>
              <a:ext uri="{FF2B5EF4-FFF2-40B4-BE49-F238E27FC236}">
                <a16:creationId xmlns:a16="http://schemas.microsoft.com/office/drawing/2014/main" id="{C3B20060-A9C7-D4A8-C660-579B2A6124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6849" y="1798189"/>
          <a:ext cx="2457404" cy="3502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5505342" imgH="7848396" progId="Acrobat.Document.DC">
                  <p:embed/>
                </p:oleObj>
              </mc:Choice>
              <mc:Fallback>
                <p:oleObj name="Acrobat Document" r:id="rId7" imgW="5505342" imgH="7848396" progId="Acrobat.Document.DC">
                  <p:embed/>
                  <p:pic>
                    <p:nvPicPr>
                      <p:cNvPr id="5" name="Nesne 4">
                        <a:extLst>
                          <a:ext uri="{FF2B5EF4-FFF2-40B4-BE49-F238E27FC236}">
                            <a16:creationId xmlns:a16="http://schemas.microsoft.com/office/drawing/2014/main" id="{C3B20060-A9C7-D4A8-C660-579B2A6124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26849" y="1798189"/>
                        <a:ext cx="2457404" cy="3502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Nesne 5">
            <a:extLst>
              <a:ext uri="{FF2B5EF4-FFF2-40B4-BE49-F238E27FC236}">
                <a16:creationId xmlns:a16="http://schemas.microsoft.com/office/drawing/2014/main" id="{1CEB7866-C8B5-500E-F3AE-46606E01BA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2934" y="3041120"/>
          <a:ext cx="2186926" cy="3117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9" imgW="5505342" imgH="7848396" progId="Acrobat.Document.DC">
                  <p:embed/>
                </p:oleObj>
              </mc:Choice>
              <mc:Fallback>
                <p:oleObj name="Acrobat Document" r:id="rId9" imgW="5505342" imgH="7848396" progId="Acrobat.Document.DC">
                  <p:embed/>
                  <p:pic>
                    <p:nvPicPr>
                      <p:cNvPr id="6" name="Nesne 5">
                        <a:extLst>
                          <a:ext uri="{FF2B5EF4-FFF2-40B4-BE49-F238E27FC236}">
                            <a16:creationId xmlns:a16="http://schemas.microsoft.com/office/drawing/2014/main" id="{1CEB7866-C8B5-500E-F3AE-46606E01B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52934" y="3041120"/>
                        <a:ext cx="2186926" cy="3117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3923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tk</a:t>
            </a: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 toplantısına davet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 dirty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106AD44-DCCE-947C-A1EE-5A0F2725B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50" y="1097309"/>
            <a:ext cx="2362779" cy="31587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5DFAB7C-A6DC-C17A-9FF6-9BFCA8BA8C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37" y="1135844"/>
            <a:ext cx="2312845" cy="309197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0B2222E-191D-49CB-E295-E05AFFB031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05" y="4511031"/>
            <a:ext cx="3747371" cy="21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40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toplantı tutanakları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29B80EB-5B77-433F-E7F6-7496C942E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1637" y="1703692"/>
            <a:ext cx="5644629" cy="42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03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yk</a:t>
            </a: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 altı aylık çalışma raporu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2BC1CA40-B486-0EF9-F993-631D035319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850" y="1077913"/>
          <a:ext cx="3904738" cy="5565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505342" imgH="7848396" progId="Acrobat.Document.DC">
                  <p:embed/>
                </p:oleObj>
              </mc:Choice>
              <mc:Fallback>
                <p:oleObj name="Acrobat Document" r:id="rId3" imgW="5505342" imgH="7848396" progId="Acrobat.Document.DC">
                  <p:embed/>
                  <p:pic>
                    <p:nvPicPr>
                      <p:cNvPr id="3" name="Nesne 2">
                        <a:extLst>
                          <a:ext uri="{FF2B5EF4-FFF2-40B4-BE49-F238E27FC236}">
                            <a16:creationId xmlns:a16="http://schemas.microsoft.com/office/drawing/2014/main" id="{2BC1CA40-B486-0EF9-F993-631D035319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850" y="1077913"/>
                        <a:ext cx="3904738" cy="5565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D5946FDB-E6AC-4206-611E-4A2D9BFF96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9681" y="871265"/>
          <a:ext cx="4104456" cy="585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505342" imgH="7848396" progId="Acrobat.Document.DC">
                  <p:embed/>
                </p:oleObj>
              </mc:Choice>
              <mc:Fallback>
                <p:oleObj name="Acrobat Document" r:id="rId5" imgW="5505342" imgH="7848396" progId="Acrobat.Document.DC">
                  <p:embed/>
                  <p:pic>
                    <p:nvPicPr>
                      <p:cNvPr id="4" name="Nesne 3">
                        <a:extLst>
                          <a:ext uri="{FF2B5EF4-FFF2-40B4-BE49-F238E27FC236}">
                            <a16:creationId xmlns:a16="http://schemas.microsoft.com/office/drawing/2014/main" id="{D5946FDB-E6AC-4206-611E-4A2D9BFF9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9681" y="871265"/>
                        <a:ext cx="4104456" cy="585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445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tk’dan</a:t>
            </a: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mk’ya</a:t>
            </a:r>
            <a:endParaRPr lang="tr-TR" sz="3200" b="1" u="sng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09C58216-497F-F774-D41E-BC096417B1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801278"/>
          <a:ext cx="4138910" cy="589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505342" imgH="7848396" progId="Acrobat.Document.DC">
                  <p:embed/>
                </p:oleObj>
              </mc:Choice>
              <mc:Fallback>
                <p:oleObj name="Acrobat Document" r:id="rId3" imgW="5505342" imgH="7848396" progId="Acrobat.Document.DC">
                  <p:embed/>
                  <p:pic>
                    <p:nvPicPr>
                      <p:cNvPr id="3" name="Nesne 2">
                        <a:extLst>
                          <a:ext uri="{FF2B5EF4-FFF2-40B4-BE49-F238E27FC236}">
                            <a16:creationId xmlns:a16="http://schemas.microsoft.com/office/drawing/2014/main" id="{09C58216-497F-F774-D41E-BC096417B1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801278"/>
                        <a:ext cx="4138910" cy="5899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645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mk’dan</a:t>
            </a: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tk’ya</a:t>
            </a:r>
            <a:endParaRPr lang="tr-TR" sz="3200" b="1" u="sng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B4B77DA3-F633-7D14-CD96-53AF8820CC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584" y="1077913"/>
          <a:ext cx="4112840" cy="58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505342" imgH="7848396" progId="Acrobat.Document.DC">
                  <p:embed/>
                </p:oleObj>
              </mc:Choice>
              <mc:Fallback>
                <p:oleObj name="Acrobat Document" r:id="rId3" imgW="5505342" imgH="7848396" progId="Acrobat.Document.DC">
                  <p:embed/>
                  <p:pic>
                    <p:nvPicPr>
                      <p:cNvPr id="3" name="Nesne 2">
                        <a:extLst>
                          <a:ext uri="{FF2B5EF4-FFF2-40B4-BE49-F238E27FC236}">
                            <a16:creationId xmlns:a16="http://schemas.microsoft.com/office/drawing/2014/main" id="{B4B77DA3-F633-7D14-CD96-53AF8820CC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3584" y="1077913"/>
                        <a:ext cx="4112840" cy="58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E4CB85EF-C00A-7D64-1C29-C0325EB69A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0026" y="2038053"/>
          <a:ext cx="3490390" cy="4975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505342" imgH="7848396" progId="Acrobat.Document.DC">
                  <p:embed/>
                </p:oleObj>
              </mc:Choice>
              <mc:Fallback>
                <p:oleObj name="Acrobat Document" r:id="rId5" imgW="5505342" imgH="7848396" progId="Acrobat.Document.DC">
                  <p:embed/>
                  <p:pic>
                    <p:nvPicPr>
                      <p:cNvPr id="4" name="Nesne 3">
                        <a:extLst>
                          <a:ext uri="{FF2B5EF4-FFF2-40B4-BE49-F238E27FC236}">
                            <a16:creationId xmlns:a16="http://schemas.microsoft.com/office/drawing/2014/main" id="{E4CB85EF-C00A-7D64-1C29-C0325EB69A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0026" y="2038053"/>
                        <a:ext cx="3490390" cy="4975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63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açıklamalar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3E8FBE1-8C5D-16F7-436B-4964C7A0F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5052" y="1421473"/>
            <a:ext cx="4768569" cy="356696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4F841B7-729E-08B1-D8DA-F0B31838EE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22432" y="1422639"/>
            <a:ext cx="4777822" cy="35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75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«düşünme eylemi»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58013" y="984759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C4ECC860-E448-A3F1-FF3C-DEED290CFB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365140"/>
              </p:ext>
            </p:extLst>
          </p:nvPr>
        </p:nvGraphicFramePr>
        <p:xfrm>
          <a:off x="614146" y="1458747"/>
          <a:ext cx="2764511" cy="3940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505342" imgH="7848396" progId="Acrobat.Document.DC">
                  <p:embed/>
                </p:oleObj>
              </mc:Choice>
              <mc:Fallback>
                <p:oleObj name="Acrobat Document" r:id="rId3" imgW="5505342" imgH="78483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146" y="1458747"/>
                        <a:ext cx="2764511" cy="3940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Nesne 6">
            <a:extLst>
              <a:ext uri="{FF2B5EF4-FFF2-40B4-BE49-F238E27FC236}">
                <a16:creationId xmlns:a16="http://schemas.microsoft.com/office/drawing/2014/main" id="{3E0C8E96-DFC7-38B2-F560-E80620800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1157"/>
              </p:ext>
            </p:extLst>
          </p:nvPr>
        </p:nvGraphicFramePr>
        <p:xfrm>
          <a:off x="4419600" y="1077913"/>
          <a:ext cx="3659430" cy="521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505342" imgH="7848396" progId="Acrobat.Document.DC">
                  <p:embed/>
                </p:oleObj>
              </mc:Choice>
              <mc:Fallback>
                <p:oleObj name="Acrobat Document" r:id="rId5" imgW="5505342" imgH="7848396" progId="Acrobat.Document.DC">
                  <p:embed/>
                  <p:pic>
                    <p:nvPicPr>
                      <p:cNvPr id="5" name="Nesne 4">
                        <a:extLst>
                          <a:ext uri="{FF2B5EF4-FFF2-40B4-BE49-F238E27FC236}">
                            <a16:creationId xmlns:a16="http://schemas.microsoft.com/office/drawing/2014/main" id="{5C6BEC8D-E33F-7EC5-0D0A-6A5097130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19600" y="1077913"/>
                        <a:ext cx="3659430" cy="5216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553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9" y="214313"/>
            <a:ext cx="8496300" cy="62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toplu nöbetler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F1F70C4B-B952-404E-1B1C-0E2B0B8C7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8314" y="836712"/>
          <a:ext cx="4114050" cy="58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505342" imgH="7848396" progId="Acrobat.Document.DC">
                  <p:embed/>
                </p:oleObj>
              </mc:Choice>
              <mc:Fallback>
                <p:oleObj name="Acrobat Document" r:id="rId3" imgW="5505342" imgH="7848396" progId="Acrobat.Document.DC">
                  <p:embed/>
                  <p:pic>
                    <p:nvPicPr>
                      <p:cNvPr id="3" name="Nesne 2">
                        <a:extLst>
                          <a:ext uri="{FF2B5EF4-FFF2-40B4-BE49-F238E27FC236}">
                            <a16:creationId xmlns:a16="http://schemas.microsoft.com/office/drawing/2014/main" id="{F1F70C4B-B952-404E-1B1C-0E2B0B8C7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8314" y="836712"/>
                        <a:ext cx="4114050" cy="586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8334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şef ve şef yardımcılığı sınavları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FB70B9A3-7E7F-3AAB-9344-6AA0E01A54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1567" y="1079658"/>
          <a:ext cx="3943608" cy="5621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505342" imgH="7848396" progId="Acrobat.Document.DC">
                  <p:embed/>
                </p:oleObj>
              </mc:Choice>
              <mc:Fallback>
                <p:oleObj name="Acrobat Document" r:id="rId3" imgW="5505342" imgH="7848396" progId="Acrobat.Document.DC">
                  <p:embed/>
                  <p:pic>
                    <p:nvPicPr>
                      <p:cNvPr id="3" name="Nesne 2">
                        <a:extLst>
                          <a:ext uri="{FF2B5EF4-FFF2-40B4-BE49-F238E27FC236}">
                            <a16:creationId xmlns:a16="http://schemas.microsoft.com/office/drawing/2014/main" id="{FB70B9A3-7E7F-3AAB-9344-6AA0E01A54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1567" y="1079658"/>
                        <a:ext cx="3943608" cy="5621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692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46720" y="142175"/>
            <a:ext cx="8507287" cy="8333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geçmişten geleceğe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23849" y="975486"/>
            <a:ext cx="8530157" cy="56871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ED0C71B-0CC7-613F-2ADE-C8E587BE2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5752" r="899" b="11317"/>
          <a:stretch/>
        </p:blipFill>
        <p:spPr>
          <a:xfrm>
            <a:off x="1169402" y="1091625"/>
            <a:ext cx="2295820" cy="365091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8BB1D8C-7368-DFD6-03D1-5FF12A914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9735" y="1893615"/>
            <a:ext cx="5152011" cy="385378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E84A179-8DA6-4EAB-21CC-4A49B84585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8754" y="4466480"/>
            <a:ext cx="1803487" cy="24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78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işyeri hekimlerinin atanması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7679088C-1CEA-9920-7626-D4B9F2BE5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16576"/>
              </p:ext>
            </p:extLst>
          </p:nvPr>
        </p:nvGraphicFramePr>
        <p:xfrm>
          <a:off x="2441684" y="1124743"/>
          <a:ext cx="3871884" cy="5518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505342" imgH="7848396" progId="Acrobat.Document.DC">
                  <p:embed/>
                </p:oleObj>
              </mc:Choice>
              <mc:Fallback>
                <p:oleObj name="Acrobat Document" r:id="rId3" imgW="5505342" imgH="78483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1684" y="1124743"/>
                        <a:ext cx="3871884" cy="5518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76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üye anketi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C85FAF9A-E70F-9F0D-D5EA-14A0B55866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613" y="1525240"/>
          <a:ext cx="28511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505342" imgH="7848396" progId="Acrobat.Document.DC">
                  <p:embed/>
                </p:oleObj>
              </mc:Choice>
              <mc:Fallback>
                <p:oleObj name="Acrobat Document" r:id="rId3" imgW="5505342" imgH="7848396" progId="Acrobat.Document.DC">
                  <p:embed/>
                  <p:pic>
                    <p:nvPicPr>
                      <p:cNvPr id="3" name="Nesne 2">
                        <a:extLst>
                          <a:ext uri="{FF2B5EF4-FFF2-40B4-BE49-F238E27FC236}">
                            <a16:creationId xmlns:a16="http://schemas.microsoft.com/office/drawing/2014/main" id="{C85FAF9A-E70F-9F0D-D5EA-14A0B55866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13" y="1525240"/>
                        <a:ext cx="285115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6B88EC7E-8FDC-98FF-CD68-C3A21DBDAB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9000" y="1397000"/>
          <a:ext cx="28511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505342" imgH="7848396" progId="Acrobat.Document.DC">
                  <p:embed/>
                </p:oleObj>
              </mc:Choice>
              <mc:Fallback>
                <p:oleObj name="Acrobat Document" r:id="rId5" imgW="5505342" imgH="7848396" progId="Acrobat.Document.DC">
                  <p:embed/>
                  <p:pic>
                    <p:nvPicPr>
                      <p:cNvPr id="4" name="Nesne 3">
                        <a:extLst>
                          <a:ext uri="{FF2B5EF4-FFF2-40B4-BE49-F238E27FC236}">
                            <a16:creationId xmlns:a16="http://schemas.microsoft.com/office/drawing/2014/main" id="{6B88EC7E-8FDC-98FF-CD68-C3A21DBDA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9000" y="1397000"/>
                        <a:ext cx="285115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Nesne 4">
            <a:extLst>
              <a:ext uri="{FF2B5EF4-FFF2-40B4-BE49-F238E27FC236}">
                <a16:creationId xmlns:a16="http://schemas.microsoft.com/office/drawing/2014/main" id="{A7813E97-F67D-2F81-DE65-E3D0EA0666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8400" y="1659255"/>
          <a:ext cx="28511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5505342" imgH="7848396" progId="Acrobat.Document.DC">
                  <p:embed/>
                </p:oleObj>
              </mc:Choice>
              <mc:Fallback>
                <p:oleObj name="Acrobat Document" r:id="rId7" imgW="5505342" imgH="7848396" progId="Acrobat.Document.DC">
                  <p:embed/>
                  <p:pic>
                    <p:nvPicPr>
                      <p:cNvPr id="5" name="Nesne 4">
                        <a:extLst>
                          <a:ext uri="{FF2B5EF4-FFF2-40B4-BE49-F238E27FC236}">
                            <a16:creationId xmlns:a16="http://schemas.microsoft.com/office/drawing/2014/main" id="{A7813E97-F67D-2F81-DE65-E3D0EA0666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8400" y="1659255"/>
                        <a:ext cx="285115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993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acil anketi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6" name="Nesne 5">
            <a:extLst>
              <a:ext uri="{FF2B5EF4-FFF2-40B4-BE49-F238E27FC236}">
                <a16:creationId xmlns:a16="http://schemas.microsoft.com/office/drawing/2014/main" id="{3B684C0F-6638-C4ED-12A1-D9BB0C650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923346"/>
              </p:ext>
            </p:extLst>
          </p:nvPr>
        </p:nvGraphicFramePr>
        <p:xfrm>
          <a:off x="2153120" y="841187"/>
          <a:ext cx="4064399" cy="5793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505342" imgH="7848396" progId="Acrobat.Document.DC">
                  <p:embed/>
                </p:oleObj>
              </mc:Choice>
              <mc:Fallback>
                <p:oleObj name="Acrobat Document" r:id="rId3" imgW="5505342" imgH="78483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3120" y="841187"/>
                        <a:ext cx="4064399" cy="5793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6755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acil sağlık hizmetleri raporu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CC2B9306-7508-7E0E-003D-BF0A59089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526888"/>
              </p:ext>
            </p:extLst>
          </p:nvPr>
        </p:nvGraphicFramePr>
        <p:xfrm>
          <a:off x="2188152" y="1000124"/>
          <a:ext cx="3926805" cy="559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505342" imgH="7848396" progId="Acrobat.Document.DC">
                  <p:embed/>
                </p:oleObj>
              </mc:Choice>
              <mc:Fallback>
                <p:oleObj name="Acrobat Document" r:id="rId3" imgW="5505342" imgH="78483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8152" y="1000124"/>
                        <a:ext cx="3926805" cy="5597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150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Konferanslar, paneller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856CDF6-339B-B358-199A-ADA39957B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3" y="1231102"/>
            <a:ext cx="3839711" cy="513319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3AA96F0-735B-B8BB-BDA7-79DBD9AF6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2989" y="1852862"/>
            <a:ext cx="5161778" cy="38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25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ito</a:t>
            </a: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 seçimleri ve </a:t>
            </a: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tk</a:t>
            </a:r>
            <a:endParaRPr lang="tr-TR" sz="3200" b="1" u="sng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0855702-4E28-5AFA-F944-8FA612E5D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38336" y="208237"/>
            <a:ext cx="5335589" cy="71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62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birim çalışma raporu taslağı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A579CC15-CDB5-66F8-C040-ABE6CBEB9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789312"/>
              </p:ext>
            </p:extLst>
          </p:nvPr>
        </p:nvGraphicFramePr>
        <p:xfrm>
          <a:off x="2123728" y="1011011"/>
          <a:ext cx="3951674" cy="563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505342" imgH="7848396" progId="Acrobat.Document.DC">
                  <p:embed/>
                </p:oleObj>
              </mc:Choice>
              <mc:Fallback>
                <p:oleObj name="Acrobat Document" r:id="rId3" imgW="5505342" imgH="78483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1011011"/>
                        <a:ext cx="3951674" cy="5632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30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brshh</a:t>
            </a: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 temsilcilik iç tüzüğü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026BAC2B-38BD-E8E6-AE5D-BEE2A4E7A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666478"/>
              </p:ext>
            </p:extLst>
          </p:nvPr>
        </p:nvGraphicFramePr>
        <p:xfrm>
          <a:off x="2483768" y="1028252"/>
          <a:ext cx="3979674" cy="5672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505342" imgH="7848396" progId="Acrobat.Document.DC">
                  <p:embed/>
                </p:oleObj>
              </mc:Choice>
              <mc:Fallback>
                <p:oleObj name="Acrobat Document" r:id="rId3" imgW="5505342" imgH="78483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768" y="1028252"/>
                        <a:ext cx="3979674" cy="5672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006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brshh</a:t>
            </a: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 temsilciliği çalışma raporu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72DF7745-DDEE-B36A-B9DA-4242149E94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396529"/>
              </p:ext>
            </p:extLst>
          </p:nvPr>
        </p:nvGraphicFramePr>
        <p:xfrm>
          <a:off x="2267744" y="1077913"/>
          <a:ext cx="3904738" cy="5565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505342" imgH="7848396" progId="Acrobat.Document.DC">
                  <p:embed/>
                </p:oleObj>
              </mc:Choice>
              <mc:Fallback>
                <p:oleObj name="Acrobat Document" r:id="rId3" imgW="5505342" imgH="78483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1077913"/>
                        <a:ext cx="3904738" cy="5565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9980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ssk</a:t>
            </a: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okmeydanı</a:t>
            </a: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 temsilcilik raporları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6A4AC66C-6ADA-76AC-369A-9009D0A84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759177"/>
              </p:ext>
            </p:extLst>
          </p:nvPr>
        </p:nvGraphicFramePr>
        <p:xfrm>
          <a:off x="624727" y="1077913"/>
          <a:ext cx="3569123" cy="5087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505480" imgH="7848720" progId="Acrobat.Document.DC">
                  <p:embed/>
                </p:oleObj>
              </mc:Choice>
              <mc:Fallback>
                <p:oleObj name="Acrobat Document" r:id="rId3" imgW="5505480" imgH="784872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727" y="1077913"/>
                        <a:ext cx="3569123" cy="5087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D323A3D1-2A92-02FD-61F4-E00EC81FA7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343031"/>
              </p:ext>
            </p:extLst>
          </p:nvPr>
        </p:nvGraphicFramePr>
        <p:xfrm>
          <a:off x="4950149" y="1050928"/>
          <a:ext cx="3643011" cy="5192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505342" imgH="7848396" progId="Acrobat.Document.DC">
                  <p:embed/>
                </p:oleObj>
              </mc:Choice>
              <mc:Fallback>
                <p:oleObj name="Acrobat Document" r:id="rId5" imgW="5505342" imgH="78483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0149" y="1050928"/>
                        <a:ext cx="3643011" cy="5192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2688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539036" cy="825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tanım ve yapılanma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8925" y="947019"/>
            <a:ext cx="8497887" cy="5525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* temsilciler kurulu,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ito’nu</a:t>
            </a:r>
            <a:r>
              <a:rPr lang="tr-TR" sz="2200" b="1" dirty="0" err="1">
                <a:solidFill>
                  <a:srgbClr val="858993"/>
                </a:solidFill>
                <a:latin typeface="Georgia" panose="02040502050405020303" pitchFamily="18" charset="0"/>
              </a:rPr>
              <a:t>n</a:t>
            </a:r>
            <a:r>
              <a:rPr lang="tr-TR" sz="2200" b="1" dirty="0">
                <a:solidFill>
                  <a:srgbClr val="858993"/>
                </a:solidFill>
                <a:latin typeface="Georgia" panose="02040502050405020303" pitchFamily="18" charset="0"/>
              </a:rPr>
              <a:t> 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genel kuruldan sonra </a:t>
            </a:r>
            <a:r>
              <a:rPr lang="tr-TR" sz="2200" b="1" i="0" dirty="0">
                <a:solidFill>
                  <a:srgbClr val="00B0F0"/>
                </a:solidFill>
                <a:effectLst/>
                <a:latin typeface="Georgia" panose="02040502050405020303" pitchFamily="18" charset="0"/>
              </a:rPr>
              <a:t>yetkili karar organı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dır,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ito’nun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tr-TR" sz="2200" b="1" i="0" dirty="0">
                <a:solidFill>
                  <a:srgbClr val="00B0F0"/>
                </a:solidFill>
                <a:effectLst/>
                <a:latin typeface="Georgia" panose="02040502050405020303" pitchFamily="18" charset="0"/>
              </a:rPr>
              <a:t>ana politikalarını 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belirler.</a:t>
            </a:r>
          </a:p>
          <a:p>
            <a:r>
              <a:rPr lang="tr-TR" sz="2200" b="1" dirty="0">
                <a:solidFill>
                  <a:srgbClr val="858993"/>
                </a:solidFill>
                <a:latin typeface="Georgia" panose="02040502050405020303" pitchFamily="18" charset="0"/>
              </a:rPr>
              <a:t>*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tk’nın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amacı,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oda’nın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politikalarının demokratik bir şekilde belirlenmesi ve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ito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ile hekimler arasında iletişimin sağlanmasıdır.</a:t>
            </a:r>
            <a:br>
              <a:rPr lang="tr-TR" sz="2200" b="1" dirty="0">
                <a:latin typeface="Georgia" panose="02040502050405020303" pitchFamily="18" charset="0"/>
              </a:rPr>
            </a:br>
            <a:r>
              <a:rPr lang="tr-TR" sz="2200" b="1" dirty="0">
                <a:solidFill>
                  <a:srgbClr val="858993"/>
                </a:solidFill>
                <a:latin typeface="Georgia" panose="02040502050405020303" pitchFamily="18" charset="0"/>
              </a:rPr>
              <a:t>*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tk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, hastane ve bölgelerden, hekimlerin oranına göre seçimle belirlenmiş hekim temsilcilerinden ve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ito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yönetim kurulu, </a:t>
            </a:r>
            <a:r>
              <a:rPr lang="tr-TR" sz="2200" b="1" i="0" dirty="0">
                <a:solidFill>
                  <a:srgbClr val="92D050"/>
                </a:solidFill>
                <a:effectLst/>
                <a:latin typeface="Georgia" panose="02040502050405020303" pitchFamily="18" charset="0"/>
              </a:rPr>
              <a:t>seçilmiş kurul ve komisyon üyelerinden ve yönetim </a:t>
            </a:r>
            <a:r>
              <a:rPr lang="tr-TR" sz="2200" b="1" i="0" dirty="0" err="1">
                <a:solidFill>
                  <a:srgbClr val="92D050"/>
                </a:solidFill>
                <a:effectLst/>
                <a:latin typeface="Georgia" panose="02040502050405020303" pitchFamily="18" charset="0"/>
              </a:rPr>
              <a:t>kurulu’nun</a:t>
            </a:r>
            <a:r>
              <a:rPr lang="tr-TR" sz="2200" b="1" i="0" dirty="0">
                <a:solidFill>
                  <a:srgbClr val="92D050"/>
                </a:solidFill>
                <a:effectLst/>
                <a:latin typeface="Georgia" panose="02040502050405020303" pitchFamily="18" charset="0"/>
              </a:rPr>
              <a:t> resmen atadığı bölge temsilcileri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nden oluşur.</a:t>
            </a:r>
            <a:br>
              <a:rPr lang="tr-TR" sz="2200" b="1" dirty="0">
                <a:latin typeface="Georgia" panose="02040502050405020303" pitchFamily="18" charset="0"/>
              </a:rPr>
            </a:br>
            <a:r>
              <a:rPr lang="tr-TR" sz="2200" b="1" dirty="0">
                <a:solidFill>
                  <a:srgbClr val="858993"/>
                </a:solidFill>
                <a:latin typeface="Georgia" panose="02040502050405020303" pitchFamily="18" charset="0"/>
              </a:rPr>
              <a:t>*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hastane ve bölge temsilcileri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ito’nun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seçimli genel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kurulu’ndan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sonra,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ito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yönetim kurulu ve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ito-tk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daimi seçim komisyonunun ortak karar ve hazırlıklarıyla seçilerek belirlenir. her çalışma dönemi 2 yıldır. seçimlerin esasları ve hekim sayısına göre seçilecek temsilci sayısı, yönetmelikle belirlenir.</a:t>
            </a:r>
            <a:endParaRPr lang="tr-TR" sz="2200" b="1" dirty="0">
              <a:latin typeface="Georgia" panose="02040502050405020303" pitchFamily="18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675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379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kartal </a:t>
            </a: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eah</a:t>
            </a: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 temsilcilik raporu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21F5DD6-CE94-CA5B-A887-5DF60E8C7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42700"/>
            <a:ext cx="3803640" cy="508497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DC2F738-B9BB-4B7E-C6D3-D9F1034345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7105" y="1594690"/>
            <a:ext cx="4974878" cy="37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45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birim temsilcilikleri faaliyetleri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3F9AB03-F012-7A48-3A02-27B313F80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78" y="1000125"/>
            <a:ext cx="4174103" cy="558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85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«uğur </a:t>
            </a: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dündar’ın</a:t>
            </a: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 kaçırılması»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32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9AB2607-3ACA-A046-D038-0E32EE743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14" y="937308"/>
            <a:ext cx="4847772" cy="544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46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tk</a:t>
            </a: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 üzerine düşünmeler-1 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507286" cy="5643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tr-TR" sz="2400" b="1" dirty="0">
                <a:latin typeface="Georgia" panose="02040502050405020303" pitchFamily="18" charset="0"/>
              </a:rPr>
              <a:t>* </a:t>
            </a:r>
            <a:r>
              <a:rPr lang="tr-TR" sz="2800" b="1" dirty="0">
                <a:latin typeface="Georgia" panose="02040502050405020303" pitchFamily="18" charset="0"/>
              </a:rPr>
              <a:t>genel kuruldan sonra (en) yetkili karar organı</a:t>
            </a:r>
          </a:p>
          <a:p>
            <a:r>
              <a:rPr lang="tr-TR" sz="2800" b="1" dirty="0">
                <a:latin typeface="Georgia" panose="02040502050405020303" pitchFamily="18" charset="0"/>
              </a:rPr>
              <a:t>* her aşamada seçime dayalı</a:t>
            </a:r>
          </a:p>
          <a:p>
            <a:r>
              <a:rPr lang="tr-TR" sz="2800" b="1" dirty="0">
                <a:latin typeface="Georgia" panose="02040502050405020303" pitchFamily="18" charset="0"/>
              </a:rPr>
              <a:t>* kapıları, olanakları hekimlere açık tabip odası</a:t>
            </a:r>
          </a:p>
          <a:p>
            <a:r>
              <a:rPr lang="tr-TR" sz="2800" b="1" dirty="0">
                <a:latin typeface="Georgia" panose="02040502050405020303" pitchFamily="18" charset="0"/>
              </a:rPr>
              <a:t>* her türlü görüşe açık</a:t>
            </a:r>
          </a:p>
          <a:p>
            <a:r>
              <a:rPr lang="tr-TR" sz="2800" b="1" dirty="0">
                <a:latin typeface="Georgia" panose="02040502050405020303" pitchFamily="18" charset="0"/>
              </a:rPr>
              <a:t>* </a:t>
            </a:r>
            <a:r>
              <a:rPr lang="tr-TR" sz="2800" b="1" dirty="0" err="1">
                <a:latin typeface="Georgia" panose="02040502050405020303" pitchFamily="18" charset="0"/>
              </a:rPr>
              <a:t>ito</a:t>
            </a:r>
            <a:r>
              <a:rPr lang="tr-TR" sz="2800" b="1" dirty="0">
                <a:latin typeface="Georgia" panose="02040502050405020303" pitchFamily="18" charset="0"/>
              </a:rPr>
              <a:t> ile üyeler/hekimler arasındaki en güçlü bağ</a:t>
            </a:r>
          </a:p>
          <a:p>
            <a:r>
              <a:rPr lang="tr-TR" sz="2800" b="1" dirty="0">
                <a:latin typeface="Georgia" panose="02040502050405020303" pitchFamily="18" charset="0"/>
              </a:rPr>
              <a:t>* her hekimin </a:t>
            </a:r>
            <a:r>
              <a:rPr lang="tr-TR" sz="2800" b="1" dirty="0" err="1">
                <a:latin typeface="Georgia" panose="02040502050405020303" pitchFamily="18" charset="0"/>
              </a:rPr>
              <a:t>ito</a:t>
            </a:r>
            <a:r>
              <a:rPr lang="tr-TR" sz="2800" b="1" dirty="0">
                <a:latin typeface="Georgia" panose="02040502050405020303" pitchFamily="18" charset="0"/>
              </a:rPr>
              <a:t> yönetimine katılma imkanı</a:t>
            </a:r>
          </a:p>
          <a:p>
            <a:r>
              <a:rPr lang="tr-TR" sz="2800" b="1" dirty="0">
                <a:latin typeface="Georgia" panose="02040502050405020303" pitchFamily="18" charset="0"/>
              </a:rPr>
              <a:t>* birlikte yönetme aracı</a:t>
            </a:r>
          </a:p>
          <a:p>
            <a:r>
              <a:rPr lang="tr-TR" sz="2800" b="1" dirty="0">
                <a:latin typeface="Georgia" panose="02040502050405020303" pitchFamily="18" charset="0"/>
              </a:rPr>
              <a:t>* doğrudan «taban denetimi»</a:t>
            </a:r>
          </a:p>
          <a:p>
            <a:endParaRPr lang="tr-TR" sz="2400" b="1" dirty="0">
              <a:latin typeface="Georgia" panose="02040502050405020303" pitchFamily="18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33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8176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tk</a:t>
            </a: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 üzerine düşünmeler-2 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507286" cy="5643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tr-TR" sz="2800" b="1" dirty="0">
                <a:latin typeface="Georgia" panose="02040502050405020303" pitchFamily="18" charset="0"/>
              </a:rPr>
              <a:t>* «</a:t>
            </a:r>
            <a:r>
              <a:rPr lang="tr-TR" sz="2800" b="1" dirty="0" err="1">
                <a:latin typeface="Georgia" panose="02040502050405020303" pitchFamily="18" charset="0"/>
              </a:rPr>
              <a:t>yerel»den</a:t>
            </a:r>
            <a:r>
              <a:rPr lang="tr-TR" sz="2800" b="1" dirty="0">
                <a:latin typeface="Georgia" panose="02040502050405020303" pitchFamily="18" charset="0"/>
              </a:rPr>
              <a:t> «</a:t>
            </a:r>
            <a:r>
              <a:rPr lang="tr-TR" sz="2800" b="1" dirty="0" err="1">
                <a:latin typeface="Georgia" panose="02040502050405020303" pitchFamily="18" charset="0"/>
              </a:rPr>
              <a:t>merkez»e</a:t>
            </a:r>
            <a:r>
              <a:rPr lang="tr-TR" sz="2800" b="1" dirty="0">
                <a:latin typeface="Georgia" panose="02040502050405020303" pitchFamily="18" charset="0"/>
              </a:rPr>
              <a:t> müdahale imkanı</a:t>
            </a:r>
          </a:p>
          <a:p>
            <a:r>
              <a:rPr lang="tr-TR" sz="2800" b="1" dirty="0">
                <a:latin typeface="Georgia" panose="02040502050405020303" pitchFamily="18" charset="0"/>
              </a:rPr>
              <a:t>* «</a:t>
            </a:r>
            <a:r>
              <a:rPr lang="tr-TR" sz="2800" b="1" dirty="0" err="1">
                <a:latin typeface="Georgia" panose="02040502050405020303" pitchFamily="18" charset="0"/>
              </a:rPr>
              <a:t>merkez»den</a:t>
            </a:r>
            <a:r>
              <a:rPr lang="tr-TR" sz="2800" b="1" dirty="0">
                <a:latin typeface="Georgia" panose="02040502050405020303" pitchFamily="18" charset="0"/>
              </a:rPr>
              <a:t> «</a:t>
            </a:r>
            <a:r>
              <a:rPr lang="tr-TR" sz="2800" b="1" dirty="0" err="1">
                <a:latin typeface="Georgia" panose="02040502050405020303" pitchFamily="18" charset="0"/>
              </a:rPr>
              <a:t>yerel»e</a:t>
            </a:r>
            <a:r>
              <a:rPr lang="tr-TR" sz="2800" b="1" dirty="0">
                <a:latin typeface="Georgia" panose="02040502050405020303" pitchFamily="18" charset="0"/>
              </a:rPr>
              <a:t> müdahale  aracı</a:t>
            </a:r>
          </a:p>
          <a:p>
            <a:r>
              <a:rPr lang="tr-TR" sz="2800" b="1" dirty="0">
                <a:latin typeface="Georgia" panose="02040502050405020303" pitchFamily="18" charset="0"/>
              </a:rPr>
              <a:t>* bir okul/bir ekol</a:t>
            </a:r>
          </a:p>
          <a:p>
            <a:r>
              <a:rPr lang="tr-TR" sz="2800" b="1" dirty="0">
                <a:latin typeface="Georgia" panose="02040502050405020303" pitchFamily="18" charset="0"/>
              </a:rPr>
              <a:t>* yüzlerce aktivist</a:t>
            </a:r>
          </a:p>
          <a:p>
            <a:r>
              <a:rPr lang="tr-TR" sz="2800" b="1" dirty="0">
                <a:latin typeface="Georgia" panose="02040502050405020303" pitchFamily="18" charset="0"/>
              </a:rPr>
              <a:t>* </a:t>
            </a:r>
            <a:r>
              <a:rPr lang="tr-TR" sz="2800" b="1" dirty="0" err="1">
                <a:latin typeface="Georgia" panose="02040502050405020303" pitchFamily="18" charset="0"/>
              </a:rPr>
              <a:t>türkiye</a:t>
            </a:r>
            <a:r>
              <a:rPr lang="tr-TR" sz="2800" b="1" dirty="0">
                <a:latin typeface="Georgia" panose="02040502050405020303" pitchFamily="18" charset="0"/>
              </a:rPr>
              <a:t> hekimlik ve sağlık ortamından ülke sorunlarına kadar yüzlerce gündem</a:t>
            </a:r>
          </a:p>
          <a:p>
            <a:r>
              <a:rPr lang="tr-TR" sz="2800" b="1" dirty="0">
                <a:latin typeface="Georgia" panose="02040502050405020303" pitchFamily="18" charset="0"/>
              </a:rPr>
              <a:t>* sadece «söyleyen» değil, aynı zamanda «eyleyen»; </a:t>
            </a:r>
            <a:r>
              <a:rPr lang="tr-TR" sz="2800" b="1">
                <a:latin typeface="Georgia" panose="02040502050405020303" pitchFamily="18" charset="0"/>
              </a:rPr>
              <a:t>sözünü örgütleyen</a:t>
            </a:r>
            <a:endParaRPr lang="tr-TR" sz="2800" b="1" dirty="0">
              <a:latin typeface="Georgia" panose="02040502050405020303" pitchFamily="18" charset="0"/>
            </a:endParaRPr>
          </a:p>
          <a:p>
            <a:r>
              <a:rPr lang="tr-TR" sz="2800" b="1" dirty="0">
                <a:latin typeface="Georgia" panose="02040502050405020303" pitchFamily="18" charset="0"/>
              </a:rPr>
              <a:t>* örgüt içi demokrasinin güvencesi</a:t>
            </a:r>
          </a:p>
          <a:p>
            <a:r>
              <a:rPr lang="tr-TR" sz="2800" b="1" dirty="0">
                <a:latin typeface="Georgia" panose="02040502050405020303" pitchFamily="18" charset="0"/>
              </a:rPr>
              <a:t>* uzun soluklu bir katılımcı demokrasi örneği</a:t>
            </a:r>
          </a:p>
          <a:p>
            <a:r>
              <a:rPr lang="tr-TR" sz="2800" b="1" dirty="0">
                <a:latin typeface="Georgia" panose="02040502050405020303" pitchFamily="18" charset="0"/>
              </a:rPr>
              <a:t>* </a:t>
            </a:r>
            <a:r>
              <a:rPr lang="tr-TR" sz="2800" b="1" dirty="0" err="1">
                <a:latin typeface="Georgia" pitchFamily="18" charset="0"/>
              </a:rPr>
              <a:t>ito’nun</a:t>
            </a:r>
            <a:r>
              <a:rPr lang="tr-TR" sz="2800" b="1" dirty="0">
                <a:latin typeface="Georgia" pitchFamily="18" charset="0"/>
              </a:rPr>
              <a:t> temel dinamiği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dirty="0">
              <a:latin typeface="Georgia" panose="02040502050405020303" pitchFamily="18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34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225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tk</a:t>
            </a: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 divanı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tr-TR" sz="2400" b="1" dirty="0">
                <a:solidFill>
                  <a:srgbClr val="858993"/>
                </a:solidFill>
                <a:latin typeface="Georgia" panose="02040502050405020303" pitchFamily="18" charset="0"/>
              </a:rPr>
              <a:t>* </a:t>
            </a:r>
            <a:r>
              <a:rPr lang="tr-TR" sz="24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tk</a:t>
            </a:r>
            <a:r>
              <a:rPr lang="tr-TR" sz="24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, ilk toplantısında </a:t>
            </a:r>
            <a:r>
              <a:rPr lang="tr-TR" sz="2400" b="1" i="0" dirty="0">
                <a:solidFill>
                  <a:schemeClr val="accent1"/>
                </a:solidFill>
                <a:effectLst/>
                <a:latin typeface="Georgia" panose="02040502050405020303" pitchFamily="18" charset="0"/>
              </a:rPr>
              <a:t>7 kişiden oluşan bir divan </a:t>
            </a:r>
            <a:r>
              <a:rPr lang="tr-TR" sz="24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seçer. divan bir çalışma dönemi ile seçilir. boşalma durumunda yada </a:t>
            </a:r>
            <a:r>
              <a:rPr lang="tr-TR" sz="24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tk’nın</a:t>
            </a:r>
            <a:r>
              <a:rPr lang="tr-TR" sz="24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üçte iki çoğunluğunun kararı </a:t>
            </a:r>
            <a:r>
              <a:rPr lang="tr-TR" sz="2400" b="1" i="0" dirty="0">
                <a:solidFill>
                  <a:srgbClr val="858993"/>
                </a:solidFill>
                <a:latin typeface="Georgia" panose="02040502050405020303" pitchFamily="18" charset="0"/>
              </a:rPr>
              <a:t>ile</a:t>
            </a:r>
            <a:r>
              <a:rPr lang="tr-TR" sz="24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seçim yenilenir.</a:t>
            </a:r>
            <a:br>
              <a:rPr lang="tr-TR" sz="2400" b="1" dirty="0">
                <a:latin typeface="Georgia" panose="02040502050405020303" pitchFamily="18" charset="0"/>
              </a:rPr>
            </a:br>
            <a:r>
              <a:rPr lang="tr-TR" sz="2400" b="1" dirty="0">
                <a:solidFill>
                  <a:srgbClr val="858993"/>
                </a:solidFill>
                <a:latin typeface="Georgia" panose="02040502050405020303" pitchFamily="18" charset="0"/>
              </a:rPr>
              <a:t>* </a:t>
            </a:r>
            <a:r>
              <a:rPr lang="tr-TR" sz="24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divan, </a:t>
            </a:r>
            <a:r>
              <a:rPr lang="tr-TR" sz="24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tk</a:t>
            </a:r>
            <a:r>
              <a:rPr lang="tr-TR" sz="24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toplantılarının gündemini hazırlar, </a:t>
            </a:r>
            <a:r>
              <a:rPr lang="tr-TR" sz="24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tk’yı</a:t>
            </a:r>
            <a:r>
              <a:rPr lang="tr-TR" sz="24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toplantıya çağırır ve toplantıyı yönetir, alınan </a:t>
            </a:r>
            <a:r>
              <a:rPr lang="tr-TR" sz="2400" b="1" i="0" dirty="0">
                <a:solidFill>
                  <a:schemeClr val="accent1"/>
                </a:solidFill>
                <a:effectLst/>
                <a:latin typeface="Georgia" panose="02040502050405020303" pitchFamily="18" charset="0"/>
              </a:rPr>
              <a:t>kararların takibini </a:t>
            </a:r>
            <a:r>
              <a:rPr lang="tr-TR" sz="24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yapar.</a:t>
            </a:r>
            <a:br>
              <a:rPr lang="tr-TR" sz="2400" b="1" dirty="0">
                <a:latin typeface="Georgia" panose="02040502050405020303" pitchFamily="18" charset="0"/>
              </a:rPr>
            </a:br>
            <a:r>
              <a:rPr lang="tr-TR" sz="2400" b="1" dirty="0">
                <a:solidFill>
                  <a:srgbClr val="858993"/>
                </a:solidFill>
                <a:latin typeface="Georgia" panose="02040502050405020303" pitchFamily="18" charset="0"/>
              </a:rPr>
              <a:t>* </a:t>
            </a:r>
            <a:r>
              <a:rPr lang="tr-TR" sz="24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divan, ilk toplantısında kendi içinden bir başkan ve iki sekreter seçer, divan üyeleri, </a:t>
            </a:r>
            <a:r>
              <a:rPr lang="tr-TR" sz="24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ito-tk</a:t>
            </a:r>
            <a:r>
              <a:rPr lang="tr-TR" sz="24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daimi seçim komisyonunun üyesidir.</a:t>
            </a:r>
            <a:br>
              <a:rPr lang="tr-TR" sz="2400" b="1" dirty="0">
                <a:latin typeface="Georgia" panose="02040502050405020303" pitchFamily="18" charset="0"/>
              </a:rPr>
            </a:br>
            <a:endParaRPr lang="tr-TR" sz="2400" b="1" dirty="0">
              <a:latin typeface="Georgia" panose="02040502050405020303" pitchFamily="18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465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işleyiş, katılım, karar 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tr-TR" sz="24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* </a:t>
            </a:r>
            <a:r>
              <a:rPr lang="tr-TR" sz="24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tk</a:t>
            </a:r>
            <a:r>
              <a:rPr lang="tr-TR" sz="24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toplantıları isteyen tüm hekimlere açıktır. ancak oylamaya yalnızca temsilci üyeler ile </a:t>
            </a:r>
            <a:r>
              <a:rPr lang="tr-TR" sz="24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ito</a:t>
            </a:r>
            <a:r>
              <a:rPr lang="tr-TR" sz="24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seçilmiş yönetim kurulu-denetleme kurulu- onur kurulu- merkez delegasyon üyeleri, her komisyonu temsil eden üyeler, yönetim </a:t>
            </a:r>
            <a:r>
              <a:rPr lang="tr-TR" sz="24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kurulu’nun</a:t>
            </a:r>
            <a:r>
              <a:rPr lang="tr-TR" sz="24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resmen atadığı bölge temsilcileri katılabilir. </a:t>
            </a:r>
          </a:p>
          <a:p>
            <a:r>
              <a:rPr lang="tr-TR" sz="24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* </a:t>
            </a:r>
            <a:r>
              <a:rPr lang="tr-TR" sz="24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tk’na</a:t>
            </a:r>
            <a:r>
              <a:rPr lang="tr-TR" sz="24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katılımın değerlendirilmesi açısından devamın belirlenmesi esastır. bu amaçla toplantı başında divan başkanlığı tarafından yoklama yapılır. toplantıya katılanlar divan üyeleri tarafından bir tutanakla saptanır.</a:t>
            </a:r>
            <a:br>
              <a:rPr lang="tr-TR" sz="2400" b="1" dirty="0">
                <a:latin typeface="Georgia" panose="02040502050405020303" pitchFamily="18" charset="0"/>
              </a:rPr>
            </a:br>
            <a:r>
              <a:rPr lang="tr-TR" sz="2400" b="1" dirty="0">
                <a:latin typeface="Georgia" panose="02040502050405020303" pitchFamily="18" charset="0"/>
              </a:rPr>
              <a:t>* </a:t>
            </a:r>
            <a:r>
              <a:rPr lang="tr-TR" sz="24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toplantılar </a:t>
            </a:r>
            <a:r>
              <a:rPr lang="tr-TR" sz="2400" b="1" i="0" dirty="0">
                <a:solidFill>
                  <a:schemeClr val="accent1"/>
                </a:solidFill>
                <a:effectLst/>
                <a:latin typeface="Georgia" panose="02040502050405020303" pitchFamily="18" charset="0"/>
              </a:rPr>
              <a:t>her ayın ilk salı günü </a:t>
            </a:r>
            <a:r>
              <a:rPr lang="tr-TR" sz="24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yapılır. toplantı süresi üç saattir. toplantı süresi, katılan üyelerin salt çoğunluğunun kararı ile uzatılabilir.</a:t>
            </a:r>
            <a:endParaRPr lang="tr-TR" sz="2400" b="1" dirty="0">
              <a:latin typeface="Georgia" panose="02040502050405020303" pitchFamily="18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0333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507288" cy="646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i="0" u="sng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temsilcinin görevleri:</a:t>
            </a:r>
            <a:br>
              <a:rPr lang="tr-TR" sz="3200" b="1" dirty="0">
                <a:latin typeface="Georgia" panose="02040502050405020303" pitchFamily="18" charset="0"/>
              </a:rPr>
            </a:br>
            <a:endParaRPr lang="tr-TR" sz="3200" b="1" u="sng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8925" y="908050"/>
            <a:ext cx="8397875" cy="56172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tr-TR" sz="2200" b="1" dirty="0">
                <a:solidFill>
                  <a:srgbClr val="858993"/>
                </a:solidFill>
                <a:latin typeface="Georgia" panose="02040502050405020303" pitchFamily="18" charset="0"/>
              </a:rPr>
              <a:t>*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tk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toplantısına katılmak.</a:t>
            </a:r>
            <a:br>
              <a:rPr lang="tr-TR" sz="2200" b="1" dirty="0">
                <a:latin typeface="Georgia" panose="02040502050405020303" pitchFamily="18" charset="0"/>
              </a:rPr>
            </a:br>
            <a:r>
              <a:rPr lang="tr-TR" sz="2200" b="1" dirty="0">
                <a:solidFill>
                  <a:srgbClr val="858993"/>
                </a:solidFill>
                <a:latin typeface="Georgia" panose="02040502050405020303" pitchFamily="18" charset="0"/>
              </a:rPr>
              <a:t>*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biriminde hekimlerle düzeni toplantılar yapmak, birimin sorunlarını çözümlemek üzere yöneticilere iletmek, gerektiğinde konuyu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tk’una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ito-yk’una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götürmek,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oda’nın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gündemindeki konuları hekimlere aktarmak ve tartışmak, birime, hekimlik ve sağlık ortamına ilişkin görüşleri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tk’na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taşımak.</a:t>
            </a:r>
            <a:br>
              <a:rPr lang="tr-TR" sz="2200" b="1" dirty="0">
                <a:latin typeface="Georgia" panose="02040502050405020303" pitchFamily="18" charset="0"/>
              </a:rPr>
            </a:br>
            <a:r>
              <a:rPr lang="tr-TR" sz="2200" b="1" dirty="0">
                <a:solidFill>
                  <a:srgbClr val="858993"/>
                </a:solidFill>
                <a:latin typeface="Georgia" panose="02040502050405020303" pitchFamily="18" charset="0"/>
              </a:rPr>
              <a:t>*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hekimlerin herhangi bir mağduriyetlerinde ilk başvuruyu kabul etmek ve bunu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tk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ve yönetim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kurulu’na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iletmek.</a:t>
            </a:r>
            <a:br>
              <a:rPr lang="tr-TR" sz="2200" b="1" dirty="0">
                <a:latin typeface="Georgia" panose="02040502050405020303" pitchFamily="18" charset="0"/>
              </a:rPr>
            </a:br>
            <a:r>
              <a:rPr lang="tr-TR" sz="2200" b="1" dirty="0">
                <a:solidFill>
                  <a:srgbClr val="858993"/>
                </a:solidFill>
                <a:latin typeface="Georgia" panose="02040502050405020303" pitchFamily="18" charset="0"/>
              </a:rPr>
              <a:t>*</a:t>
            </a:r>
            <a:r>
              <a:rPr lang="tr-TR" sz="2200" b="1" i="0" dirty="0">
                <a:solidFill>
                  <a:schemeClr val="accent1"/>
                </a:solidFill>
                <a:effectLst/>
                <a:latin typeface="Georgia" panose="02040502050405020303" pitchFamily="18" charset="0"/>
              </a:rPr>
              <a:t>hekimleri birimindeki çeşitli organlarda temsil etmek 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üzere girişimde bulunmak.</a:t>
            </a:r>
            <a:br>
              <a:rPr lang="tr-TR" sz="2200" b="1" dirty="0">
                <a:latin typeface="Georgia" panose="02040502050405020303" pitchFamily="18" charset="0"/>
              </a:rPr>
            </a:br>
            <a:r>
              <a:rPr lang="tr-TR" sz="2200" b="1" dirty="0">
                <a:solidFill>
                  <a:srgbClr val="858993"/>
                </a:solidFill>
                <a:latin typeface="Georgia" panose="02040502050405020303" pitchFamily="18" charset="0"/>
              </a:rPr>
              <a:t>*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hekimlik mesleğinin denetlenmesinde görev almak.</a:t>
            </a:r>
            <a:br>
              <a:rPr lang="tr-TR" sz="2200" b="1" dirty="0">
                <a:latin typeface="Georgia" panose="02040502050405020303" pitchFamily="18" charset="0"/>
              </a:rPr>
            </a:br>
            <a:r>
              <a:rPr lang="tr-TR" sz="2200" b="1" dirty="0">
                <a:solidFill>
                  <a:srgbClr val="858993"/>
                </a:solidFill>
                <a:latin typeface="Georgia" panose="02040502050405020303" pitchFamily="18" charset="0"/>
              </a:rPr>
              <a:t>*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temsilci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yk’ya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bilgi vermek şartıyla kendi biriminde </a:t>
            </a:r>
            <a:r>
              <a:rPr lang="tr-TR" sz="2200" b="1" i="0" dirty="0" err="1">
                <a:solidFill>
                  <a:schemeClr val="accent1"/>
                </a:solidFill>
                <a:effectLst/>
                <a:latin typeface="Georgia" panose="02040502050405020303" pitchFamily="18" charset="0"/>
              </a:rPr>
              <a:t>yk</a:t>
            </a:r>
            <a:r>
              <a:rPr lang="tr-TR" sz="2200" b="1" i="0" dirty="0">
                <a:solidFill>
                  <a:schemeClr val="accent1"/>
                </a:solidFill>
                <a:effectLst/>
                <a:latin typeface="Georgia" panose="02040502050405020303" pitchFamily="18" charset="0"/>
              </a:rPr>
              <a:t> yetkilerini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kullanabilecek, bu durum işyeri biriminin amirine yazılı olarak bildirilecektir.</a:t>
            </a:r>
            <a:endParaRPr lang="tr-TR" sz="2200" b="1" dirty="0">
              <a:latin typeface="Georgia" panose="02040502050405020303" pitchFamily="18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741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507287" cy="646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i="0" u="sng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temsilci birimi</a:t>
            </a:r>
            <a:endParaRPr lang="tr-TR" sz="3200" b="1" u="sng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96736" y="908049"/>
            <a:ext cx="8507287" cy="573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tr-TR" sz="2400" b="1" i="0" dirty="0">
                <a:effectLst/>
                <a:latin typeface="Georgia" panose="02040502050405020303" pitchFamily="18" charset="0"/>
              </a:rPr>
              <a:t>* </a:t>
            </a:r>
            <a:r>
              <a:rPr lang="tr-TR" sz="2400" b="1" i="0" dirty="0" err="1">
                <a:effectLst/>
                <a:latin typeface="Georgia" panose="02040502050405020303" pitchFamily="18" charset="0"/>
              </a:rPr>
              <a:t>tk</a:t>
            </a:r>
            <a:r>
              <a:rPr lang="tr-TR" sz="2400" b="1" i="0" dirty="0">
                <a:effectLst/>
                <a:latin typeface="Georgia" panose="02040502050405020303" pitchFamily="18" charset="0"/>
              </a:rPr>
              <a:t> üyelerinin çalıştığı birimlerdeki temsilcilik çalışmalarını yürüttüğü mekana temsilci birimi denir. ilçe ve bölge bazında </a:t>
            </a:r>
            <a:r>
              <a:rPr lang="tr-TR" sz="2400" b="1" i="0" dirty="0" err="1">
                <a:effectLst/>
                <a:latin typeface="Georgia" panose="02040502050405020303" pitchFamily="18" charset="0"/>
              </a:rPr>
              <a:t>ito</a:t>
            </a:r>
            <a:r>
              <a:rPr lang="tr-TR" sz="2400" b="1" i="0" dirty="0">
                <a:effectLst/>
                <a:latin typeface="Georgia" panose="02040502050405020303" pitchFamily="18" charset="0"/>
              </a:rPr>
              <a:t> olanaklarından yeterince yararlanmak için iş yerlerinden bağımsız bürolar kurulabilir. </a:t>
            </a:r>
          </a:p>
          <a:p>
            <a:r>
              <a:rPr lang="tr-TR" sz="2400" b="1" dirty="0">
                <a:latin typeface="Georgia" panose="02040502050405020303" pitchFamily="18" charset="0"/>
              </a:rPr>
              <a:t>* </a:t>
            </a:r>
            <a:r>
              <a:rPr lang="tr-TR" sz="2400" b="1" i="0" dirty="0">
                <a:effectLst/>
                <a:latin typeface="Georgia" panose="02040502050405020303" pitchFamily="18" charset="0"/>
              </a:rPr>
              <a:t>temsilcinin çalıştığı birimin koşullarına göre ayrı bir oda ya da masa şeklinde kurulur, her birimin mutlak bir </a:t>
            </a:r>
            <a:r>
              <a:rPr lang="tr-TR" sz="2400" b="1" i="0" dirty="0">
                <a:solidFill>
                  <a:schemeClr val="accent1"/>
                </a:solidFill>
                <a:effectLst/>
                <a:latin typeface="Georgia" panose="02040502050405020303" pitchFamily="18" charset="0"/>
              </a:rPr>
              <a:t>pano</a:t>
            </a:r>
            <a:r>
              <a:rPr lang="tr-TR" sz="2400" b="1" i="0" dirty="0">
                <a:effectLst/>
                <a:latin typeface="Georgia" panose="02040502050405020303" pitchFamily="18" charset="0"/>
              </a:rPr>
              <a:t>su bulunur. </a:t>
            </a:r>
          </a:p>
          <a:p>
            <a:r>
              <a:rPr lang="tr-TR" sz="2400" b="1" i="0" dirty="0">
                <a:effectLst/>
                <a:latin typeface="Georgia" panose="02040502050405020303" pitchFamily="18" charset="0"/>
              </a:rPr>
              <a:t>* birim temsilcileri kendi aralarında sekreter seçerler. sekreter, toplantının düzenlenmesi ve yürütülmesi, karar defterinin tutulması ve panonun düzeninden sorumludur.</a:t>
            </a:r>
          </a:p>
          <a:p>
            <a:r>
              <a:rPr lang="tr-TR" sz="2400" b="1" i="0" dirty="0">
                <a:solidFill>
                  <a:schemeClr val="accent1"/>
                </a:solidFill>
                <a:effectLst/>
                <a:latin typeface="Georgia" panose="02040502050405020303" pitchFamily="18" charset="0"/>
              </a:rPr>
              <a:t>* birimin, temsilcisini geri çağırma hakkı vardır.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dirty="0">
              <a:latin typeface="Georgia" panose="02040502050405020303" pitchFamily="18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0840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6301" cy="62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i="0" u="sng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temsilci seçimi</a:t>
            </a:r>
            <a:endParaRPr lang="tr-TR" sz="3200" b="1" u="sng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90511" y="831032"/>
            <a:ext cx="8507287" cy="612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* hastane ve bölge temsilcileri,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ito’nun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seçimli genel kurulu’ nu izleyen üç ay içinde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ito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yönetim kurulu ve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ito-tk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daimi seçim komisyonunun ortak karar ve hazırlıkları ile seçilir. sonucun temsilciler ile çalıştıkları birimlerin yöneticilerine bildirilmesinden sonra temsilciler görevlerine başlarlar.</a:t>
            </a:r>
            <a:br>
              <a:rPr lang="tr-TR" sz="2200" b="1" dirty="0">
                <a:latin typeface="Georgia" panose="02040502050405020303" pitchFamily="18" charset="0"/>
              </a:rPr>
            </a:br>
            <a:r>
              <a:rPr lang="tr-TR" sz="2200" b="1" dirty="0">
                <a:solidFill>
                  <a:srgbClr val="858993"/>
                </a:solidFill>
                <a:latin typeface="Georgia" panose="02040502050405020303" pitchFamily="18" charset="0"/>
              </a:rPr>
              <a:t>* 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hekim sayısı 50’ye kadar her 25 hekim için 1 temsilci, 50-100 arasında ise 2 temsilci, 100-500 arasında ise her 100 hekim için 1 temsilci, 100’ün katlarının üzerindeki hekim sayısı 50 ve üzerinde ise ek olarak 1 temsilci, 500’den fazla ise her 200 hekim için 1 temsilci, 200’ün katlarının üzerindeki hekim sayısı 100 ve üzerinde ise ek olarak 1 temsilci seçilir.</a:t>
            </a:r>
            <a:br>
              <a:rPr lang="tr-TR" sz="2200" b="1" dirty="0">
                <a:latin typeface="Georgia" panose="02040502050405020303" pitchFamily="18" charset="0"/>
              </a:rPr>
            </a:br>
            <a:r>
              <a:rPr lang="tr-TR" sz="2200" b="1" dirty="0">
                <a:solidFill>
                  <a:srgbClr val="858993"/>
                </a:solidFill>
                <a:latin typeface="Georgia" panose="02040502050405020303" pitchFamily="18" charset="0"/>
              </a:rPr>
              <a:t>* 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temsilciler kurulu seçimlerine aday olmak için birimde çalışanların </a:t>
            </a:r>
            <a:r>
              <a:rPr lang="tr-TR" sz="2200" b="1" i="0" dirty="0" err="1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ito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 üyesi olması gereklidir.  oy kullanmak için </a:t>
            </a:r>
            <a:r>
              <a:rPr lang="tr-TR" sz="2200" b="1" i="0" dirty="0">
                <a:solidFill>
                  <a:schemeClr val="accent1"/>
                </a:solidFill>
                <a:effectLst/>
                <a:latin typeface="Georgia" panose="02040502050405020303" pitchFamily="18" charset="0"/>
              </a:rPr>
              <a:t>birimde çalışan hekim </a:t>
            </a:r>
            <a:r>
              <a:rPr lang="tr-TR" sz="2200" b="1" i="0" dirty="0">
                <a:solidFill>
                  <a:srgbClr val="858993"/>
                </a:solidFill>
                <a:effectLst/>
                <a:latin typeface="Georgia" panose="02040502050405020303" pitchFamily="18" charset="0"/>
              </a:rPr>
              <a:t>olmak yeterlidir.</a:t>
            </a:r>
            <a:endParaRPr lang="tr-TR" sz="2200" b="1" dirty="0">
              <a:latin typeface="Georgia" panose="02040502050405020303" pitchFamily="18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257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4978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200" b="1" u="sng" dirty="0" err="1">
                <a:solidFill>
                  <a:srgbClr val="FF0000"/>
                </a:solidFill>
                <a:latin typeface="Georgia" pitchFamily="18" charset="0"/>
              </a:rPr>
              <a:t>tk</a:t>
            </a:r>
            <a:r>
              <a:rPr lang="tr-TR" sz="3200" b="1" u="sng" dirty="0">
                <a:solidFill>
                  <a:srgbClr val="FF0000"/>
                </a:solidFill>
                <a:latin typeface="Georgia" pitchFamily="18" charset="0"/>
              </a:rPr>
              <a:t> seçimleri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5750" y="1000125"/>
            <a:ext cx="84963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FEBBB1-F53F-4D9B-BB75-E5E6F3985796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4 Dikdörtgen"/>
          <p:cNvSpPr>
            <a:spLocks noChangeArrowheads="1"/>
          </p:cNvSpPr>
          <p:nvPr/>
        </p:nvSpPr>
        <p:spPr bwMode="auto">
          <a:xfrm>
            <a:off x="179513" y="1268760"/>
            <a:ext cx="850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47484D-A5F0-14A2-0AFC-608FAA5AE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0126AAB-F594-567E-51FC-026C81FDA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33279" y="1909287"/>
            <a:ext cx="4509119" cy="337289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3E4F9DD-83E4-04E7-A640-264899BDA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01" y="1540123"/>
            <a:ext cx="5643101" cy="42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16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round/>
          <a:headEnd/>
          <a:tailEnd/>
        </a:ln>
      </a:spPr>
      <a:bodyPr/>
      <a:lstStyle>
        <a:defPPr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5614</TotalTime>
  <Words>1283</Words>
  <Application>Microsoft Office PowerPoint</Application>
  <PresentationFormat>Ekran Gösterisi (4:3)</PresentationFormat>
  <Paragraphs>239</Paragraphs>
  <Slides>34</Slides>
  <Notes>33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0" baseType="lpstr">
      <vt:lpstr>Arial</vt:lpstr>
      <vt:lpstr>Calibri</vt:lpstr>
      <vt:lpstr>Garamond</vt:lpstr>
      <vt:lpstr>Georgia</vt:lpstr>
      <vt:lpstr>Ofis Teması</vt:lpstr>
      <vt:lpstr>Acrobat Document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Pamukkale Ünv.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 Sağlık Bakanlığı Yeni Sağlık Yönetimi(şimi)</dc:title>
  <dc:creator>Pau</dc:creator>
  <cp:lastModifiedBy>Osman ÖZTÜRK</cp:lastModifiedBy>
  <cp:revision>464</cp:revision>
  <dcterms:created xsi:type="dcterms:W3CDTF">2011-10-06T06:36:17Z</dcterms:created>
  <dcterms:modified xsi:type="dcterms:W3CDTF">2023-10-01T10:24:04Z</dcterms:modified>
</cp:coreProperties>
</file>