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86" r:id="rId4"/>
    <p:sldId id="258" r:id="rId5"/>
    <p:sldId id="279" r:id="rId6"/>
    <p:sldId id="283" r:id="rId7"/>
    <p:sldId id="299" r:id="rId8"/>
    <p:sldId id="284" r:id="rId9"/>
    <p:sldId id="295" r:id="rId10"/>
    <p:sldId id="296" r:id="rId11"/>
    <p:sldId id="301" r:id="rId12"/>
    <p:sldId id="291" r:id="rId13"/>
    <p:sldId id="276" r:id="rId14"/>
    <p:sldId id="289" r:id="rId15"/>
    <p:sldId id="290" r:id="rId16"/>
    <p:sldId id="260" r:id="rId17"/>
    <p:sldId id="274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SİVİL TOPLUM ÖRGÜTLERİ OLMADAN 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DEPREME </a:t>
            </a:r>
            <a:r>
              <a:rPr lang="tr-TR" sz="3600" b="1" dirty="0">
                <a:solidFill>
                  <a:srgbClr val="FF0000"/>
                </a:solidFill>
              </a:rPr>
              <a:t>BAĞLI AFETLER </a:t>
            </a:r>
            <a:r>
              <a:rPr lang="tr-TR" sz="3600" b="1" dirty="0" smtClean="0">
                <a:solidFill>
                  <a:srgbClr val="FF0000"/>
                </a:solidFill>
              </a:rPr>
              <a:t>YÖNETİLEMEZ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İstanbul Tabip Odası</a:t>
            </a:r>
          </a:p>
          <a:p>
            <a:pPr marL="0" indent="0" algn="ctr">
              <a:buNone/>
            </a:pPr>
            <a:endParaRPr lang="tr-TR" sz="800" b="1" dirty="0" smtClean="0"/>
          </a:p>
          <a:p>
            <a:pPr marL="0" indent="0" algn="ctr">
              <a:buNone/>
            </a:pPr>
            <a:r>
              <a:rPr lang="tr-TR" dirty="0" smtClean="0"/>
              <a:t>İstanbul </a:t>
            </a:r>
            <a:r>
              <a:rPr lang="tr-TR" dirty="0"/>
              <a:t>Depremine Yönelik Sağlık Hizmetinin Yapılanması Çalışma </a:t>
            </a:r>
            <a:r>
              <a:rPr lang="tr-TR" dirty="0" smtClean="0"/>
              <a:t>Grubu 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Dr. Hasan Oğan</a:t>
            </a:r>
          </a:p>
          <a:p>
            <a:pPr marL="0" indent="0" algn="ctr">
              <a:buNone/>
            </a:pPr>
            <a:r>
              <a:rPr lang="tr-TR" dirty="0" smtClean="0"/>
              <a:t>Genel Koordinatör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https://deprem.istabip.org.tr/</a:t>
            </a:r>
          </a:p>
        </p:txBody>
      </p:sp>
    </p:spTree>
    <p:extLst>
      <p:ext uri="{BB962C8B-B14F-4D97-AF65-F5344CB8AC3E}">
        <p14:creationId xmlns:p14="http://schemas.microsoft.com/office/powerpoint/2010/main" val="1090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778767"/>
            <a:ext cx="8460432" cy="4018385"/>
          </a:xfrm>
        </p:spPr>
      </p:pic>
      <p:sp>
        <p:nvSpPr>
          <p:cNvPr id="6" name="Dikdörtgen 5"/>
          <p:cNvSpPr/>
          <p:nvPr/>
        </p:nvSpPr>
        <p:spPr>
          <a:xfrm>
            <a:off x="683568" y="4801795"/>
            <a:ext cx="8568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“Tarihin en büyük hasta nakil operasyonu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 Depremin ardından çevre iller ve büyükşehirlerdeki hastanelere, tarihin en büyük hasta nakil operasyonu gerçekleştirildi.</a:t>
            </a:r>
          </a:p>
          <a:p>
            <a:r>
              <a:rPr lang="tr-TR" sz="800" dirty="0"/>
              <a:t> </a:t>
            </a:r>
          </a:p>
          <a:p>
            <a:r>
              <a:rPr lang="tr-TR" dirty="0" smtClean="0"/>
              <a:t>Toplam </a:t>
            </a:r>
            <a:r>
              <a:rPr lang="tr-TR" b="1" dirty="0">
                <a:solidFill>
                  <a:srgbClr val="FF0000"/>
                </a:solidFill>
              </a:rPr>
              <a:t>51 bin 665 hasta ve yaralı </a:t>
            </a:r>
            <a:r>
              <a:rPr lang="tr-TR" dirty="0"/>
              <a:t>depremzedenin nakli yapıldı.”</a:t>
            </a:r>
          </a:p>
          <a:p>
            <a:r>
              <a:rPr lang="tr-TR" sz="800" dirty="0"/>
              <a:t> </a:t>
            </a:r>
          </a:p>
          <a:p>
            <a:r>
              <a:rPr lang="tr-TR" dirty="0"/>
              <a:t> </a:t>
            </a:r>
            <a:r>
              <a:rPr lang="tr-TR" sz="1200" dirty="0"/>
              <a:t>https://www.saglik.gov.tr/TR-102172/turkiyenin-saglik-ordusu-deprem-bolgesi-icin-seferber-oldu.html</a:t>
            </a:r>
          </a:p>
        </p:txBody>
      </p:sp>
      <p:sp>
        <p:nvSpPr>
          <p:cNvPr id="7" name="Dikdörtgen 6"/>
          <p:cNvSpPr/>
          <p:nvPr/>
        </p:nvSpPr>
        <p:spPr>
          <a:xfrm>
            <a:off x="0" y="3953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“14 milyon kişi etkilenmiş, </a:t>
            </a:r>
            <a:r>
              <a:rPr lang="tr-TR" b="1" u="sng" dirty="0">
                <a:solidFill>
                  <a:srgbClr val="FF0000"/>
                </a:solidFill>
              </a:rPr>
              <a:t>53.537 </a:t>
            </a:r>
            <a:r>
              <a:rPr lang="tr-TR" b="1" dirty="0">
                <a:solidFill>
                  <a:srgbClr val="FF0000"/>
                </a:solidFill>
              </a:rPr>
              <a:t>kişi hayatını kaybetmiş, </a:t>
            </a:r>
            <a:r>
              <a:rPr lang="tr-TR" b="1" u="sng" dirty="0">
                <a:solidFill>
                  <a:srgbClr val="FF0000"/>
                </a:solidFill>
              </a:rPr>
              <a:t>107.204 </a:t>
            </a:r>
            <a:r>
              <a:rPr lang="tr-TR" b="1" dirty="0">
                <a:solidFill>
                  <a:srgbClr val="FF0000"/>
                </a:solidFill>
              </a:rPr>
              <a:t>kişi yaralanmıştır”</a:t>
            </a:r>
          </a:p>
        </p:txBody>
      </p:sp>
    </p:spTree>
    <p:extLst>
      <p:ext uri="{BB962C8B-B14F-4D97-AF65-F5344CB8AC3E}">
        <p14:creationId xmlns:p14="http://schemas.microsoft.com/office/powerpoint/2010/main" val="36043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İSTANBUL TABİP ODASI</a:t>
            </a:r>
          </a:p>
          <a:p>
            <a:pPr marL="0" indent="0" algn="ctr">
              <a:buNone/>
            </a:pPr>
            <a:endParaRPr lang="tr-TR" sz="800" b="1" dirty="0"/>
          </a:p>
          <a:p>
            <a:pPr marL="0" indent="0" algn="ctr">
              <a:buNone/>
            </a:pPr>
            <a:r>
              <a:rPr lang="tr-TR" dirty="0"/>
              <a:t>İstanbul Depremine Yönelik Sağlık Hizmetinin Yapılanması Çalışma Grubu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1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43528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1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800" b="1" dirty="0" smtClean="0"/>
              <a:t>‘‘</a:t>
            </a:r>
            <a:r>
              <a:rPr lang="tr-TR" sz="2800" b="1" dirty="0" smtClean="0">
                <a:solidFill>
                  <a:srgbClr val="FF0000"/>
                </a:solidFill>
              </a:rPr>
              <a:t>Afet yönetiminde hazırlık dönemi esastır</a:t>
            </a:r>
            <a:r>
              <a:rPr lang="tr-TR" sz="2800" b="1" dirty="0" smtClean="0"/>
              <a:t>. Doğru ve tam yapılmadığında diğer süreçler sürdürülemez.’’</a:t>
            </a:r>
          </a:p>
          <a:p>
            <a:pPr marL="0" indent="0">
              <a:buNone/>
            </a:pPr>
            <a:endParaRPr lang="tr-TR" sz="1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500" b="1" dirty="0" smtClean="0">
                <a:solidFill>
                  <a:srgbClr val="FF0000"/>
                </a:solidFill>
              </a:rPr>
              <a:t>Çalışma </a:t>
            </a:r>
            <a:r>
              <a:rPr lang="tr-TR" sz="3500" b="1" dirty="0">
                <a:solidFill>
                  <a:srgbClr val="FF0000"/>
                </a:solidFill>
              </a:rPr>
              <a:t>grubu sağlık hizmeti temelinde;</a:t>
            </a:r>
          </a:p>
          <a:p>
            <a:pPr marL="0" indent="0">
              <a:buNone/>
            </a:pPr>
            <a:endParaRPr lang="tr-TR" sz="1200" b="1" dirty="0">
              <a:solidFill>
                <a:srgbClr val="FF0000"/>
              </a:solidFill>
            </a:endParaRPr>
          </a:p>
          <a:p>
            <a:pPr lvl="1"/>
            <a:r>
              <a:rPr lang="tr-TR" dirty="0"/>
              <a:t>Sürecin (afet yönetimi) </a:t>
            </a:r>
            <a:r>
              <a:rPr lang="tr-TR" b="1" dirty="0">
                <a:solidFill>
                  <a:srgbClr val="FF0000"/>
                </a:solidFill>
              </a:rPr>
              <a:t>tüm aşamalarını </a:t>
            </a:r>
            <a:r>
              <a:rPr lang="tr-TR" dirty="0"/>
              <a:t>takip etmek, izlemek</a:t>
            </a:r>
          </a:p>
          <a:p>
            <a:pPr lvl="1"/>
            <a:r>
              <a:rPr lang="tr-TR" dirty="0"/>
              <a:t>Tespit etmek</a:t>
            </a:r>
          </a:p>
          <a:p>
            <a:pPr lvl="1"/>
            <a:r>
              <a:rPr lang="tr-TR" dirty="0"/>
              <a:t>Değerlendirmek</a:t>
            </a:r>
          </a:p>
          <a:p>
            <a:pPr lvl="1"/>
            <a:r>
              <a:rPr lang="tr-TR" dirty="0"/>
              <a:t>Sorunları ortaya koymak</a:t>
            </a:r>
          </a:p>
          <a:p>
            <a:pPr lvl="1"/>
            <a:r>
              <a:rPr lang="tr-TR" dirty="0"/>
              <a:t>Çözümler konusunda </a:t>
            </a:r>
            <a:r>
              <a:rPr lang="tr-TR" dirty="0" smtClean="0"/>
              <a:t>önerilerde </a:t>
            </a:r>
            <a:r>
              <a:rPr lang="tr-TR" dirty="0"/>
              <a:t>bulunmak</a:t>
            </a:r>
          </a:p>
          <a:p>
            <a:pPr lvl="1"/>
            <a:r>
              <a:rPr lang="tr-TR" dirty="0"/>
              <a:t>Gerektiğinde sürecin tüm aşamalarında koordinasyonu sağlamak</a:t>
            </a:r>
          </a:p>
          <a:p>
            <a:pPr lvl="1"/>
            <a:r>
              <a:rPr lang="tr-TR" dirty="0"/>
              <a:t>Doğrudan katkı </a:t>
            </a:r>
            <a:r>
              <a:rPr lang="tr-TR" dirty="0" smtClean="0"/>
              <a:t>sunmak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0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908720"/>
            <a:ext cx="7704856" cy="521744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İstanbul </a:t>
            </a:r>
            <a:r>
              <a:rPr lang="tr-TR" b="1" dirty="0">
                <a:solidFill>
                  <a:srgbClr val="FF0000"/>
                </a:solidFill>
              </a:rPr>
              <a:t>Depremine Yönelik Sağlık Hizmetinin Yapılanması Çalışma </a:t>
            </a:r>
            <a:r>
              <a:rPr lang="tr-TR" b="1" dirty="0" smtClean="0">
                <a:solidFill>
                  <a:srgbClr val="FF0000"/>
                </a:solidFill>
              </a:rPr>
              <a:t>Grubu; </a:t>
            </a:r>
          </a:p>
          <a:p>
            <a:pPr marL="0" lvl="0" indent="0">
              <a:buNone/>
            </a:pP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TTB </a:t>
            </a:r>
            <a:r>
              <a:rPr lang="tr-TR" dirty="0"/>
              <a:t>ve Marmara Bölgesi tabip odaları,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TTB </a:t>
            </a:r>
            <a:r>
              <a:rPr lang="tr-TR" dirty="0"/>
              <a:t>uzmanlık dernekleri,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İstanbul </a:t>
            </a:r>
            <a:r>
              <a:rPr lang="tr-TR" dirty="0"/>
              <a:t>sağlık meslek odaları,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TMMOB </a:t>
            </a:r>
            <a:r>
              <a:rPr lang="tr-TR" dirty="0"/>
              <a:t>İstanbul Şubeleri,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İstanbul </a:t>
            </a:r>
            <a:r>
              <a:rPr lang="tr-TR" dirty="0"/>
              <a:t>Barosu,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Sağlık </a:t>
            </a:r>
            <a:r>
              <a:rPr lang="tr-TR" dirty="0"/>
              <a:t>sendikaları </a:t>
            </a:r>
            <a:endParaRPr lang="tr-TR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tr-TR" dirty="0" smtClean="0"/>
              <a:t>Diğer </a:t>
            </a:r>
            <a:r>
              <a:rPr lang="tr-TR" dirty="0"/>
              <a:t>STK’lar bulunmaktadır.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4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Yaptıklarımız;</a:t>
            </a:r>
          </a:p>
          <a:p>
            <a:pPr marL="0" indent="0">
              <a:buNone/>
            </a:pPr>
            <a:endParaRPr lang="tr-TR" sz="1400" b="1" dirty="0">
              <a:solidFill>
                <a:srgbClr val="FF0000"/>
              </a:solidFill>
            </a:endParaRP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Sağlık Kurumlarımız Depreme Ne Kadar Dayanıklı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/ 06 Aralık </a:t>
            </a:r>
            <a:r>
              <a:rPr lang="tr-TR" dirty="0" smtClean="0"/>
              <a:t>2023</a:t>
            </a:r>
          </a:p>
          <a:p>
            <a:pPr marL="0" lvl="0" indent="0">
              <a:buNone/>
            </a:pPr>
            <a:endParaRPr lang="tr-TR" sz="1400" dirty="0"/>
          </a:p>
          <a:p>
            <a:pPr lvl="0"/>
            <a:r>
              <a:rPr lang="tr-TR" b="1" dirty="0"/>
              <a:t>Depremde Acil Tıp Uygulamaları: Depreme Özgü Sorunlar Ve Olası Çözümler – I </a:t>
            </a:r>
            <a:r>
              <a:rPr lang="tr-TR" dirty="0"/>
              <a:t>/ </a:t>
            </a:r>
            <a:r>
              <a:rPr lang="tr-TR" sz="2400" dirty="0"/>
              <a:t>23 Aralık </a:t>
            </a:r>
            <a:r>
              <a:rPr lang="tr-TR" sz="2400" dirty="0" smtClean="0"/>
              <a:t>2023</a:t>
            </a:r>
          </a:p>
          <a:p>
            <a:pPr marL="0" lvl="0" indent="0">
              <a:buNone/>
            </a:pPr>
            <a:endParaRPr lang="tr-TR" sz="1300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Depremde Acil Tıp Uygulamaları: Depreme Özgü Sorunlar Ve Olası Çözümler – II </a:t>
            </a:r>
            <a:r>
              <a:rPr lang="tr-TR" dirty="0"/>
              <a:t>/ </a:t>
            </a:r>
            <a:r>
              <a:rPr lang="tr-TR" sz="2400" dirty="0"/>
              <a:t>09 Mart </a:t>
            </a:r>
            <a:r>
              <a:rPr lang="tr-TR" sz="2400" dirty="0" smtClean="0"/>
              <a:t>2024</a:t>
            </a:r>
          </a:p>
          <a:p>
            <a:pPr marL="0" lvl="0" indent="0">
              <a:buNone/>
            </a:pPr>
            <a:endParaRPr lang="tr-TR" sz="1300" dirty="0"/>
          </a:p>
          <a:p>
            <a:pPr lvl="0"/>
            <a:r>
              <a:rPr lang="tr-TR" b="1" dirty="0"/>
              <a:t>Öncelikli Bir Halk Sağlığı Sorunu, İstanbul - Marmara Depremi </a:t>
            </a:r>
            <a:r>
              <a:rPr lang="tr-TR" dirty="0"/>
              <a:t>/ </a:t>
            </a:r>
            <a:r>
              <a:rPr lang="tr-TR" sz="2400" dirty="0"/>
              <a:t>20 – 21 Ocak </a:t>
            </a:r>
            <a:r>
              <a:rPr lang="tr-TR" sz="2400" dirty="0" smtClean="0"/>
              <a:t>2024</a:t>
            </a:r>
          </a:p>
          <a:p>
            <a:pPr marL="0" lvl="0" indent="0">
              <a:buNone/>
            </a:pPr>
            <a:endParaRPr lang="tr-TR" sz="1200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Kamu ve özel tüm sağlık (üniversiteler dahil) </a:t>
            </a:r>
            <a:r>
              <a:rPr lang="tr-TR" b="1" dirty="0" smtClean="0">
                <a:solidFill>
                  <a:srgbClr val="FF0000"/>
                </a:solidFill>
              </a:rPr>
              <a:t>kurumlarına </a:t>
            </a:r>
            <a:r>
              <a:rPr lang="tr-TR" b="1" dirty="0"/>
              <a:t>yasal sorumlulukları hatırlatılarak </a:t>
            </a:r>
            <a:r>
              <a:rPr lang="tr-TR" b="1" dirty="0">
                <a:solidFill>
                  <a:srgbClr val="FF0000"/>
                </a:solidFill>
              </a:rPr>
              <a:t>yapısal durumları ile ilgili </a:t>
            </a:r>
            <a:r>
              <a:rPr lang="tr-TR" b="1" dirty="0" smtClean="0"/>
              <a:t>(Hastane Acil ve Afet Planı - HAP</a:t>
            </a:r>
            <a:r>
              <a:rPr lang="tr-TR" b="1" dirty="0"/>
              <a:t>) </a:t>
            </a:r>
            <a:r>
              <a:rPr lang="tr-TR" b="1" dirty="0">
                <a:solidFill>
                  <a:srgbClr val="FF0000"/>
                </a:solidFill>
              </a:rPr>
              <a:t>yazı yazılarak bilgi istendi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Birinci Basamak Sağlık Hizmetleri Projesi Hazırlandı.</a:t>
            </a:r>
          </a:p>
          <a:p>
            <a:pPr marL="0" lv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Tüm sağlık kuruluşları bilgisayar ortamına girildi ve haritalandırıldı.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"/>
            <a:ext cx="9144000" cy="68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</a:rPr>
              <a:t>Neler </a:t>
            </a:r>
            <a:r>
              <a:rPr lang="tr-TR" b="1" u="sng" dirty="0" smtClean="0">
                <a:solidFill>
                  <a:srgbClr val="FF0000"/>
                </a:solidFill>
              </a:rPr>
              <a:t>yapacağız;</a:t>
            </a:r>
          </a:p>
          <a:p>
            <a:pPr marL="0" indent="0">
              <a:buNone/>
            </a:pP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İstanbul Depremi Sonrasında Yaşam – Bizleri Neler Bekliyor </a:t>
            </a:r>
            <a:r>
              <a:rPr lang="tr-TR" b="1" dirty="0"/>
              <a:t>/ </a:t>
            </a:r>
            <a:r>
              <a:rPr lang="tr-TR" b="1" dirty="0" smtClean="0"/>
              <a:t>Kongre</a:t>
            </a:r>
          </a:p>
          <a:p>
            <a:pPr marL="0" lvl="0" indent="0">
              <a:buNone/>
            </a:pPr>
            <a:endParaRPr lang="tr-TR" sz="1200" b="1" dirty="0"/>
          </a:p>
          <a:p>
            <a:pPr lvl="0"/>
            <a:r>
              <a:rPr lang="tr-TR" b="1" dirty="0"/>
              <a:t>İstanbul Depremi </a:t>
            </a:r>
            <a:r>
              <a:rPr lang="tr-TR" b="1" dirty="0" smtClean="0"/>
              <a:t>ve </a:t>
            </a:r>
            <a:r>
              <a:rPr lang="tr-TR" b="1" dirty="0"/>
              <a:t>Sağlık Hizmeti / </a:t>
            </a:r>
            <a:r>
              <a:rPr lang="tr-TR" b="1" dirty="0" smtClean="0"/>
              <a:t>Sempozyum</a:t>
            </a:r>
          </a:p>
          <a:p>
            <a:pPr marL="0" lvl="0" indent="0">
              <a:buNone/>
            </a:pPr>
            <a:endParaRPr lang="tr-TR" sz="1200" b="1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Deprem Ve Çalışma Ortamı – Çalışan Sağlığı / </a:t>
            </a:r>
            <a:r>
              <a:rPr lang="tr-TR" b="1" dirty="0" smtClean="0">
                <a:solidFill>
                  <a:srgbClr val="FF0000"/>
                </a:solidFill>
              </a:rPr>
              <a:t>Sempozyum</a:t>
            </a:r>
          </a:p>
          <a:p>
            <a:pPr marL="0" lvl="0" indent="0">
              <a:buNone/>
            </a:pPr>
            <a:endParaRPr lang="tr-TR" sz="1100" b="1" dirty="0">
              <a:solidFill>
                <a:srgbClr val="FF0000"/>
              </a:solidFill>
            </a:endParaRPr>
          </a:p>
          <a:p>
            <a:pPr lvl="0"/>
            <a:r>
              <a:rPr lang="tr-TR" b="1" dirty="0"/>
              <a:t>Deprem Ve Sağlık Hukuku / </a:t>
            </a:r>
            <a:r>
              <a:rPr lang="tr-TR" b="1" dirty="0" smtClean="0"/>
              <a:t>Sempozyum</a:t>
            </a:r>
          </a:p>
          <a:p>
            <a:pPr marL="0" lvl="0" indent="0">
              <a:buNone/>
            </a:pPr>
            <a:endParaRPr lang="tr-TR" sz="1100" b="1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Gönüllü </a:t>
            </a:r>
            <a:r>
              <a:rPr lang="tr-TR" b="1" dirty="0" smtClean="0">
                <a:solidFill>
                  <a:srgbClr val="FF0000"/>
                </a:solidFill>
              </a:rPr>
              <a:t>ve </a:t>
            </a:r>
            <a:r>
              <a:rPr lang="tr-TR" b="1" dirty="0">
                <a:solidFill>
                  <a:srgbClr val="FF0000"/>
                </a:solidFill>
              </a:rPr>
              <a:t>Genel Gönüllü Eğitimi Projesi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9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 smtClean="0"/>
              <a:t>1999 ve 2023’den </a:t>
            </a:r>
            <a:r>
              <a:rPr lang="tr-TR" b="1" u="sng" dirty="0" smtClean="0"/>
              <a:t>daha farklı </a:t>
            </a:r>
            <a:r>
              <a:rPr lang="tr-TR" b="1" dirty="0" smtClean="0"/>
              <a:t>olmak zorundayız.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Gönüllü ve Genel Gönüllü Eğitimi </a:t>
            </a:r>
            <a:r>
              <a:rPr lang="tr-TR" b="1" dirty="0" smtClean="0">
                <a:solidFill>
                  <a:srgbClr val="FF0000"/>
                </a:solidFill>
              </a:rPr>
              <a:t>Projesi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‘‘SİVİL TOPLUM ÖRGÜTLENME </a:t>
            </a:r>
            <a:r>
              <a:rPr lang="tr-TR" b="1" dirty="0" smtClean="0">
                <a:solidFill>
                  <a:srgbClr val="FF0000"/>
                </a:solidFill>
              </a:rPr>
              <a:t>PROJESİDİR’’</a:t>
            </a:r>
            <a:endParaRPr lang="tr-TR" sz="3600" dirty="0"/>
          </a:p>
          <a:p>
            <a:pPr marL="0" indent="0">
              <a:buNone/>
            </a:pPr>
            <a:endParaRPr lang="tr-TR" sz="1600" b="1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3600" b="1" dirty="0" smtClean="0"/>
              <a:t>Çalışma grubu genel </a:t>
            </a:r>
            <a:r>
              <a:rPr lang="tr-TR" sz="3600" b="1" dirty="0"/>
              <a:t>yönetim </a:t>
            </a:r>
            <a:r>
              <a:rPr lang="tr-TR" sz="3600" b="1" dirty="0" smtClean="0"/>
              <a:t>yapısını</a:t>
            </a:r>
            <a:r>
              <a:rPr lang="tr-TR" sz="3600" dirty="0" smtClean="0"/>
              <a:t> </a:t>
            </a:r>
            <a:endParaRPr lang="tr-TR" sz="36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3600" b="1" dirty="0"/>
              <a:t>K</a:t>
            </a:r>
            <a:r>
              <a:rPr lang="tr-TR" sz="3600" b="1" dirty="0" smtClean="0"/>
              <a:t>riz </a:t>
            </a:r>
            <a:r>
              <a:rPr lang="tr-TR" sz="3600" b="1" dirty="0"/>
              <a:t>yönetimi merkezini </a:t>
            </a:r>
            <a:endParaRPr lang="tr-TR" sz="3600" b="1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3600" b="1" dirty="0" smtClean="0"/>
              <a:t>Raporlama, İletişim, Destek, Koordinasyon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3600" b="1" dirty="0" smtClean="0"/>
              <a:t>Gereksinim duyulan diğer yapıları </a:t>
            </a:r>
          </a:p>
          <a:p>
            <a:pPr marL="0" indent="0" algn="ctr">
              <a:buNone/>
            </a:pPr>
            <a:r>
              <a:rPr lang="tr-TR" sz="3600" b="1" dirty="0" smtClean="0"/>
              <a:t>oluşturacağız</a:t>
            </a:r>
            <a:r>
              <a:rPr lang="tr-TR" sz="3600" b="1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3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FF0000"/>
                </a:solidFill>
              </a:rPr>
              <a:t>TEŞEKKÜRLER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b="1" dirty="0" smtClean="0"/>
              <a:t>Dr. Hasan Oğan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İstanbul Tabip Odası</a:t>
            </a:r>
          </a:p>
          <a:p>
            <a:pPr marL="0" indent="0" algn="ctr">
              <a:buNone/>
            </a:pPr>
            <a:r>
              <a:rPr lang="tr-TR" b="1" dirty="0"/>
              <a:t>‘‘İstanbul Depremine Yönelik Sağlık Hizmetinin Yapılanması Çalışma Grubu’’  </a:t>
            </a: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https://deprem.istabip.org.tr/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54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124744"/>
            <a:ext cx="8064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Sunum Planı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 – Depreme Bağlı Afete Yaklaşım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II – Şubat 2023 Depremleri ve Sağlık Hizmeti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III – Çalışma Grubu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09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3" y="116632"/>
            <a:ext cx="8577087" cy="457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58520" y="493537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DEPREME BAĞLI AFETLER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0" y="551723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SORGULANMALI MI, SORGULANMAMALI MI?</a:t>
            </a:r>
            <a:endParaRPr lang="tr-TR" sz="2400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" y="6177222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HESAP SORULMALI </a:t>
            </a:r>
            <a:r>
              <a:rPr lang="tr-TR" sz="2400" b="1" dirty="0"/>
              <a:t>MI, </a:t>
            </a:r>
            <a:r>
              <a:rPr lang="tr-TR" sz="2400" b="1" dirty="0" smtClean="0"/>
              <a:t>SORULMAMALI </a:t>
            </a:r>
            <a:r>
              <a:rPr lang="tr-TR" sz="2400" b="1" dirty="0"/>
              <a:t>MI?</a:t>
            </a:r>
            <a:endParaRPr lang="tr-TR" sz="2400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6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2060848"/>
            <a:ext cx="7128792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b="1" dirty="0" smtClean="0"/>
              <a:t>1999 Marmara </a:t>
            </a:r>
            <a:r>
              <a:rPr lang="tr-TR" b="1" dirty="0" smtClean="0">
                <a:solidFill>
                  <a:srgbClr val="FF0000"/>
                </a:solidFill>
              </a:rPr>
              <a:t>(milat) </a:t>
            </a:r>
            <a:r>
              <a:rPr lang="tr-TR" b="1" dirty="0" smtClean="0"/>
              <a:t>ve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2023 Şubat Depremleri Değerlendirilmeden özellikle </a:t>
            </a:r>
            <a:r>
              <a:rPr lang="tr-TR" b="1" dirty="0" smtClean="0">
                <a:solidFill>
                  <a:srgbClr val="FF0000"/>
                </a:solidFill>
              </a:rPr>
              <a:t>İstanbul Depremi </a:t>
            </a:r>
            <a:r>
              <a:rPr lang="tr-TR" b="1" dirty="0" smtClean="0"/>
              <a:t>konuşulamaz.</a:t>
            </a:r>
          </a:p>
        </p:txBody>
      </p:sp>
    </p:spTree>
    <p:extLst>
      <p:ext uri="{BB962C8B-B14F-4D97-AF65-F5344CB8AC3E}">
        <p14:creationId xmlns:p14="http://schemas.microsoft.com/office/powerpoint/2010/main" val="112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Depreme bağlı afet bütünü ile </a:t>
            </a:r>
            <a:r>
              <a:rPr lang="tr-TR" b="1" dirty="0" smtClean="0"/>
              <a:t>sosyal</a:t>
            </a:r>
            <a:r>
              <a:rPr lang="tr-TR" b="1" dirty="0"/>
              <a:t>, ekonomik </a:t>
            </a:r>
            <a:r>
              <a:rPr lang="tr-TR" b="1" dirty="0">
                <a:solidFill>
                  <a:srgbClr val="FF0000"/>
                </a:solidFill>
              </a:rPr>
              <a:t>ve</a:t>
            </a:r>
            <a:r>
              <a:rPr lang="tr-TR" b="1" dirty="0"/>
              <a:t> politik </a:t>
            </a:r>
            <a:r>
              <a:rPr lang="tr-TR" b="1" dirty="0">
                <a:solidFill>
                  <a:srgbClr val="FF0000"/>
                </a:solidFill>
              </a:rPr>
              <a:t>bir olgudur.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Sosyaldir; </a:t>
            </a:r>
            <a:r>
              <a:rPr lang="tr-TR" dirty="0" smtClean="0"/>
              <a:t>toplumun </a:t>
            </a:r>
            <a:r>
              <a:rPr lang="tr-TR" dirty="0"/>
              <a:t>tüm katmanlarını olumsuz yönde </a:t>
            </a:r>
            <a:r>
              <a:rPr lang="tr-TR" dirty="0" smtClean="0"/>
              <a:t>etkiler, sosyal sorunlara </a:t>
            </a:r>
            <a:r>
              <a:rPr lang="tr-TR" dirty="0"/>
              <a:t>ve </a:t>
            </a:r>
            <a:r>
              <a:rPr lang="tr-TR" dirty="0" smtClean="0"/>
              <a:t>toplumsal değişimlere yol açar. Toplum sosyal olarak alt üst olur ve geriler.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Ekonomiktir; </a:t>
            </a:r>
            <a:r>
              <a:rPr lang="tr-TR" dirty="0" smtClean="0"/>
              <a:t>tüm </a:t>
            </a:r>
            <a:r>
              <a:rPr lang="tr-TR" dirty="0"/>
              <a:t>toplumu </a:t>
            </a:r>
            <a:r>
              <a:rPr lang="tr-TR" dirty="0" smtClean="0"/>
              <a:t>ekonomik olarak olumsuz yönde etkiler </a:t>
            </a:r>
            <a:r>
              <a:rPr lang="tr-TR" dirty="0"/>
              <a:t>(eşitlikçi</a:t>
            </a:r>
            <a:r>
              <a:rPr lang="tr-TR" dirty="0" smtClean="0"/>
              <a:t>).  Afet eşitlikçi gibi gözükse de ekonomik olumsuzluklarda en </a:t>
            </a:r>
            <a:r>
              <a:rPr lang="tr-TR" dirty="0"/>
              <a:t>fazla </a:t>
            </a:r>
            <a:r>
              <a:rPr lang="tr-TR" dirty="0" smtClean="0"/>
              <a:t>yoksullar </a:t>
            </a:r>
            <a:r>
              <a:rPr lang="tr-TR" dirty="0"/>
              <a:t>ve dezavantajlı </a:t>
            </a:r>
            <a:r>
              <a:rPr lang="tr-TR" dirty="0" smtClean="0"/>
              <a:t>gruplar etkilenir (ayrımcı). Yoksullar daha da yoksullaşır.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Politiktir; </a:t>
            </a:r>
            <a:r>
              <a:rPr lang="tr-TR" dirty="0" smtClean="0"/>
              <a:t>afete karşı yapılması </a:t>
            </a:r>
            <a:r>
              <a:rPr lang="tr-TR" dirty="0"/>
              <a:t>gerekenlerin bilinmesine rağmen siyasi iktidarlar yapması gerekenleri yapmıyorsa, sorumluluklarını yerine getirmiyor aksine krizi fırsata çevirme düşüncesini egemen kılmaya çalışıyorsa depreme bağlı afet durumu </a:t>
            </a:r>
            <a:r>
              <a:rPr lang="tr-TR" dirty="0" smtClean="0"/>
              <a:t>tamamen politik </a:t>
            </a:r>
            <a:r>
              <a:rPr lang="tr-TR" dirty="0"/>
              <a:t>bir olgudur</a:t>
            </a:r>
            <a:r>
              <a:rPr lang="tr-TR" dirty="0" smtClean="0"/>
              <a:t>.</a:t>
            </a:r>
          </a:p>
          <a:p>
            <a:pPr lvl="0"/>
            <a:endParaRPr lang="tr-TR" dirty="0"/>
          </a:p>
          <a:p>
            <a:pPr marL="0" lvl="0" indent="0">
              <a:buNone/>
            </a:pPr>
            <a:r>
              <a:rPr lang="tr-TR" dirty="0" smtClean="0"/>
              <a:t>Depreme bağlı afetler </a:t>
            </a:r>
            <a:r>
              <a:rPr lang="tr-TR" b="1" dirty="0" smtClean="0">
                <a:solidFill>
                  <a:srgbClr val="FF0000"/>
                </a:solidFill>
              </a:rPr>
              <a:t>toplumda yaşanan tüm sorunların görünmesinde,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ortaya çıkmasında </a:t>
            </a:r>
            <a:r>
              <a:rPr lang="tr-TR" dirty="0" smtClean="0"/>
              <a:t>önemli rol oynar.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05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052736"/>
            <a:ext cx="8316416" cy="53285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Depreme </a:t>
            </a:r>
            <a:r>
              <a:rPr lang="tr-TR" b="1" dirty="0">
                <a:solidFill>
                  <a:srgbClr val="FF0000"/>
                </a:solidFill>
              </a:rPr>
              <a:t>bağlı afet </a:t>
            </a:r>
            <a:r>
              <a:rPr lang="tr-TR" b="1" dirty="0" smtClean="0">
                <a:solidFill>
                  <a:srgbClr val="FF0000"/>
                </a:solidFill>
              </a:rPr>
              <a:t>yönetimi </a:t>
            </a:r>
            <a:r>
              <a:rPr lang="tr-TR" b="1" dirty="0" smtClean="0"/>
              <a:t>yalnızca </a:t>
            </a:r>
            <a:r>
              <a:rPr lang="tr-TR" b="1" dirty="0">
                <a:solidFill>
                  <a:srgbClr val="FF0000"/>
                </a:solidFill>
              </a:rPr>
              <a:t>kamu sorumluluğuna bırakılmayacak</a:t>
            </a:r>
            <a:r>
              <a:rPr lang="tr-TR" b="1" dirty="0"/>
              <a:t> kadar </a:t>
            </a:r>
            <a:r>
              <a:rPr lang="tr-TR" b="1" dirty="0">
                <a:solidFill>
                  <a:srgbClr val="FF0000"/>
                </a:solidFill>
              </a:rPr>
              <a:t>değerli ve önemlidir.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b="1" dirty="0" smtClean="0"/>
              <a:t>Toplum </a:t>
            </a:r>
            <a:r>
              <a:rPr lang="tr-TR" b="1" dirty="0" smtClean="0">
                <a:solidFill>
                  <a:srgbClr val="FF0000"/>
                </a:solidFill>
              </a:rPr>
              <a:t>sorumluluk </a:t>
            </a:r>
            <a:r>
              <a:rPr lang="tr-TR" b="1" dirty="0">
                <a:solidFill>
                  <a:srgbClr val="FF0000"/>
                </a:solidFill>
              </a:rPr>
              <a:t>almak, örgütlenmek ve </a:t>
            </a:r>
            <a:r>
              <a:rPr lang="tr-TR" b="1" dirty="0" smtClean="0"/>
              <a:t>toplumsal </a:t>
            </a:r>
            <a:r>
              <a:rPr lang="tr-TR" b="1" u="sng" dirty="0" smtClean="0"/>
              <a:t>demokratik baskı </a:t>
            </a:r>
            <a:r>
              <a:rPr lang="tr-TR" b="1" dirty="0"/>
              <a:t>oluşturmak </a:t>
            </a:r>
            <a:r>
              <a:rPr lang="tr-TR" b="1" dirty="0">
                <a:solidFill>
                  <a:srgbClr val="FF0000"/>
                </a:solidFill>
              </a:rPr>
              <a:t>zorundadır.</a:t>
            </a:r>
          </a:p>
          <a:p>
            <a:pPr marL="0" lv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8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60848"/>
          </a:xfrm>
        </p:spPr>
        <p:txBody>
          <a:bodyPr/>
          <a:lstStyle/>
          <a:p>
            <a:pPr marL="0" lvl="0" indent="0" algn="ctr">
              <a:buNone/>
            </a:pPr>
            <a:r>
              <a:rPr lang="tr-TR" sz="4800" b="1" dirty="0"/>
              <a:t>Depreme bağlı tüm ölümler </a:t>
            </a:r>
            <a:endParaRPr lang="tr-TR" sz="4800" b="1" dirty="0" smtClean="0"/>
          </a:p>
          <a:p>
            <a:pPr marL="0" lvl="0" indent="0" algn="ctr">
              <a:buNone/>
            </a:pPr>
            <a:r>
              <a:rPr lang="tr-TR" sz="4800" b="1" dirty="0"/>
              <a:t>k</a:t>
            </a:r>
            <a:r>
              <a:rPr lang="tr-TR" sz="4800" b="1" dirty="0" smtClean="0"/>
              <a:t>ader </a:t>
            </a:r>
            <a:r>
              <a:rPr lang="tr-TR" sz="4800" b="1" dirty="0"/>
              <a:t>değil, </a:t>
            </a:r>
            <a:r>
              <a:rPr lang="tr-TR" sz="4800" b="1" dirty="0" smtClean="0">
                <a:solidFill>
                  <a:srgbClr val="FF0000"/>
                </a:solidFill>
              </a:rPr>
              <a:t>CİNAYETTİR</a:t>
            </a:r>
          </a:p>
          <a:p>
            <a:pPr marL="0" lvl="0" indent="0" algn="ctr">
              <a:buNone/>
            </a:pPr>
            <a:endParaRPr lang="tr-TR" b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1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ŞUBAT 2023 DEPREMLERİNDE  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SAĞLIK HİZMETİ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73"/>
            <a:ext cx="9144000" cy="3129211"/>
          </a:xfrm>
        </p:spPr>
      </p:pic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58" y="3429000"/>
            <a:ext cx="91738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575</Words>
  <Application>Microsoft Office PowerPoint</Application>
  <PresentationFormat>Ekran Gösterisi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</dc:creator>
  <cp:lastModifiedBy>cihat@dream.com.tr</cp:lastModifiedBy>
  <cp:revision>63</cp:revision>
  <dcterms:created xsi:type="dcterms:W3CDTF">2024-08-15T12:36:29Z</dcterms:created>
  <dcterms:modified xsi:type="dcterms:W3CDTF">2024-09-08T17:31:56Z</dcterms:modified>
</cp:coreProperties>
</file>