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56" r:id="rId2"/>
    <p:sldId id="259" r:id="rId3"/>
    <p:sldId id="289" r:id="rId4"/>
    <p:sldId id="290" r:id="rId5"/>
    <p:sldId id="292" r:id="rId6"/>
    <p:sldId id="294" r:id="rId7"/>
    <p:sldId id="296" r:id="rId8"/>
    <p:sldId id="297" r:id="rId9"/>
    <p:sldId id="298" r:id="rId10"/>
    <p:sldId id="299" r:id="rId11"/>
    <p:sldId id="300" r:id="rId12"/>
    <p:sldId id="301" r:id="rId13"/>
    <p:sldId id="302" r:id="rId14"/>
    <p:sldId id="275" r:id="rId1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4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891821" y="5617774"/>
            <a:ext cx="7382935"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989952" y="1016990"/>
            <a:ext cx="7179733" cy="4831643"/>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990600" y="1009650"/>
            <a:ext cx="7179733" cy="4831643"/>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769521" y="702069"/>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7855433" y="749720"/>
            <a:ext cx="566928" cy="566928"/>
          </a:xfrm>
          <a:prstGeom prst="rect">
            <a:avLst/>
          </a:prstGeom>
          <a:noFill/>
        </p:spPr>
      </p:pic>
      <p:sp>
        <p:nvSpPr>
          <p:cNvPr id="2" name="Title 1"/>
          <p:cNvSpPr>
            <a:spLocks noGrp="1"/>
          </p:cNvSpPr>
          <p:nvPr>
            <p:ph type="ctrTitle"/>
          </p:nvPr>
        </p:nvSpPr>
        <p:spPr>
          <a:xfrm>
            <a:off x="1727201" y="1794935"/>
            <a:ext cx="5723468" cy="1828090"/>
          </a:xfrm>
        </p:spPr>
        <p:txBody>
          <a:bodyPr anchor="b">
            <a:normAutofit/>
          </a:bodyPr>
          <a:lstStyle>
            <a:lvl1pPr>
              <a:defRPr sz="4800"/>
            </a:lvl1pPr>
          </a:lstStyle>
          <a:p>
            <a:r>
              <a:rPr lang="tr-TR" smtClean="0"/>
              <a:t>Asıl başlık stili için tıklatın</a:t>
            </a:r>
            <a:endParaRPr lang="en-US"/>
          </a:p>
        </p:txBody>
      </p:sp>
      <p:sp>
        <p:nvSpPr>
          <p:cNvPr id="3" name="Subtitle 2"/>
          <p:cNvSpPr>
            <a:spLocks noGrp="1"/>
          </p:cNvSpPr>
          <p:nvPr>
            <p:ph type="subTitle" idx="1"/>
          </p:nvPr>
        </p:nvSpPr>
        <p:spPr>
          <a:xfrm>
            <a:off x="1727200" y="3736622"/>
            <a:ext cx="5712179" cy="1524000"/>
          </a:xfr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a:xfrm>
            <a:off x="6770676" y="5357592"/>
            <a:ext cx="1213821" cy="365125"/>
          </a:xfrm>
        </p:spPr>
        <p:txBody>
          <a:bodyPr/>
          <a:lstStyle/>
          <a:p>
            <a:fld id="{CF8AE80F-13EA-416E-ABE6-1796AADBF2DC}" type="datetimeFigureOut">
              <a:rPr lang="tr-TR" smtClean="0"/>
              <a:pPr/>
              <a:t>19.11.2024</a:t>
            </a:fld>
            <a:endParaRPr lang="tr-TR"/>
          </a:p>
        </p:txBody>
      </p:sp>
      <p:sp>
        <p:nvSpPr>
          <p:cNvPr id="5" name="Footer Placeholder 4"/>
          <p:cNvSpPr>
            <a:spLocks noGrp="1"/>
          </p:cNvSpPr>
          <p:nvPr>
            <p:ph type="ftr" sz="quarter" idx="11"/>
          </p:nvPr>
        </p:nvSpPr>
        <p:spPr>
          <a:xfrm>
            <a:off x="1174044" y="5357592"/>
            <a:ext cx="5034845" cy="365125"/>
          </a:xfrm>
        </p:spPr>
        <p:txBody>
          <a:bodyPr/>
          <a:lstStyle/>
          <a:p>
            <a:endParaRPr lang="tr-TR"/>
          </a:p>
        </p:txBody>
      </p:sp>
      <p:sp>
        <p:nvSpPr>
          <p:cNvPr id="6" name="Slide Number Placeholder 5"/>
          <p:cNvSpPr>
            <a:spLocks noGrp="1"/>
          </p:cNvSpPr>
          <p:nvPr>
            <p:ph type="sldNum" sz="quarter" idx="12"/>
          </p:nvPr>
        </p:nvSpPr>
        <p:spPr>
          <a:xfrm>
            <a:off x="6213930" y="5357592"/>
            <a:ext cx="554023" cy="365125"/>
          </a:xfrm>
        </p:spPr>
        <p:txBody>
          <a:bodyPr/>
          <a:lstStyle>
            <a:lvl1pPr algn="ctr">
              <a:defRPr/>
            </a:lvl1pPr>
          </a:lstStyle>
          <a:p>
            <a:fld id="{BB3196B7-4619-42F9-B527-4B9F3FFAC6BE}"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nchor="ct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CF8AE80F-13EA-416E-ABE6-1796AADBF2DC}" type="datetimeFigureOut">
              <a:rPr lang="tr-TR" smtClean="0"/>
              <a:pPr/>
              <a:t>19.11.2024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B3196B7-4619-42F9-B527-4B9F3FFAC6BE}"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1" y="925690"/>
            <a:ext cx="1430867" cy="4763911"/>
          </a:xfrm>
        </p:spPr>
        <p:txBody>
          <a:bodyPr vert="eaVert"/>
          <a:lstStyle>
            <a:lvl1pPr algn="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298221" y="1106312"/>
            <a:ext cx="5178779" cy="440266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CF8AE80F-13EA-416E-ABE6-1796AADBF2DC}" type="datetimeFigureOut">
              <a:rPr lang="tr-TR" smtClean="0"/>
              <a:pPr/>
              <a:t>19.11.2024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B3196B7-4619-42F9-B527-4B9F3FFAC6BE}"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CF8AE80F-13EA-416E-ABE6-1796AADBF2DC}" type="datetimeFigureOut">
              <a:rPr lang="tr-TR" smtClean="0"/>
              <a:pPr/>
              <a:t>19.11.2024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B3196B7-4619-42F9-B527-4B9F3FFAC6BE}"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444979" y="2239430"/>
            <a:ext cx="6254044" cy="1362075"/>
          </a:xfrm>
        </p:spPr>
        <p:txBody>
          <a:bodyPr anchor="b"/>
          <a:lstStyle>
            <a:lvl1pPr algn="ctr">
              <a:defRPr sz="4000" b="0" cap="none" baseline="0"/>
            </a:lvl1pPr>
          </a:lstStyle>
          <a:p>
            <a:r>
              <a:rPr lang="tr-TR" smtClean="0"/>
              <a:t>Asıl başlık stili için tıklatın</a:t>
            </a:r>
            <a:endParaRPr lang="en-US" dirty="0"/>
          </a:p>
        </p:txBody>
      </p:sp>
      <p:sp>
        <p:nvSpPr>
          <p:cNvPr id="3" name="Text Placeholder 2"/>
          <p:cNvSpPr>
            <a:spLocks noGrp="1"/>
          </p:cNvSpPr>
          <p:nvPr>
            <p:ph type="body" idx="1"/>
          </p:nvPr>
        </p:nvSpPr>
        <p:spPr>
          <a:xfrm>
            <a:off x="1456267" y="3725334"/>
            <a:ext cx="6231467" cy="1309511"/>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CF8AE80F-13EA-416E-ABE6-1796AADBF2DC}" type="datetimeFigureOut">
              <a:rPr lang="tr-TR" smtClean="0"/>
              <a:pPr/>
              <a:t>19.11.2024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B3196B7-4619-42F9-B527-4B9F3FFAC6BE}"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5" name="Date Placeholder 4"/>
          <p:cNvSpPr>
            <a:spLocks noGrp="1"/>
          </p:cNvSpPr>
          <p:nvPr>
            <p:ph type="dt" sz="half" idx="10"/>
          </p:nvPr>
        </p:nvSpPr>
        <p:spPr/>
        <p:txBody>
          <a:bodyPr/>
          <a:lstStyle/>
          <a:p>
            <a:fld id="{CF8AE80F-13EA-416E-ABE6-1796AADBF2DC}" type="datetimeFigureOut">
              <a:rPr lang="tr-TR" smtClean="0"/>
              <a:pPr/>
              <a:t>19.11.2024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B3196B7-4619-42F9-B527-4B9F3FFAC6BE}" type="slidenum">
              <a:rPr lang="tr-TR" smtClean="0"/>
              <a:pPr/>
              <a:t>‹#›</a:t>
            </a:fld>
            <a:endParaRPr lang="tr-TR"/>
          </a:p>
        </p:txBody>
      </p:sp>
      <p:sp>
        <p:nvSpPr>
          <p:cNvPr id="9" name="Content Placeholder 8"/>
          <p:cNvSpPr>
            <a:spLocks noGrp="1"/>
          </p:cNvSpPr>
          <p:nvPr>
            <p:ph sz="quarter" idx="13"/>
          </p:nvPr>
        </p:nvSpPr>
        <p:spPr>
          <a:xfrm>
            <a:off x="1298448" y="2121407"/>
            <a:ext cx="3200400" cy="3602736"/>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11" name="Content Placeholder 10"/>
          <p:cNvSpPr>
            <a:spLocks noGrp="1"/>
          </p:cNvSpPr>
          <p:nvPr>
            <p:ph sz="quarter" idx="14"/>
          </p:nvPr>
        </p:nvSpPr>
        <p:spPr>
          <a:xfrm>
            <a:off x="4663440" y="2119313"/>
            <a:ext cx="3200400" cy="360521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1557869" y="2122312"/>
            <a:ext cx="2939521" cy="820208"/>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4910669" y="2122311"/>
            <a:ext cx="2944368" cy="822960"/>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7" name="Date Placeholder 6"/>
          <p:cNvSpPr>
            <a:spLocks noGrp="1"/>
          </p:cNvSpPr>
          <p:nvPr>
            <p:ph type="dt" sz="half" idx="10"/>
          </p:nvPr>
        </p:nvSpPr>
        <p:spPr/>
        <p:txBody>
          <a:bodyPr/>
          <a:lstStyle/>
          <a:p>
            <a:fld id="{CF8AE80F-13EA-416E-ABE6-1796AADBF2DC}" type="datetimeFigureOut">
              <a:rPr lang="tr-TR" smtClean="0"/>
              <a:pPr/>
              <a:t>19.11.2024</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B3196B7-4619-42F9-B527-4B9F3FFAC6BE}" type="slidenum">
              <a:rPr lang="tr-TR" smtClean="0"/>
              <a:pPr/>
              <a:t>‹#›</a:t>
            </a:fld>
            <a:endParaRPr lang="tr-TR"/>
          </a:p>
        </p:txBody>
      </p:sp>
      <p:sp>
        <p:nvSpPr>
          <p:cNvPr id="11" name="Content Placeholder 10"/>
          <p:cNvSpPr>
            <a:spLocks noGrp="1"/>
          </p:cNvSpPr>
          <p:nvPr>
            <p:ph sz="quarter" idx="13"/>
          </p:nvPr>
        </p:nvSpPr>
        <p:spPr>
          <a:xfrm>
            <a:off x="1298448" y="2944368"/>
            <a:ext cx="3227832" cy="2779776"/>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13" name="Content Placeholder 12"/>
          <p:cNvSpPr>
            <a:spLocks noGrp="1"/>
          </p:cNvSpPr>
          <p:nvPr>
            <p:ph sz="quarter" idx="14"/>
          </p:nvPr>
        </p:nvSpPr>
        <p:spPr>
          <a:xfrm>
            <a:off x="4645151" y="2944813"/>
            <a:ext cx="3227832" cy="2779776"/>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CF8AE80F-13EA-416E-ABE6-1796AADBF2DC}" type="datetimeFigureOut">
              <a:rPr lang="tr-TR" smtClean="0"/>
              <a:pPr/>
              <a:t>19.11.2024</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BB3196B7-4619-42F9-B527-4B9F3FFAC6BE}"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F8AE80F-13EA-416E-ABE6-1796AADBF2DC}" type="datetimeFigureOut">
              <a:rPr lang="tr-TR" smtClean="0"/>
              <a:pPr/>
              <a:t>19.11.2024</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BB3196B7-4619-42F9-B527-4B9F3FFAC6BE}"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Freeform 1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rot="60000">
            <a:off x="4471416" y="603504"/>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rot="21540000">
            <a:off x="749808" y="576072"/>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9"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8976" y="2020042"/>
            <a:ext cx="3064827" cy="1503037"/>
          </a:xfrm>
        </p:spPr>
        <p:txBody>
          <a:bodyPr anchor="b">
            <a:normAutofit/>
          </a:bodyPr>
          <a:lstStyle>
            <a:lvl1pPr algn="ctr">
              <a:defRPr sz="2400" b="0"/>
            </a:lvl1pPr>
          </a:lstStyle>
          <a:p>
            <a:r>
              <a:rPr lang="tr-TR" smtClean="0"/>
              <a:t>Asıl başlık stili için tıklatın</a:t>
            </a:r>
            <a:endParaRPr lang="en-US"/>
          </a:p>
        </p:txBody>
      </p:sp>
      <p:sp>
        <p:nvSpPr>
          <p:cNvPr id="3" name="Content Placeholder 2"/>
          <p:cNvSpPr>
            <a:spLocks noGrp="1"/>
          </p:cNvSpPr>
          <p:nvPr>
            <p:ph idx="1"/>
          </p:nvPr>
        </p:nvSpPr>
        <p:spPr>
          <a:xfrm rot="60000">
            <a:off x="4854291" y="1150993"/>
            <a:ext cx="3020792" cy="4625489"/>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rot="-60000">
            <a:off x="1148125" y="3623748"/>
            <a:ext cx="3048891" cy="2100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a:xfrm rot="60000">
            <a:off x="6341698" y="5885672"/>
            <a:ext cx="1213821" cy="365125"/>
          </a:xfrm>
        </p:spPr>
        <p:txBody>
          <a:bodyPr/>
          <a:lstStyle/>
          <a:p>
            <a:fld id="{CF8AE80F-13EA-416E-ABE6-1796AADBF2DC}" type="datetimeFigureOut">
              <a:rPr lang="tr-TR" smtClean="0"/>
              <a:pPr/>
              <a:t>19.11.2024</a:t>
            </a:fld>
            <a:endParaRPr lang="tr-TR"/>
          </a:p>
        </p:txBody>
      </p:sp>
      <p:sp>
        <p:nvSpPr>
          <p:cNvPr id="6" name="Footer Placeholder 5"/>
          <p:cNvSpPr>
            <a:spLocks noGrp="1"/>
          </p:cNvSpPr>
          <p:nvPr>
            <p:ph type="ftr" sz="quarter" idx="11"/>
          </p:nvPr>
        </p:nvSpPr>
        <p:spPr>
          <a:xfrm rot="-60000">
            <a:off x="914554" y="5829261"/>
            <a:ext cx="3522607" cy="365125"/>
          </a:xfrm>
        </p:spPr>
        <p:txBody>
          <a:bodyPr/>
          <a:lstStyle/>
          <a:p>
            <a:endParaRPr lang="tr-TR"/>
          </a:p>
        </p:txBody>
      </p:sp>
      <p:sp>
        <p:nvSpPr>
          <p:cNvPr id="7" name="Slide Number Placeholder 6"/>
          <p:cNvSpPr>
            <a:spLocks noGrp="1"/>
          </p:cNvSpPr>
          <p:nvPr>
            <p:ph type="sldNum" sz="quarter" idx="12"/>
          </p:nvPr>
        </p:nvSpPr>
        <p:spPr>
          <a:xfrm rot="60000">
            <a:off x="7557313" y="5896961"/>
            <a:ext cx="554023" cy="365125"/>
          </a:xfrm>
        </p:spPr>
        <p:txBody>
          <a:bodyPr/>
          <a:lstStyle/>
          <a:p>
            <a:fld id="{BB3196B7-4619-42F9-B527-4B9F3FFAC6BE}"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1" name="Freeform 3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5058" y="575769"/>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rot="60000">
            <a:off x="4464768" y="603920"/>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5"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6424" y="2020824"/>
            <a:ext cx="3063240" cy="1499616"/>
          </a:xfrm>
        </p:spPr>
        <p:txBody>
          <a:bodyPr anchor="b">
            <a:normAutofit/>
          </a:bodyPr>
          <a:lstStyle>
            <a:lvl1pPr algn="ctr">
              <a:defRPr sz="2400" b="0"/>
            </a:lvl1pPr>
          </a:lstStyle>
          <a:p>
            <a:r>
              <a:rPr lang="tr-TR" smtClean="0"/>
              <a:t>Asıl başlık stili için tıklatın</a:t>
            </a:r>
            <a:endParaRPr lang="en-US" dirty="0"/>
          </a:p>
        </p:txBody>
      </p:sp>
      <p:sp>
        <p:nvSpPr>
          <p:cNvPr id="3" name="Picture Placeholder 2"/>
          <p:cNvSpPr>
            <a:spLocks noGrp="1"/>
          </p:cNvSpPr>
          <p:nvPr>
            <p:ph type="pic" idx="1"/>
          </p:nvPr>
        </p:nvSpPr>
        <p:spPr>
          <a:xfrm rot="60000">
            <a:off x="4898615" y="1207272"/>
            <a:ext cx="2913863" cy="4539412"/>
          </a:xfrm>
          <a:ln w="101600" cap="rnd">
            <a:solidFill>
              <a:srgbClr val="FFFFFF"/>
            </a:solidFill>
          </a:ln>
          <a:effectLst>
            <a:outerShdw blurRad="88900" dir="2700000" algn="tl" rotWithShape="0">
              <a:prstClr val="black">
                <a:alpha val="40000"/>
              </a:prstClr>
            </a:outerShdw>
          </a:effectLst>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a:p>
        </p:txBody>
      </p:sp>
      <p:sp>
        <p:nvSpPr>
          <p:cNvPr id="4" name="Text Placeholder 3"/>
          <p:cNvSpPr>
            <a:spLocks noGrp="1"/>
          </p:cNvSpPr>
          <p:nvPr>
            <p:ph type="body" sz="half" idx="2"/>
          </p:nvPr>
        </p:nvSpPr>
        <p:spPr>
          <a:xfrm rot="-60000">
            <a:off x="1152144" y="3621024"/>
            <a:ext cx="3044952" cy="210312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a:xfrm rot="60000">
            <a:off x="6345936" y="5888737"/>
            <a:ext cx="1213821" cy="365125"/>
          </a:xfrm>
        </p:spPr>
        <p:txBody>
          <a:bodyPr/>
          <a:lstStyle/>
          <a:p>
            <a:fld id="{CF8AE80F-13EA-416E-ABE6-1796AADBF2DC}" type="datetimeFigureOut">
              <a:rPr lang="tr-TR" smtClean="0"/>
              <a:pPr/>
              <a:t>19.11.2024</a:t>
            </a:fld>
            <a:endParaRPr lang="tr-TR"/>
          </a:p>
        </p:txBody>
      </p:sp>
      <p:sp>
        <p:nvSpPr>
          <p:cNvPr id="6" name="Footer Placeholder 5"/>
          <p:cNvSpPr>
            <a:spLocks noGrp="1"/>
          </p:cNvSpPr>
          <p:nvPr>
            <p:ph type="ftr" sz="quarter" idx="11"/>
          </p:nvPr>
        </p:nvSpPr>
        <p:spPr>
          <a:xfrm rot="-60000">
            <a:off x="914569" y="5831037"/>
            <a:ext cx="3319043" cy="365125"/>
          </a:xfrm>
        </p:spPr>
        <p:txBody>
          <a:bodyPr/>
          <a:lstStyle/>
          <a:p>
            <a:endParaRPr lang="tr-TR"/>
          </a:p>
        </p:txBody>
      </p:sp>
      <p:sp>
        <p:nvSpPr>
          <p:cNvPr id="7" name="Slide Number Placeholder 6"/>
          <p:cNvSpPr>
            <a:spLocks noGrp="1"/>
          </p:cNvSpPr>
          <p:nvPr>
            <p:ph type="sldNum" sz="quarter" idx="12"/>
          </p:nvPr>
        </p:nvSpPr>
        <p:spPr>
          <a:xfrm rot="60000">
            <a:off x="7562089" y="5900026"/>
            <a:ext cx="554023" cy="365125"/>
          </a:xfrm>
        </p:spPr>
        <p:txBody>
          <a:bodyPr/>
          <a:lstStyle/>
          <a:p>
            <a:fld id="{BB3196B7-4619-42F9-B527-4B9F3FFAC6BE}"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628650" y="6069330"/>
            <a:ext cx="792099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731520" y="575310"/>
            <a:ext cx="7696200" cy="5715000"/>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31520" y="576072"/>
            <a:ext cx="7696200" cy="5715000"/>
          </a:xfrm>
          <a:prstGeom prst="rect">
            <a:avLst/>
          </a:prstGeom>
          <a:blipFill dpi="0" rotWithShape="1">
            <a:blip r:embed="rId13"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14" cstate="print"/>
          <a:srcRect/>
          <a:stretch>
            <a:fillRect/>
          </a:stretch>
        </p:blipFill>
        <p:spPr bwMode="auto">
          <a:xfrm rot="1435684">
            <a:off x="543741" y="273091"/>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14" cstate="print"/>
          <a:srcRect/>
          <a:stretch>
            <a:fillRect/>
          </a:stretch>
        </p:blipFill>
        <p:spPr bwMode="auto">
          <a:xfrm rot="4096196">
            <a:off x="8115079" y="298163"/>
            <a:ext cx="566928" cy="566928"/>
          </a:xfrm>
          <a:prstGeom prst="rect">
            <a:avLst/>
          </a:prstGeom>
          <a:noFill/>
        </p:spPr>
      </p:pic>
      <p:sp>
        <p:nvSpPr>
          <p:cNvPr id="2" name="Title Placeholder 1"/>
          <p:cNvSpPr>
            <a:spLocks noGrp="1"/>
          </p:cNvSpPr>
          <p:nvPr>
            <p:ph type="title"/>
          </p:nvPr>
        </p:nvSpPr>
        <p:spPr>
          <a:xfrm>
            <a:off x="1095023" y="817582"/>
            <a:ext cx="6965245" cy="1202485"/>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463040" y="2119257"/>
            <a:ext cx="6196405" cy="3603812"/>
          </a:xfrm>
          <a:prstGeom prst="rect">
            <a:avLst/>
          </a:prstGeom>
        </p:spPr>
        <p:txBody>
          <a:bodyPr vert="horz" lIns="91440" tIns="45720" rIns="91440" bIns="45720" rtlCol="0" anchor="t">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454588" y="5809152"/>
            <a:ext cx="1213821" cy="365125"/>
          </a:xfrm>
          <a:prstGeom prst="rect">
            <a:avLst/>
          </a:prstGeom>
        </p:spPr>
        <p:txBody>
          <a:bodyPr vert="horz" lIns="91440" tIns="45720" rIns="91440" bIns="45720" rtlCol="0" anchor="ctr"/>
          <a:lstStyle>
            <a:lvl1pPr algn="r">
              <a:defRPr sz="1200">
                <a:solidFill>
                  <a:schemeClr val="tx2"/>
                </a:solidFill>
                <a:latin typeface="Rage Italic" pitchFamily="66" charset="0"/>
              </a:defRPr>
            </a:lvl1pPr>
          </a:lstStyle>
          <a:p>
            <a:fld id="{CF8AE80F-13EA-416E-ABE6-1796AADBF2DC}" type="datetimeFigureOut">
              <a:rPr lang="tr-TR" smtClean="0"/>
              <a:pPr/>
              <a:t>19.11.2024</a:t>
            </a:fld>
            <a:endParaRPr lang="tr-TR"/>
          </a:p>
        </p:txBody>
      </p:sp>
      <p:sp>
        <p:nvSpPr>
          <p:cNvPr id="5" name="Footer Placeholder 4"/>
          <p:cNvSpPr>
            <a:spLocks noGrp="1"/>
          </p:cNvSpPr>
          <p:nvPr>
            <p:ph type="ftr" sz="quarter" idx="3"/>
          </p:nvPr>
        </p:nvSpPr>
        <p:spPr>
          <a:xfrm>
            <a:off x="914401" y="5809152"/>
            <a:ext cx="5540188" cy="365125"/>
          </a:xfrm>
          <a:prstGeom prst="rect">
            <a:avLst/>
          </a:prstGeom>
        </p:spPr>
        <p:txBody>
          <a:bodyPr vert="horz" lIns="91440" tIns="45720" rIns="91440" bIns="45720" rtlCol="0" anchor="ctr"/>
          <a:lstStyle>
            <a:lvl1pPr algn="l">
              <a:defRPr sz="1400">
                <a:solidFill>
                  <a:schemeClr val="tx2"/>
                </a:solidFill>
                <a:latin typeface="Rage Italic" pitchFamily="66" charset="0"/>
              </a:defRPr>
            </a:lvl1pPr>
          </a:lstStyle>
          <a:p>
            <a:endParaRPr lang="tr-TR"/>
          </a:p>
        </p:txBody>
      </p:sp>
      <p:sp>
        <p:nvSpPr>
          <p:cNvPr id="6" name="Slide Number Placeholder 5"/>
          <p:cNvSpPr>
            <a:spLocks noGrp="1"/>
          </p:cNvSpPr>
          <p:nvPr>
            <p:ph type="sldNum" sz="quarter" idx="4"/>
          </p:nvPr>
        </p:nvSpPr>
        <p:spPr>
          <a:xfrm>
            <a:off x="7670202" y="5809152"/>
            <a:ext cx="554023" cy="365125"/>
          </a:xfrm>
          <a:prstGeom prst="rect">
            <a:avLst/>
          </a:prstGeom>
        </p:spPr>
        <p:txBody>
          <a:bodyPr vert="horz" lIns="91440" tIns="45720" rIns="91440" bIns="45720" rtlCol="0" anchor="ctr"/>
          <a:lstStyle>
            <a:lvl1pPr algn="r">
              <a:defRPr sz="1400">
                <a:solidFill>
                  <a:schemeClr val="tx2"/>
                </a:solidFill>
                <a:latin typeface="Rage Italic" pitchFamily="66" charset="0"/>
              </a:defRPr>
            </a:lvl1pPr>
          </a:lstStyle>
          <a:p>
            <a:fld id="{BB3196B7-4619-42F9-B527-4B9F3FFAC6BE}"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2"/>
        </a:buClr>
        <a:buSzPct val="85000"/>
        <a:buFont typeface="Brush Script MT" pitchFamily="66" charset="0"/>
        <a:buChar char="O"/>
        <a:defRPr sz="2400" kern="1200">
          <a:solidFill>
            <a:schemeClr val="tx1"/>
          </a:solidFill>
          <a:latin typeface="+mn-lt"/>
          <a:ea typeface="+mn-ea"/>
          <a:cs typeface="+mn-cs"/>
        </a:defRPr>
      </a:lvl1pPr>
      <a:lvl2pPr marL="640080" indent="-274320" algn="l" defTabSz="914400" rtl="0" eaLnBrk="1" latinLnBrk="0" hangingPunct="1">
        <a:spcBef>
          <a:spcPct val="20000"/>
        </a:spcBef>
        <a:buClr>
          <a:schemeClr val="accent2"/>
        </a:buClr>
        <a:buSzPct val="85000"/>
        <a:buFont typeface="Brush Script MT" pitchFamily="66" charset="0"/>
        <a:buChar char="O"/>
        <a:defRPr sz="22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SzPct val="85000"/>
        <a:buFont typeface="Brush Script MT" pitchFamily="66" charset="0"/>
        <a:buChar char="O"/>
        <a:defRPr sz="2000" kern="1200">
          <a:solidFill>
            <a:schemeClr val="tx1"/>
          </a:solidFill>
          <a:latin typeface="+mn-lt"/>
          <a:ea typeface="+mn-ea"/>
          <a:cs typeface="+mn-cs"/>
        </a:defRPr>
      </a:lvl3pPr>
      <a:lvl4pPr marL="1280160" indent="-228600" algn="l" defTabSz="914400" rtl="0" eaLnBrk="1" latinLnBrk="0" hangingPunct="1">
        <a:spcBef>
          <a:spcPct val="20000"/>
        </a:spcBef>
        <a:buClr>
          <a:schemeClr val="accent2"/>
        </a:buClr>
        <a:buSzPct val="85000"/>
        <a:buFont typeface="Brush Script MT" pitchFamily="66" charset="0"/>
        <a:buChar char="O"/>
        <a:defRPr sz="1800" kern="1200">
          <a:solidFill>
            <a:schemeClr val="tx1"/>
          </a:solidFill>
          <a:latin typeface="+mn-lt"/>
          <a:ea typeface="+mn-ea"/>
          <a:cs typeface="+mn-cs"/>
        </a:defRPr>
      </a:lvl4pPr>
      <a:lvl5pPr marL="164592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5pPr>
      <a:lvl6pPr marL="201168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6pPr>
      <a:lvl7pPr marL="237744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7pPr>
      <a:lvl8pPr marL="274320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8pPr>
      <a:lvl9pPr marL="310896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3568" y="1988840"/>
            <a:ext cx="7772400" cy="2088232"/>
          </a:xfrm>
        </p:spPr>
        <p:style>
          <a:lnRef idx="3">
            <a:schemeClr val="lt1"/>
          </a:lnRef>
          <a:fillRef idx="1001">
            <a:schemeClr val="dk2"/>
          </a:fillRef>
          <a:effectRef idx="1">
            <a:schemeClr val="accent2"/>
          </a:effectRef>
          <a:fontRef idx="minor">
            <a:schemeClr val="lt1"/>
          </a:fontRef>
        </p:style>
        <p:txBody>
          <a:bodyPr>
            <a:normAutofit/>
          </a:bodyPr>
          <a:lstStyle/>
          <a:p>
            <a:r>
              <a:rPr lang="tr-TR" sz="4000" b="1" dirty="0" smtClean="0">
                <a:solidFill>
                  <a:schemeClr val="tx1"/>
                </a:solidFill>
                <a:effectLst>
                  <a:outerShdw blurRad="38100" dist="38100" dir="2700000" algn="tl">
                    <a:srgbClr val="000000">
                      <a:alpha val="43137"/>
                    </a:srgbClr>
                  </a:outerShdw>
                </a:effectLst>
                <a:latin typeface="Book Antiqua" panose="02040602050305030304" pitchFamily="18" charset="0"/>
                <a:ea typeface="Cambria" panose="02040503050406030204" pitchFamily="18" charset="0"/>
              </a:rPr>
              <a:t>MBYS</a:t>
            </a:r>
            <a:r>
              <a:rPr lang="tr-TR" sz="4000" b="1" dirty="0" smtClean="0">
                <a:solidFill>
                  <a:schemeClr val="tx1"/>
                </a:solidFill>
                <a:effectLst>
                  <a:outerShdw blurRad="38100" dist="38100" dir="2700000" algn="tl">
                    <a:srgbClr val="000000">
                      <a:alpha val="43137"/>
                    </a:srgbClr>
                  </a:outerShdw>
                </a:effectLst>
                <a:latin typeface="Book Antiqua" panose="02040602050305030304" pitchFamily="18" charset="0"/>
                <a:ea typeface="Cambria" panose="02040503050406030204" pitchFamily="18" charset="0"/>
              </a:rPr>
              <a:t/>
            </a:r>
            <a:br>
              <a:rPr lang="tr-TR" sz="4000" b="1" dirty="0" smtClean="0">
                <a:solidFill>
                  <a:schemeClr val="tx1"/>
                </a:solidFill>
                <a:effectLst>
                  <a:outerShdw blurRad="38100" dist="38100" dir="2700000" algn="tl">
                    <a:srgbClr val="000000">
                      <a:alpha val="43137"/>
                    </a:srgbClr>
                  </a:outerShdw>
                </a:effectLst>
                <a:latin typeface="Book Antiqua" panose="02040602050305030304" pitchFamily="18" charset="0"/>
                <a:ea typeface="Cambria" panose="02040503050406030204" pitchFamily="18" charset="0"/>
              </a:rPr>
            </a:br>
            <a:endParaRPr lang="tr-TR" sz="4400" b="1" dirty="0">
              <a:solidFill>
                <a:schemeClr val="tx1"/>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endParaRPr>
          </a:p>
        </p:txBody>
      </p:sp>
      <p:sp>
        <p:nvSpPr>
          <p:cNvPr id="3" name="Alt Başlık 2"/>
          <p:cNvSpPr>
            <a:spLocks noGrp="1"/>
          </p:cNvSpPr>
          <p:nvPr>
            <p:ph type="subTitle" idx="1"/>
          </p:nvPr>
        </p:nvSpPr>
        <p:spPr>
          <a:xfrm>
            <a:off x="1727200" y="4221088"/>
            <a:ext cx="5712179" cy="1039534"/>
          </a:xfrm>
        </p:spPr>
        <p:txBody>
          <a:bodyPr>
            <a:normAutofit fontScale="62500" lnSpcReduction="20000"/>
          </a:bodyPr>
          <a:lstStyle/>
          <a:p>
            <a:pPr algn="r"/>
            <a:endParaRPr lang="tr-TR" sz="2000" dirty="0" smtClean="0">
              <a:solidFill>
                <a:schemeClr val="accent3">
                  <a:lumMod val="75000"/>
                </a:schemeClr>
              </a:solidFill>
              <a:latin typeface="+mj-lt"/>
            </a:endParaRPr>
          </a:p>
          <a:p>
            <a:pPr algn="r"/>
            <a:r>
              <a:rPr lang="tr-TR" sz="2900" dirty="0" smtClean="0">
                <a:solidFill>
                  <a:schemeClr val="tx2"/>
                </a:solidFill>
                <a:latin typeface="Cambria" panose="02040503050406030204" pitchFamily="18" charset="0"/>
                <a:ea typeface="Cambria" panose="02040503050406030204" pitchFamily="18" charset="0"/>
              </a:rPr>
              <a:t>Av. Oya Öznur</a:t>
            </a:r>
          </a:p>
          <a:p>
            <a:pPr algn="r">
              <a:spcBef>
                <a:spcPts val="0"/>
              </a:spcBef>
            </a:pPr>
            <a:r>
              <a:rPr lang="tr-TR" sz="2900" dirty="0" smtClean="0">
                <a:solidFill>
                  <a:schemeClr val="tx2"/>
                </a:solidFill>
                <a:latin typeface="Cambria" panose="02040503050406030204" pitchFamily="18" charset="0"/>
                <a:ea typeface="Cambria" panose="02040503050406030204" pitchFamily="18" charset="0"/>
              </a:rPr>
              <a:t>İstanbul Tabip Odası</a:t>
            </a:r>
          </a:p>
          <a:p>
            <a:pPr algn="r">
              <a:spcBef>
                <a:spcPts val="0"/>
              </a:spcBef>
            </a:pPr>
            <a:r>
              <a:rPr lang="tr-TR" sz="2900" dirty="0" smtClean="0">
                <a:solidFill>
                  <a:schemeClr val="tx2"/>
                </a:solidFill>
                <a:latin typeface="Cambria" panose="02040503050406030204" pitchFamily="18" charset="0"/>
                <a:ea typeface="Cambria" panose="02040503050406030204" pitchFamily="18" charset="0"/>
              </a:rPr>
              <a:t>Hukuk Bürosu</a:t>
            </a:r>
            <a:endParaRPr lang="tr-TR" sz="2900" dirty="0">
              <a:solidFill>
                <a:schemeClr val="tx2"/>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70275507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095023" y="817583"/>
            <a:ext cx="6965245" cy="739210"/>
          </a:xfrm>
        </p:spPr>
        <p:txBody>
          <a:bodyPr>
            <a:normAutofit/>
          </a:bodyPr>
          <a:lstStyle/>
          <a:p>
            <a:r>
              <a:rPr lang="tr-TR" sz="3200" b="1" dirty="0" smtClean="0">
                <a:solidFill>
                  <a:srgbClr val="7030A0"/>
                </a:solidFill>
                <a:latin typeface="Cambria" panose="02040503050406030204" pitchFamily="18" charset="0"/>
                <a:ea typeface="Cambria" panose="02040503050406030204" pitchFamily="18" charset="0"/>
              </a:rPr>
              <a:t>DANIŞTAY KARARI;</a:t>
            </a:r>
            <a:endParaRPr lang="tr-TR" sz="3200" b="1" dirty="0">
              <a:solidFill>
                <a:srgbClr val="7030A0"/>
              </a:solidFill>
              <a:latin typeface="Cambria" panose="02040503050406030204" pitchFamily="18" charset="0"/>
              <a:ea typeface="Cambria" panose="02040503050406030204" pitchFamily="18" charset="0"/>
            </a:endParaRPr>
          </a:p>
        </p:txBody>
      </p:sp>
      <p:sp>
        <p:nvSpPr>
          <p:cNvPr id="3" name="İçerik Yer Tutucusu 2"/>
          <p:cNvSpPr>
            <a:spLocks noGrp="1"/>
          </p:cNvSpPr>
          <p:nvPr>
            <p:ph idx="1"/>
          </p:nvPr>
        </p:nvSpPr>
        <p:spPr>
          <a:xfrm>
            <a:off x="827584" y="1700808"/>
            <a:ext cx="7488832" cy="4022261"/>
          </a:xfrm>
        </p:spPr>
        <p:txBody>
          <a:bodyPr>
            <a:normAutofit fontScale="92500" lnSpcReduction="10000"/>
          </a:bodyPr>
          <a:lstStyle/>
          <a:p>
            <a:pPr algn="just"/>
            <a:r>
              <a:rPr lang="tr-TR" dirty="0" smtClean="0">
                <a:latin typeface="Cambria" panose="02040503050406030204" pitchFamily="18" charset="0"/>
                <a:ea typeface="Cambria" panose="02040503050406030204" pitchFamily="18" charset="0"/>
              </a:rPr>
              <a:t>Ayakta </a:t>
            </a:r>
            <a:r>
              <a:rPr lang="tr-TR" dirty="0">
                <a:latin typeface="Cambria" panose="02040503050406030204" pitchFamily="18" charset="0"/>
                <a:ea typeface="Cambria" panose="02040503050406030204" pitchFamily="18" charset="0"/>
              </a:rPr>
              <a:t>Teşhis ve Tedavi Yapılan Özel Sağlık Kuruluşları Hakkında Yönetmeliğin 27. maddesinin 8. fıkrasında </a:t>
            </a:r>
            <a:r>
              <a:rPr lang="tr-TR" dirty="0" smtClean="0">
                <a:latin typeface="Cambria" panose="02040503050406030204" pitchFamily="18" charset="0"/>
                <a:ea typeface="Cambria" panose="02040503050406030204" pitchFamily="18" charset="0"/>
              </a:rPr>
              <a:t>yer </a:t>
            </a:r>
            <a:r>
              <a:rPr lang="tr-TR" dirty="0">
                <a:latin typeface="Cambria" panose="02040503050406030204" pitchFamily="18" charset="0"/>
                <a:ea typeface="Cambria" panose="02040503050406030204" pitchFamily="18" charset="0"/>
              </a:rPr>
              <a:t>alan</a:t>
            </a:r>
            <a:r>
              <a:rPr lang="tr-TR" dirty="0" smtClean="0">
                <a:latin typeface="Cambria" panose="02040503050406030204" pitchFamily="18" charset="0"/>
                <a:ea typeface="Cambria" panose="02040503050406030204" pitchFamily="18" charset="0"/>
              </a:rPr>
              <a:t>; </a:t>
            </a:r>
            <a:r>
              <a:rPr lang="tr-TR" i="1" dirty="0" smtClean="0">
                <a:latin typeface="Cambria" panose="02040503050406030204" pitchFamily="18" charset="0"/>
                <a:ea typeface="Cambria" panose="02040503050406030204" pitchFamily="18" charset="0"/>
              </a:rPr>
              <a:t>“</a:t>
            </a:r>
            <a:r>
              <a:rPr lang="tr-TR" i="1" dirty="0">
                <a:latin typeface="Cambria" panose="02040503050406030204" pitchFamily="18" charset="0"/>
                <a:ea typeface="Cambria" panose="02040503050406030204" pitchFamily="18" charset="0"/>
              </a:rPr>
              <a:t>Sağlık kuruluşları tarafından kayıt altına alınan kişisel sağlık verileri, 24/3/2016 tarihli ve 6698 sayılı Kişisel Verilerin Korunması Kanununa uygun bir şekilde işlenir ve Bakanlıkça belirlenen usul ve esaslara uygun bir şekilde merkezi sağlık veri sistemine aktarılır. Bakanlık tarafından kurulan kayıt ve bildirim sistemine ve Bakanlıkça yapılacak diğer iş ve işlemlere esas olmak üzere, istenilen bilgi ve belgelerin Bakanlığa gönderilmesi zorunludur.” </a:t>
            </a:r>
            <a:r>
              <a:rPr lang="tr-TR" dirty="0">
                <a:latin typeface="Cambria" panose="02040503050406030204" pitchFamily="18" charset="0"/>
                <a:ea typeface="Cambria" panose="02040503050406030204" pitchFamily="18" charset="0"/>
              </a:rPr>
              <a:t>yönündeki düzenleme </a:t>
            </a:r>
            <a:r>
              <a:rPr lang="tr-TR" dirty="0" smtClean="0">
                <a:latin typeface="Cambria" panose="02040503050406030204" pitchFamily="18" charset="0"/>
                <a:ea typeface="Cambria" panose="02040503050406030204" pitchFamily="18" charset="0"/>
              </a:rPr>
              <a:t>de Danıştay </a:t>
            </a:r>
            <a:r>
              <a:rPr lang="tr-TR" dirty="0">
                <a:latin typeface="Cambria" panose="02040503050406030204" pitchFamily="18" charset="0"/>
                <a:ea typeface="Cambria" panose="02040503050406030204" pitchFamily="18" charset="0"/>
              </a:rPr>
              <a:t>10. Dairesi’nin 2019/7114 E., 2020/7147 K. sayı ve 29.12.2020 tarihli </a:t>
            </a:r>
            <a:r>
              <a:rPr lang="tr-TR" dirty="0" smtClean="0">
                <a:latin typeface="Cambria" panose="02040503050406030204" pitchFamily="18" charset="0"/>
                <a:ea typeface="Cambria" panose="02040503050406030204" pitchFamily="18" charset="0"/>
              </a:rPr>
              <a:t>kararıyla hukuka aykırı bulunup iptal </a:t>
            </a:r>
            <a:r>
              <a:rPr lang="tr-TR" dirty="0">
                <a:latin typeface="Cambria" panose="02040503050406030204" pitchFamily="18" charset="0"/>
                <a:ea typeface="Cambria" panose="02040503050406030204" pitchFamily="18" charset="0"/>
              </a:rPr>
              <a:t>edilmiştir. İptal kararı kesinleşmiştir. </a:t>
            </a:r>
          </a:p>
          <a:p>
            <a:endParaRPr lang="tr-TR" dirty="0"/>
          </a:p>
        </p:txBody>
      </p:sp>
    </p:spTree>
    <p:extLst>
      <p:ext uri="{BB962C8B-B14F-4D97-AF65-F5344CB8AC3E}">
        <p14:creationId xmlns:p14="http://schemas.microsoft.com/office/powerpoint/2010/main" val="36010377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095023" y="817583"/>
            <a:ext cx="6965245" cy="955234"/>
          </a:xfrm>
        </p:spPr>
        <p:txBody>
          <a:bodyPr>
            <a:normAutofit/>
          </a:bodyPr>
          <a:lstStyle/>
          <a:p>
            <a:r>
              <a:rPr lang="tr-TR" sz="3600" b="1" dirty="0" smtClean="0">
                <a:solidFill>
                  <a:srgbClr val="7030A0"/>
                </a:solidFill>
                <a:latin typeface="Cambria" panose="02040503050406030204" pitchFamily="18" charset="0"/>
                <a:ea typeface="Cambria" panose="02040503050406030204" pitchFamily="18" charset="0"/>
              </a:rPr>
              <a:t>SON DURUM</a:t>
            </a:r>
            <a:r>
              <a:rPr lang="tr-TR" sz="3600" b="1" dirty="0" smtClean="0">
                <a:solidFill>
                  <a:srgbClr val="7030A0"/>
                </a:solidFill>
                <a:latin typeface="Cambria" panose="02040503050406030204" pitchFamily="18" charset="0"/>
                <a:ea typeface="Cambria" panose="02040503050406030204" pitchFamily="18" charset="0"/>
              </a:rPr>
              <a:t>;</a:t>
            </a:r>
            <a:endParaRPr lang="tr-TR" sz="3600" b="1" dirty="0">
              <a:solidFill>
                <a:srgbClr val="7030A0"/>
              </a:solidFill>
              <a:latin typeface="Cambria" panose="02040503050406030204" pitchFamily="18" charset="0"/>
              <a:ea typeface="Cambria" panose="02040503050406030204" pitchFamily="18" charset="0"/>
            </a:endParaRPr>
          </a:p>
        </p:txBody>
      </p:sp>
      <p:sp>
        <p:nvSpPr>
          <p:cNvPr id="3" name="İçerik Yer Tutucusu 2"/>
          <p:cNvSpPr>
            <a:spLocks noGrp="1"/>
          </p:cNvSpPr>
          <p:nvPr>
            <p:ph idx="1"/>
          </p:nvPr>
        </p:nvSpPr>
        <p:spPr>
          <a:xfrm>
            <a:off x="827584" y="1844824"/>
            <a:ext cx="7488832" cy="4320479"/>
          </a:xfrm>
        </p:spPr>
        <p:txBody>
          <a:bodyPr>
            <a:noAutofit/>
          </a:bodyPr>
          <a:lstStyle/>
          <a:p>
            <a:pPr algn="just"/>
            <a:r>
              <a:rPr lang="tr-TR" sz="2000" dirty="0" smtClean="0">
                <a:latin typeface="Cambria" panose="02040503050406030204" pitchFamily="18" charset="0"/>
                <a:ea typeface="Cambria" panose="02040503050406030204" pitchFamily="18" charset="0"/>
              </a:rPr>
              <a:t>1 sayılı Cumhurbaşkanlığı Kararnamesi’nin 378. maddesi Anayasa Mahkemesi tarafından iptal edilmiştir.</a:t>
            </a:r>
          </a:p>
          <a:p>
            <a:pPr algn="just"/>
            <a:r>
              <a:rPr lang="tr-TR" sz="2000" dirty="0" smtClean="0">
                <a:latin typeface="Cambria" panose="02040503050406030204" pitchFamily="18" charset="0"/>
                <a:ea typeface="Cambria" panose="02040503050406030204" pitchFamily="18" charset="0"/>
              </a:rPr>
              <a:t>Ayakta </a:t>
            </a:r>
            <a:r>
              <a:rPr lang="tr-TR" sz="2000" dirty="0">
                <a:latin typeface="Cambria" panose="02040503050406030204" pitchFamily="18" charset="0"/>
                <a:ea typeface="Cambria" panose="02040503050406030204" pitchFamily="18" charset="0"/>
              </a:rPr>
              <a:t>Teşhis ve Tedavi Yapılan Özel Sağlık Kuruluşları Hakkında Yönetmeliğin 27. maddesinin 8. </a:t>
            </a:r>
            <a:r>
              <a:rPr lang="tr-TR" sz="2000" dirty="0" smtClean="0">
                <a:latin typeface="Cambria" panose="02040503050406030204" pitchFamily="18" charset="0"/>
                <a:ea typeface="Cambria" panose="02040503050406030204" pitchFamily="18" charset="0"/>
              </a:rPr>
              <a:t>fıkrası, Danıştay </a:t>
            </a:r>
            <a:r>
              <a:rPr lang="tr-TR" sz="2000" dirty="0">
                <a:latin typeface="Cambria" panose="02040503050406030204" pitchFamily="18" charset="0"/>
                <a:ea typeface="Cambria" panose="02040503050406030204" pitchFamily="18" charset="0"/>
              </a:rPr>
              <a:t>10. </a:t>
            </a:r>
            <a:r>
              <a:rPr lang="tr-TR" sz="2000" dirty="0" smtClean="0">
                <a:latin typeface="Cambria" panose="02040503050406030204" pitchFamily="18" charset="0"/>
                <a:ea typeface="Cambria" panose="02040503050406030204" pitchFamily="18" charset="0"/>
              </a:rPr>
              <a:t>Dairesi tarafından iptal </a:t>
            </a:r>
            <a:r>
              <a:rPr lang="tr-TR" sz="2000" dirty="0">
                <a:latin typeface="Cambria" panose="02040503050406030204" pitchFamily="18" charset="0"/>
                <a:ea typeface="Cambria" panose="02040503050406030204" pitchFamily="18" charset="0"/>
              </a:rPr>
              <a:t>edilmiştir. </a:t>
            </a:r>
            <a:endParaRPr lang="tr-TR" sz="2000" dirty="0" smtClean="0">
              <a:latin typeface="Cambria" panose="02040503050406030204" pitchFamily="18" charset="0"/>
              <a:ea typeface="Cambria" panose="02040503050406030204" pitchFamily="18" charset="0"/>
            </a:endParaRPr>
          </a:p>
          <a:p>
            <a:pPr algn="just"/>
            <a:r>
              <a:rPr lang="tr-TR" sz="2000" dirty="0">
                <a:latin typeface="Cambria" panose="02040503050406030204" pitchFamily="18" charset="0"/>
                <a:ea typeface="Cambria" panose="02040503050406030204" pitchFamily="18" charset="0"/>
              </a:rPr>
              <a:t>6698 sayılı Kişisel Verilerin Korunması Kanunu’nun 6. </a:t>
            </a:r>
            <a:r>
              <a:rPr lang="tr-TR" sz="2000" dirty="0" smtClean="0">
                <a:latin typeface="Cambria" panose="02040503050406030204" pitchFamily="18" charset="0"/>
                <a:ea typeface="Cambria" panose="02040503050406030204" pitchFamily="18" charset="0"/>
              </a:rPr>
              <a:t>maddesi, 4. maddesindeki genel ilkeler ile birlikte ele alındığında MBYS düzenlemesinin tek başına dayanağı olamaz.</a:t>
            </a:r>
          </a:p>
          <a:p>
            <a:pPr algn="just"/>
            <a:r>
              <a:rPr lang="tr-TR" sz="2000" dirty="0" smtClean="0">
                <a:solidFill>
                  <a:srgbClr val="FF0000"/>
                </a:solidFill>
                <a:latin typeface="Cambria" panose="02040503050406030204" pitchFamily="18" charset="0"/>
                <a:ea typeface="Cambria" panose="02040503050406030204" pitchFamily="18" charset="0"/>
              </a:rPr>
              <a:t>3359 sayılı Sağlık Hizmetleri Temel Kanunu’nun Ek 11. maddesi </a:t>
            </a:r>
            <a:r>
              <a:rPr lang="tr-TR" sz="2000" dirty="0" smtClean="0">
                <a:latin typeface="Cambria" panose="02040503050406030204" pitchFamily="18" charset="0"/>
                <a:ea typeface="Cambria" panose="02040503050406030204" pitchFamily="18" charset="0"/>
              </a:rPr>
              <a:t>ise </a:t>
            </a:r>
            <a:r>
              <a:rPr lang="tr-TR" sz="2000" dirty="0">
                <a:latin typeface="Cambria" panose="02040503050406030204" pitchFamily="18" charset="0"/>
                <a:ea typeface="Cambria" panose="02040503050406030204" pitchFamily="18" charset="0"/>
              </a:rPr>
              <a:t>«bilgi toplama, işleme ve paylaşma</a:t>
            </a:r>
            <a:r>
              <a:rPr lang="tr-TR" sz="2000" dirty="0" smtClean="0">
                <a:latin typeface="Cambria" panose="02040503050406030204" pitchFamily="18" charset="0"/>
                <a:ea typeface="Cambria" panose="02040503050406030204" pitchFamily="18" charset="0"/>
              </a:rPr>
              <a:t>» kuralını düzenlememektedir. Bu madde, yaptırıma ilişkin düzenleme içermektedir.</a:t>
            </a:r>
          </a:p>
          <a:p>
            <a:pPr algn="just"/>
            <a:endParaRPr lang="tr-TR" sz="2000" dirty="0" smtClean="0">
              <a:latin typeface="Cambria" panose="02040503050406030204" pitchFamily="18" charset="0"/>
              <a:ea typeface="Cambria" panose="02040503050406030204" pitchFamily="18" charset="0"/>
            </a:endParaRPr>
          </a:p>
          <a:p>
            <a:pPr algn="just"/>
            <a:endParaRPr lang="tr-TR" dirty="0" smtClean="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41594259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043608" y="692696"/>
            <a:ext cx="6965245" cy="1099250"/>
          </a:xfrm>
        </p:spPr>
        <p:txBody>
          <a:bodyPr>
            <a:normAutofit/>
          </a:bodyPr>
          <a:lstStyle/>
          <a:p>
            <a:r>
              <a:rPr lang="tr-TR" sz="3200" b="1" dirty="0" smtClean="0">
                <a:solidFill>
                  <a:srgbClr val="7030A0"/>
                </a:solidFill>
                <a:latin typeface="Cambria" panose="02040503050406030204" pitchFamily="18" charset="0"/>
                <a:ea typeface="Cambria" panose="02040503050406030204" pitchFamily="18" charset="0"/>
              </a:rPr>
              <a:t>EK-11. MADDE?</a:t>
            </a:r>
            <a:endParaRPr lang="tr-TR" sz="3200" b="1" dirty="0">
              <a:solidFill>
                <a:srgbClr val="7030A0"/>
              </a:solidFill>
              <a:latin typeface="Cambria" panose="02040503050406030204" pitchFamily="18" charset="0"/>
              <a:ea typeface="Cambria" panose="02040503050406030204" pitchFamily="18" charset="0"/>
            </a:endParaRPr>
          </a:p>
        </p:txBody>
      </p:sp>
      <p:sp>
        <p:nvSpPr>
          <p:cNvPr id="3" name="İçerik Yer Tutucusu 2"/>
          <p:cNvSpPr>
            <a:spLocks noGrp="1"/>
          </p:cNvSpPr>
          <p:nvPr>
            <p:ph idx="1"/>
          </p:nvPr>
        </p:nvSpPr>
        <p:spPr>
          <a:xfrm>
            <a:off x="827584" y="1844824"/>
            <a:ext cx="7488832" cy="4320480"/>
          </a:xfrm>
        </p:spPr>
        <p:txBody>
          <a:bodyPr>
            <a:normAutofit/>
          </a:bodyPr>
          <a:lstStyle/>
          <a:p>
            <a:pPr algn="just"/>
            <a:r>
              <a:rPr lang="tr-TR" sz="2000" i="1" dirty="0" smtClean="0">
                <a:latin typeface="Cambria" panose="02040503050406030204" pitchFamily="18" charset="0"/>
                <a:ea typeface="Cambria" panose="02040503050406030204" pitchFamily="18" charset="0"/>
              </a:rPr>
              <a:t>«(</a:t>
            </a:r>
            <a:r>
              <a:rPr lang="tr-TR" sz="2000" i="1" dirty="0">
                <a:latin typeface="Cambria" panose="02040503050406030204" pitchFamily="18" charset="0"/>
                <a:ea typeface="Cambria" panose="02040503050406030204" pitchFamily="18" charset="0"/>
              </a:rPr>
              <a:t>Değişik üçüncü fıkra:21/2/2024-7496/20 </a:t>
            </a:r>
            <a:r>
              <a:rPr lang="tr-TR" sz="2000" i="1" dirty="0" err="1">
                <a:latin typeface="Cambria" panose="02040503050406030204" pitchFamily="18" charset="0"/>
                <a:ea typeface="Cambria" panose="02040503050406030204" pitchFamily="18" charset="0"/>
              </a:rPr>
              <a:t>md.</a:t>
            </a:r>
            <a:r>
              <a:rPr lang="tr-TR" sz="2000" i="1" dirty="0">
                <a:latin typeface="Cambria" panose="02040503050406030204" pitchFamily="18" charset="0"/>
                <a:ea typeface="Cambria" panose="02040503050406030204" pitchFamily="18" charset="0"/>
              </a:rPr>
              <a:t>) Sağlık Bakanlığınca belirlenen kayıtları uygun şekilde tutmayan veya bildirim zorunluluğunu yerine getirmeyen sağlık kurum ve kuruluşları elli bin Türk lirasından az olmamak üzere bir önceki aya ait brüt hizmet gelirinin yüzde ikisi kadar idari para cezası ile cezalandırılır</a:t>
            </a:r>
            <a:r>
              <a:rPr lang="tr-TR" sz="2000" i="1" dirty="0" smtClean="0">
                <a:latin typeface="Cambria" panose="02040503050406030204" pitchFamily="18" charset="0"/>
                <a:ea typeface="Cambria" panose="02040503050406030204" pitchFamily="18" charset="0"/>
              </a:rPr>
              <a:t>.»</a:t>
            </a:r>
          </a:p>
          <a:p>
            <a:pPr algn="just"/>
            <a:r>
              <a:rPr lang="tr-TR" sz="2000" dirty="0" smtClean="0">
                <a:latin typeface="Cambria" panose="02040503050406030204" pitchFamily="18" charset="0"/>
                <a:ea typeface="Cambria" panose="02040503050406030204" pitchFamily="18" charset="0"/>
              </a:rPr>
              <a:t>Şubat 2024 değişikliğinden önce iki kez uyarılma ve sonrasında para cezası öngörmekteydi. </a:t>
            </a:r>
            <a:r>
              <a:rPr lang="tr-TR" sz="2000" dirty="0" smtClean="0">
                <a:latin typeface="Cambria" panose="02040503050406030204" pitchFamily="18" charset="0"/>
                <a:ea typeface="Cambria" panose="02040503050406030204" pitchFamily="18" charset="0"/>
              </a:rPr>
              <a:t>Bu değiştirilerek elli bin liradan az olmayacak şekilde para cezası getirildi. </a:t>
            </a:r>
          </a:p>
          <a:p>
            <a:pPr algn="just"/>
            <a:r>
              <a:rPr lang="tr-TR" sz="2000" dirty="0" smtClean="0">
                <a:latin typeface="Cambria" panose="02040503050406030204" pitchFamily="18" charset="0"/>
                <a:ea typeface="Cambria" panose="02040503050406030204" pitchFamily="18" charset="0"/>
              </a:rPr>
              <a:t>«Bildirim zorunluluğunun» ne olduğu ise tartışmalı. Zira şu anda Sağlık </a:t>
            </a:r>
            <a:r>
              <a:rPr lang="tr-TR" sz="2000" dirty="0">
                <a:latin typeface="Cambria" panose="02040503050406030204" pitchFamily="18" charset="0"/>
                <a:ea typeface="Cambria" panose="02040503050406030204" pitchFamily="18" charset="0"/>
              </a:rPr>
              <a:t>Bakanlığı’nın «bilgi toplama, işleme ve paylaşma</a:t>
            </a:r>
            <a:r>
              <a:rPr lang="tr-TR" sz="2000" dirty="0" smtClean="0">
                <a:latin typeface="Cambria" panose="02040503050406030204" pitchFamily="18" charset="0"/>
                <a:ea typeface="Cambria" panose="02040503050406030204" pitchFamily="18" charset="0"/>
              </a:rPr>
              <a:t>» yetkisine dair bir kural mevcut değil. Kural yoksa yaptırımın uygulanmasının hukuki dayanağı da yok demektir.  </a:t>
            </a:r>
            <a:endParaRPr lang="tr-TR" sz="20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38951155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095023" y="817583"/>
            <a:ext cx="6965245" cy="739210"/>
          </a:xfrm>
        </p:spPr>
        <p:txBody>
          <a:bodyPr>
            <a:normAutofit/>
          </a:bodyPr>
          <a:lstStyle/>
          <a:p>
            <a:r>
              <a:rPr lang="tr-TR" sz="2400" b="1" dirty="0" smtClean="0">
                <a:solidFill>
                  <a:srgbClr val="7030A0"/>
                </a:solidFill>
                <a:latin typeface="Cambria" panose="02040503050406030204" pitchFamily="18" charset="0"/>
                <a:ea typeface="Cambria" panose="02040503050406030204" pitchFamily="18" charset="0"/>
              </a:rPr>
              <a:t>CEZALAR?</a:t>
            </a:r>
            <a:endParaRPr lang="tr-TR" sz="2400" b="1" dirty="0">
              <a:solidFill>
                <a:srgbClr val="7030A0"/>
              </a:solidFill>
              <a:latin typeface="Cambria" panose="02040503050406030204" pitchFamily="18" charset="0"/>
              <a:ea typeface="Cambria" panose="02040503050406030204" pitchFamily="18" charset="0"/>
            </a:endParaRPr>
          </a:p>
        </p:txBody>
      </p:sp>
      <p:sp>
        <p:nvSpPr>
          <p:cNvPr id="3" name="İçerik Yer Tutucusu 2"/>
          <p:cNvSpPr>
            <a:spLocks noGrp="1"/>
          </p:cNvSpPr>
          <p:nvPr>
            <p:ph idx="1"/>
          </p:nvPr>
        </p:nvSpPr>
        <p:spPr>
          <a:xfrm>
            <a:off x="827584" y="1700808"/>
            <a:ext cx="7488832" cy="4536503"/>
          </a:xfrm>
        </p:spPr>
        <p:txBody>
          <a:bodyPr>
            <a:normAutofit lnSpcReduction="10000"/>
          </a:bodyPr>
          <a:lstStyle/>
          <a:p>
            <a:pPr algn="just"/>
            <a:r>
              <a:rPr lang="tr-TR" dirty="0" smtClean="0">
                <a:latin typeface="Cambria" panose="02040503050406030204" pitchFamily="18" charset="0"/>
                <a:ea typeface="Cambria" panose="02040503050406030204" pitchFamily="18" charset="0"/>
              </a:rPr>
              <a:t>Buna rağmen kimi yerlerde idari para cezasının uygulandığı örnekler yaşanıyor</a:t>
            </a:r>
            <a:r>
              <a:rPr lang="tr-TR" dirty="0" smtClean="0"/>
              <a:t>. </a:t>
            </a:r>
            <a:r>
              <a:rPr lang="tr-TR" dirty="0" smtClean="0">
                <a:latin typeface="Cambria" panose="02040503050406030204" pitchFamily="18" charset="0"/>
                <a:ea typeface="Cambria" panose="02040503050406030204" pitchFamily="18" charset="0"/>
              </a:rPr>
              <a:t>Muğla’da kimi muayenehane hekimlerine elli bin lira ceza verildiği, hekimlerin de dava açarak bu cezanın iptalini istediğini biliyoruz. Davalar henüz neticelenmedi. </a:t>
            </a:r>
          </a:p>
          <a:p>
            <a:pPr algn="just"/>
            <a:r>
              <a:rPr lang="tr-TR" dirty="0" smtClean="0">
                <a:latin typeface="Cambria" panose="02040503050406030204" pitchFamily="18" charset="0"/>
                <a:ea typeface="Cambria" panose="02040503050406030204" pitchFamily="18" charset="0"/>
              </a:rPr>
              <a:t>Nevşehir’de ise verilen idari para cezasının Sulh Ceza Hakimliği tarafından kaldırıldığı bir örnek yaşandı. Cezayı kaldıran hakimlik, Anayasa Mahkemesi’nin iptal kararını dikkate aldı. </a:t>
            </a:r>
          </a:p>
          <a:p>
            <a:pPr algn="just"/>
            <a:r>
              <a:rPr lang="tr-TR" dirty="0" smtClean="0">
                <a:latin typeface="Cambria" panose="02040503050406030204" pitchFamily="18" charset="0"/>
                <a:ea typeface="Cambria" panose="02040503050406030204" pitchFamily="18" charset="0"/>
              </a:rPr>
              <a:t>Yürürlükteki mevzuat ve yargı kararları çerçevesinde, «</a:t>
            </a:r>
            <a:r>
              <a:rPr lang="tr-TR" dirty="0" smtClean="0">
                <a:latin typeface="Cambria" panose="02040503050406030204" pitchFamily="18" charset="0"/>
                <a:ea typeface="Cambria" panose="02040503050406030204" pitchFamily="18" charset="0"/>
              </a:rPr>
              <a:t>veri paylaşmamak» gerekçesiyle </a:t>
            </a:r>
            <a:r>
              <a:rPr lang="tr-TR" dirty="0" smtClean="0">
                <a:latin typeface="Cambria" panose="02040503050406030204" pitchFamily="18" charset="0"/>
                <a:ea typeface="Cambria" panose="02040503050406030204" pitchFamily="18" charset="0"/>
              </a:rPr>
              <a:t>ceza verilemeyeceği, verilenlerin de iptal edileceği düşüncesindeyiz.</a:t>
            </a:r>
            <a:endParaRPr lang="tr-TR"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55575552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lgn="r"/>
            <a:r>
              <a:rPr lang="tr-TR" sz="3200" i="1" dirty="0" smtClean="0">
                <a:latin typeface="Book Antiqua" panose="02040602050305030304" pitchFamily="18" charset="0"/>
                <a:ea typeface="Cambria" panose="02040503050406030204" pitchFamily="18" charset="0"/>
              </a:rPr>
              <a:t>Teşekkürler…</a:t>
            </a:r>
            <a:br>
              <a:rPr lang="tr-TR" sz="3200" i="1" dirty="0" smtClean="0">
                <a:latin typeface="Book Antiqua" panose="02040602050305030304" pitchFamily="18" charset="0"/>
                <a:ea typeface="Cambria" panose="02040503050406030204" pitchFamily="18" charset="0"/>
              </a:rPr>
            </a:br>
            <a:r>
              <a:rPr lang="tr-TR" sz="2400" i="1" dirty="0" smtClean="0">
                <a:latin typeface="Book Antiqua" panose="02040602050305030304" pitchFamily="18" charset="0"/>
                <a:ea typeface="Cambria" panose="02040503050406030204" pitchFamily="18" charset="0"/>
              </a:rPr>
              <a:t>19/11/2024</a:t>
            </a:r>
            <a:endParaRPr lang="tr-TR" sz="2400" i="1" dirty="0">
              <a:latin typeface="Book Antiqua" panose="02040602050305030304" pitchFamily="18" charset="0"/>
              <a:ea typeface="Cambria" panose="02040503050406030204" pitchFamily="18" charset="0"/>
            </a:endParaRPr>
          </a:p>
        </p:txBody>
      </p:sp>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490119" y="2849563"/>
            <a:ext cx="2143125" cy="2143125"/>
          </a:xfrm>
          <a:prstGeom prst="rect">
            <a:avLst/>
          </a:prstGeom>
        </p:spPr>
      </p:pic>
    </p:spTree>
    <p:extLst>
      <p:ext uri="{BB962C8B-B14F-4D97-AF65-F5344CB8AC3E}">
        <p14:creationId xmlns:p14="http://schemas.microsoft.com/office/powerpoint/2010/main" val="36217005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095023" y="817583"/>
            <a:ext cx="6965245" cy="883226"/>
          </a:xfrm>
        </p:spPr>
        <p:txBody>
          <a:bodyPr>
            <a:noAutofit/>
          </a:bodyPr>
          <a:lstStyle/>
          <a:p>
            <a:r>
              <a:rPr lang="tr-TR" sz="2400" b="1" dirty="0" smtClean="0">
                <a:solidFill>
                  <a:srgbClr val="7030A0"/>
                </a:solidFill>
                <a:latin typeface="Cambria" panose="02040503050406030204" pitchFamily="18" charset="0"/>
                <a:ea typeface="Cambria" panose="02040503050406030204" pitchFamily="18" charset="0"/>
              </a:rPr>
              <a:t>MUAYENEHANE BİLGİ YÖNETİM SİSTEMİ</a:t>
            </a:r>
            <a:endParaRPr lang="tr-TR" sz="2400" b="1" dirty="0">
              <a:solidFill>
                <a:srgbClr val="7030A0"/>
              </a:solidFill>
              <a:latin typeface="Cambria" panose="02040503050406030204" pitchFamily="18" charset="0"/>
              <a:ea typeface="Cambria" panose="02040503050406030204" pitchFamily="18" charset="0"/>
            </a:endParaRPr>
          </a:p>
        </p:txBody>
      </p:sp>
      <p:sp>
        <p:nvSpPr>
          <p:cNvPr id="3" name="İçerik Yer Tutucusu 2"/>
          <p:cNvSpPr>
            <a:spLocks noGrp="1"/>
          </p:cNvSpPr>
          <p:nvPr>
            <p:ph idx="1"/>
          </p:nvPr>
        </p:nvSpPr>
        <p:spPr>
          <a:xfrm>
            <a:off x="755576" y="1844824"/>
            <a:ext cx="7632848" cy="4281339"/>
          </a:xfrm>
        </p:spPr>
        <p:txBody>
          <a:bodyPr>
            <a:normAutofit lnSpcReduction="10000"/>
          </a:bodyPr>
          <a:lstStyle/>
          <a:p>
            <a:pPr algn="just"/>
            <a:r>
              <a:rPr lang="tr-TR" dirty="0" smtClean="0">
                <a:latin typeface="Cambria" panose="02040503050406030204" pitchFamily="18" charset="0"/>
                <a:ea typeface="Cambria" panose="02040503050406030204" pitchFamily="18" charset="0"/>
              </a:rPr>
              <a:t>Muayenehanelere, Sağlık </a:t>
            </a:r>
            <a:r>
              <a:rPr lang="tr-TR" dirty="0">
                <a:latin typeface="Cambria" panose="02040503050406030204" pitchFamily="18" charset="0"/>
                <a:ea typeface="Cambria" panose="02040503050406030204" pitchFamily="18" charset="0"/>
              </a:rPr>
              <a:t>Bakanlığı Sağlık Hizmetleri Genel Müdürlüğü’nün 12.03.2021 tarihli ve 64706799-045.03-420 sayılı “Muayene Bilgi Yönetim Sistemi” konulu genel yazısı </a:t>
            </a:r>
            <a:r>
              <a:rPr lang="tr-TR" dirty="0" smtClean="0">
                <a:latin typeface="Cambria" panose="02040503050406030204" pitchFamily="18" charset="0"/>
                <a:ea typeface="Cambria" panose="02040503050406030204" pitchFamily="18" charset="0"/>
              </a:rPr>
              <a:t>ile tebliğ edilmişti. Yazının ekinde Sağlık </a:t>
            </a:r>
            <a:r>
              <a:rPr lang="tr-TR" dirty="0">
                <a:latin typeface="Cambria" panose="02040503050406030204" pitchFamily="18" charset="0"/>
                <a:ea typeface="Cambria" panose="02040503050406030204" pitchFamily="18" charset="0"/>
              </a:rPr>
              <a:t>Bakanlığı Sağlık Hizmetleri Genel Müdürlüğü’nün 07.07.2020 tarihli ve 1157 sayılı yazısı </a:t>
            </a:r>
            <a:r>
              <a:rPr lang="tr-TR" dirty="0" smtClean="0">
                <a:latin typeface="Cambria" panose="02040503050406030204" pitchFamily="18" charset="0"/>
                <a:ea typeface="Cambria" panose="02040503050406030204" pitchFamily="18" charset="0"/>
              </a:rPr>
              <a:t>da bulunmaktaydı ve muayenehanelere bu sisteme entegre olma yükümlülüğünden söz ediliyordu. </a:t>
            </a:r>
            <a:endParaRPr lang="tr-TR" dirty="0">
              <a:latin typeface="Cambria" panose="02040503050406030204" pitchFamily="18" charset="0"/>
              <a:ea typeface="Cambria" panose="02040503050406030204" pitchFamily="18" charset="0"/>
            </a:endParaRPr>
          </a:p>
          <a:p>
            <a:pPr algn="just"/>
            <a:r>
              <a:rPr lang="tr-TR" dirty="0" smtClean="0">
                <a:latin typeface="Cambria" panose="02040503050406030204" pitchFamily="18" charset="0"/>
                <a:ea typeface="Cambria" panose="02040503050406030204" pitchFamily="18" charset="0"/>
              </a:rPr>
              <a:t>Daha önce Sağlık-Net, E-Nabız, USS gibi isimler ile düzenlenmiş, çeşitli davalar sonucunda bu düzenlemelerin yürütmeleri durdurulmuş veya iptal edilmişti.</a:t>
            </a:r>
            <a:endParaRPr lang="tr-TR" dirty="0">
              <a:latin typeface="Cambria" panose="02040503050406030204" pitchFamily="18" charset="0"/>
              <a:ea typeface="Cambria" panose="02040503050406030204" pitchFamily="18" charset="0"/>
            </a:endParaRPr>
          </a:p>
          <a:p>
            <a:pPr marL="0" indent="0">
              <a:buNone/>
            </a:pPr>
            <a:endParaRPr lang="tr-TR" dirty="0"/>
          </a:p>
        </p:txBody>
      </p:sp>
    </p:spTree>
    <p:extLst>
      <p:ext uri="{BB962C8B-B14F-4D97-AF65-F5344CB8AC3E}">
        <p14:creationId xmlns:p14="http://schemas.microsoft.com/office/powerpoint/2010/main" val="5348614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115616" y="764705"/>
            <a:ext cx="6965245" cy="936104"/>
          </a:xfrm>
        </p:spPr>
        <p:txBody>
          <a:bodyPr>
            <a:normAutofit fontScale="90000"/>
          </a:bodyPr>
          <a:lstStyle/>
          <a:p>
            <a:r>
              <a:rPr lang="tr-TR" sz="3200" b="1" dirty="0" smtClean="0">
                <a:solidFill>
                  <a:srgbClr val="7030A0"/>
                </a:solidFill>
                <a:latin typeface="Book Antiqua" panose="02040602050305030304" pitchFamily="18" charset="0"/>
                <a:ea typeface="Cambria" panose="02040503050406030204" pitchFamily="18" charset="0"/>
              </a:rPr>
              <a:t/>
            </a:r>
            <a:br>
              <a:rPr lang="tr-TR" sz="3200" b="1" dirty="0" smtClean="0">
                <a:solidFill>
                  <a:srgbClr val="7030A0"/>
                </a:solidFill>
                <a:latin typeface="Book Antiqua" panose="02040602050305030304" pitchFamily="18" charset="0"/>
                <a:ea typeface="Cambria" panose="02040503050406030204" pitchFamily="18" charset="0"/>
              </a:rPr>
            </a:br>
            <a:r>
              <a:rPr lang="tr-TR" sz="2700" b="1" dirty="0" smtClean="0">
                <a:solidFill>
                  <a:srgbClr val="7030A0"/>
                </a:solidFill>
                <a:latin typeface="Cambria" panose="02040503050406030204" pitchFamily="18" charset="0"/>
                <a:ea typeface="Cambria" panose="02040503050406030204" pitchFamily="18" charset="0"/>
              </a:rPr>
              <a:t>MBYS’YE ENTEGRE OLMA ZORUNLULUĞU;</a:t>
            </a:r>
            <a:r>
              <a:rPr lang="tr-TR" sz="2700" b="1" dirty="0">
                <a:solidFill>
                  <a:srgbClr val="7030A0"/>
                </a:solidFill>
                <a:latin typeface="Cambria" panose="02040503050406030204" pitchFamily="18" charset="0"/>
                <a:ea typeface="Cambria" panose="02040503050406030204" pitchFamily="18" charset="0"/>
              </a:rPr>
              <a:t/>
            </a:r>
            <a:br>
              <a:rPr lang="tr-TR" sz="2700" b="1" dirty="0">
                <a:solidFill>
                  <a:srgbClr val="7030A0"/>
                </a:solidFill>
                <a:latin typeface="Cambria" panose="02040503050406030204" pitchFamily="18" charset="0"/>
                <a:ea typeface="Cambria" panose="02040503050406030204" pitchFamily="18" charset="0"/>
              </a:rPr>
            </a:br>
            <a:endParaRPr lang="tr-TR" sz="3200" dirty="0">
              <a:latin typeface="Cambria" panose="02040503050406030204" pitchFamily="18" charset="0"/>
              <a:ea typeface="Cambria" panose="02040503050406030204" pitchFamily="18" charset="0"/>
            </a:endParaRPr>
          </a:p>
        </p:txBody>
      </p:sp>
      <p:sp>
        <p:nvSpPr>
          <p:cNvPr id="3" name="İçerik Yer Tutucusu 2"/>
          <p:cNvSpPr>
            <a:spLocks noGrp="1"/>
          </p:cNvSpPr>
          <p:nvPr>
            <p:ph idx="1"/>
          </p:nvPr>
        </p:nvSpPr>
        <p:spPr>
          <a:xfrm>
            <a:off x="755576" y="1844824"/>
            <a:ext cx="7632848" cy="4392488"/>
          </a:xfrm>
        </p:spPr>
        <p:txBody>
          <a:bodyPr>
            <a:normAutofit fontScale="85000" lnSpcReduction="10000"/>
          </a:bodyPr>
          <a:lstStyle/>
          <a:p>
            <a:pPr algn="just"/>
            <a:r>
              <a:rPr lang="tr-TR" sz="3200" dirty="0">
                <a:latin typeface="Cambria" panose="02040503050406030204" pitchFamily="18" charset="0"/>
                <a:ea typeface="Cambria" panose="02040503050406030204" pitchFamily="18" charset="0"/>
              </a:rPr>
              <a:t>10.07.2018 tarihli 1 sayılı Cumhurbaşkanlığı Kararnamesi’nin </a:t>
            </a:r>
            <a:r>
              <a:rPr lang="tr-TR" sz="3200" dirty="0" smtClean="0">
                <a:latin typeface="Cambria" panose="02040503050406030204" pitchFamily="18" charset="0"/>
                <a:ea typeface="Cambria" panose="02040503050406030204" pitchFamily="18" charset="0"/>
              </a:rPr>
              <a:t>«bilgi </a:t>
            </a:r>
            <a:r>
              <a:rPr lang="tr-TR" sz="3200" dirty="0">
                <a:latin typeface="Cambria" panose="02040503050406030204" pitchFamily="18" charset="0"/>
                <a:ea typeface="Cambria" panose="02040503050406030204" pitchFamily="18" charset="0"/>
              </a:rPr>
              <a:t>toplama, işleme ve </a:t>
            </a:r>
            <a:r>
              <a:rPr lang="tr-TR" sz="3200" dirty="0" smtClean="0">
                <a:latin typeface="Cambria" panose="02040503050406030204" pitchFamily="18" charset="0"/>
                <a:ea typeface="Cambria" panose="02040503050406030204" pitchFamily="18" charset="0"/>
              </a:rPr>
              <a:t>paylaşma» yetkisini içeren 378</a:t>
            </a:r>
            <a:r>
              <a:rPr lang="tr-TR" sz="3200" dirty="0">
                <a:latin typeface="Cambria" panose="02040503050406030204" pitchFamily="18" charset="0"/>
                <a:ea typeface="Cambria" panose="02040503050406030204" pitchFamily="18" charset="0"/>
              </a:rPr>
              <a:t>. </a:t>
            </a:r>
            <a:r>
              <a:rPr lang="tr-TR" sz="3200" dirty="0" smtClean="0">
                <a:latin typeface="Cambria" panose="02040503050406030204" pitchFamily="18" charset="0"/>
                <a:ea typeface="Cambria" panose="02040503050406030204" pitchFamily="18" charset="0"/>
              </a:rPr>
              <a:t>maddesine,</a:t>
            </a:r>
          </a:p>
          <a:p>
            <a:pPr algn="just"/>
            <a:r>
              <a:rPr lang="tr-TR" sz="3200" dirty="0" smtClean="0">
                <a:latin typeface="Cambria" panose="02040503050406030204" pitchFamily="18" charset="0"/>
                <a:ea typeface="Cambria" panose="02040503050406030204" pitchFamily="18" charset="0"/>
              </a:rPr>
              <a:t>Ayakta </a:t>
            </a:r>
            <a:r>
              <a:rPr lang="tr-TR" sz="3200" dirty="0">
                <a:latin typeface="Cambria" panose="02040503050406030204" pitchFamily="18" charset="0"/>
                <a:ea typeface="Cambria" panose="02040503050406030204" pitchFamily="18" charset="0"/>
              </a:rPr>
              <a:t>Teşhis ve Tedavi Yapılan Özel Sağlık Kuruluşları Hakkında Yönetmeliğin 27. maddesinin 8. </a:t>
            </a:r>
            <a:r>
              <a:rPr lang="tr-TR" sz="3200" dirty="0" smtClean="0">
                <a:latin typeface="Cambria" panose="02040503050406030204" pitchFamily="18" charset="0"/>
                <a:ea typeface="Cambria" panose="02040503050406030204" pitchFamily="18" charset="0"/>
              </a:rPr>
              <a:t>fıkrasına, </a:t>
            </a:r>
          </a:p>
          <a:p>
            <a:pPr algn="just"/>
            <a:r>
              <a:rPr lang="tr-TR" sz="3200" dirty="0" smtClean="0">
                <a:latin typeface="Cambria" panose="02040503050406030204" pitchFamily="18" charset="0"/>
                <a:ea typeface="Cambria" panose="02040503050406030204" pitchFamily="18" charset="0"/>
              </a:rPr>
              <a:t>Kişisel </a:t>
            </a:r>
            <a:r>
              <a:rPr lang="tr-TR" sz="3200" dirty="0">
                <a:latin typeface="Cambria" panose="02040503050406030204" pitchFamily="18" charset="0"/>
                <a:ea typeface="Cambria" panose="02040503050406030204" pitchFamily="18" charset="0"/>
              </a:rPr>
              <a:t>Sağlık Verileri Hakkında Yönetmeliğin 21. maddesinin 3. </a:t>
            </a:r>
            <a:r>
              <a:rPr lang="tr-TR" sz="3200" dirty="0" smtClean="0">
                <a:latin typeface="Cambria" panose="02040503050406030204" pitchFamily="18" charset="0"/>
                <a:ea typeface="Cambria" panose="02040503050406030204" pitchFamily="18" charset="0"/>
              </a:rPr>
              <a:t>fıkrasına,</a:t>
            </a:r>
          </a:p>
          <a:p>
            <a:pPr algn="just"/>
            <a:r>
              <a:rPr lang="tr-TR" sz="3200" dirty="0" smtClean="0">
                <a:latin typeface="Cambria" panose="02040503050406030204" pitchFamily="18" charset="0"/>
                <a:ea typeface="Cambria" panose="02040503050406030204" pitchFamily="18" charset="0"/>
              </a:rPr>
              <a:t>3359 </a:t>
            </a:r>
            <a:r>
              <a:rPr lang="tr-TR" sz="3200" dirty="0">
                <a:latin typeface="Cambria" panose="02040503050406030204" pitchFamily="18" charset="0"/>
                <a:ea typeface="Cambria" panose="02040503050406030204" pitchFamily="18" charset="0"/>
              </a:rPr>
              <a:t>sayılı </a:t>
            </a:r>
            <a:r>
              <a:rPr lang="tr-TR" sz="3200" dirty="0" smtClean="0">
                <a:latin typeface="Cambria" panose="02040503050406030204" pitchFamily="18" charset="0"/>
                <a:ea typeface="Cambria" panose="02040503050406030204" pitchFamily="18" charset="0"/>
              </a:rPr>
              <a:t>Sağlık Hizmetleri Temel Kanunu’nun Ek </a:t>
            </a:r>
            <a:r>
              <a:rPr lang="tr-TR" sz="3200" dirty="0">
                <a:latin typeface="Cambria" panose="02040503050406030204" pitchFamily="18" charset="0"/>
                <a:ea typeface="Cambria" panose="02040503050406030204" pitchFamily="18" charset="0"/>
              </a:rPr>
              <a:t>11. </a:t>
            </a:r>
            <a:r>
              <a:rPr lang="tr-TR" sz="3200" dirty="0" smtClean="0">
                <a:latin typeface="Cambria" panose="02040503050406030204" pitchFamily="18" charset="0"/>
                <a:ea typeface="Cambria" panose="02040503050406030204" pitchFamily="18" charset="0"/>
              </a:rPr>
              <a:t>maddesine dayandırılıyor.</a:t>
            </a:r>
            <a:endParaRPr lang="tr-TR" sz="3200" dirty="0">
              <a:latin typeface="Cambria" panose="02040503050406030204" pitchFamily="18" charset="0"/>
              <a:ea typeface="Cambria" panose="02040503050406030204" pitchFamily="18" charset="0"/>
            </a:endParaRPr>
          </a:p>
          <a:p>
            <a:endParaRPr lang="tr-TR" dirty="0"/>
          </a:p>
        </p:txBody>
      </p:sp>
    </p:spTree>
    <p:extLst>
      <p:ext uri="{BB962C8B-B14F-4D97-AF65-F5344CB8AC3E}">
        <p14:creationId xmlns:p14="http://schemas.microsoft.com/office/powerpoint/2010/main" val="19167156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095023" y="817583"/>
            <a:ext cx="6965245" cy="883226"/>
          </a:xfrm>
        </p:spPr>
        <p:txBody>
          <a:bodyPr>
            <a:normAutofit/>
          </a:bodyPr>
          <a:lstStyle/>
          <a:p>
            <a:r>
              <a:rPr lang="tr-TR" sz="3200" b="1" dirty="0" smtClean="0">
                <a:solidFill>
                  <a:srgbClr val="7030A0"/>
                </a:solidFill>
              </a:rPr>
              <a:t>MBYS DAVASI;</a:t>
            </a:r>
            <a:endParaRPr lang="tr-TR" sz="3200" b="1" dirty="0">
              <a:solidFill>
                <a:srgbClr val="7030A0"/>
              </a:solidFill>
            </a:endParaRPr>
          </a:p>
        </p:txBody>
      </p:sp>
      <p:sp>
        <p:nvSpPr>
          <p:cNvPr id="3" name="İçerik Yer Tutucusu 2"/>
          <p:cNvSpPr>
            <a:spLocks noGrp="1"/>
          </p:cNvSpPr>
          <p:nvPr>
            <p:ph idx="1"/>
          </p:nvPr>
        </p:nvSpPr>
        <p:spPr>
          <a:xfrm>
            <a:off x="827584" y="1916832"/>
            <a:ext cx="7560840" cy="4104455"/>
          </a:xfrm>
        </p:spPr>
        <p:txBody>
          <a:bodyPr>
            <a:normAutofit fontScale="85000" lnSpcReduction="20000"/>
          </a:bodyPr>
          <a:lstStyle/>
          <a:p>
            <a:pPr algn="just"/>
            <a:r>
              <a:rPr lang="tr-TR" sz="2800" dirty="0" smtClean="0">
                <a:latin typeface="Cambria" panose="02040503050406030204" pitchFamily="18" charset="0"/>
                <a:ea typeface="Cambria" panose="02040503050406030204" pitchFamily="18" charset="0"/>
              </a:rPr>
              <a:t>TTB tarafından önceki düzenlemelerde olduğu gibi bu genel yazının da yürütmesinin durdurulması ve iptali talep edildi.</a:t>
            </a:r>
          </a:p>
          <a:p>
            <a:pPr algn="just"/>
            <a:r>
              <a:rPr lang="tr-TR" sz="2800" dirty="0" smtClean="0">
                <a:latin typeface="Cambria" panose="02040503050406030204" pitchFamily="18" charset="0"/>
                <a:ea typeface="Cambria" panose="02040503050406030204" pitchFamily="18" charset="0"/>
              </a:rPr>
              <a:t>Hukuk Büromuz tarafından da İstanbul’da muayenehanesi bulunan başvurucu bir hekim adına aynı davayı açtık.</a:t>
            </a:r>
          </a:p>
          <a:p>
            <a:pPr algn="just"/>
            <a:r>
              <a:rPr lang="tr-TR" sz="2800" dirty="0" smtClean="0">
                <a:latin typeface="Cambria" panose="02040503050406030204" pitchFamily="18" charset="0"/>
                <a:ea typeface="Cambria" panose="02040503050406030204" pitchFamily="18" charset="0"/>
              </a:rPr>
              <a:t>Davada, Danıştay 10. Dairesi tarafından yürütmenin durdurulmasına karar verildi. Fakat Sağlık Bakanlığı bu karara itiraz etti ve Danıştay İDDK ilk kararı kaldırdı. Ardından Danıştay Savcısı, MBYS yazısının iptal edilmesi gerektiğini belirten görüş oluşturdu. Ancak davada henüz nihai karar verilmedi. </a:t>
            </a:r>
            <a:endParaRPr lang="tr-TR" sz="2800" dirty="0">
              <a:latin typeface="Cambria" panose="02040503050406030204" pitchFamily="18" charset="0"/>
              <a:ea typeface="Cambria" panose="02040503050406030204" pitchFamily="18" charset="0"/>
            </a:endParaRPr>
          </a:p>
          <a:p>
            <a:endParaRPr lang="tr-TR" dirty="0"/>
          </a:p>
        </p:txBody>
      </p:sp>
    </p:spTree>
    <p:extLst>
      <p:ext uri="{BB962C8B-B14F-4D97-AF65-F5344CB8AC3E}">
        <p14:creationId xmlns:p14="http://schemas.microsoft.com/office/powerpoint/2010/main" val="18197941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r>
              <a:rPr lang="tr-TR" sz="2400" b="1" dirty="0">
                <a:solidFill>
                  <a:srgbClr val="7030A0"/>
                </a:solidFill>
                <a:latin typeface="Cambria" panose="02040503050406030204" pitchFamily="18" charset="0"/>
                <a:ea typeface="Cambria" panose="02040503050406030204" pitchFamily="18" charset="0"/>
              </a:rPr>
              <a:t>ÖZEL HASTANELER YÖNETMELİĞİ/</a:t>
            </a:r>
            <a:br>
              <a:rPr lang="tr-TR" sz="2400" b="1" dirty="0">
                <a:solidFill>
                  <a:srgbClr val="7030A0"/>
                </a:solidFill>
                <a:latin typeface="Cambria" panose="02040503050406030204" pitchFamily="18" charset="0"/>
                <a:ea typeface="Cambria" panose="02040503050406030204" pitchFamily="18" charset="0"/>
              </a:rPr>
            </a:br>
            <a:r>
              <a:rPr lang="tr-TR" sz="2400" b="1" dirty="0">
                <a:solidFill>
                  <a:srgbClr val="7030A0"/>
                </a:solidFill>
                <a:latin typeface="Cambria" panose="02040503050406030204" pitchFamily="18" charset="0"/>
                <a:ea typeface="Cambria" panose="02040503050406030204" pitchFamily="18" charset="0"/>
              </a:rPr>
              <a:t>AYAKTA TEŞHİS VE TEDAVİ YAPILAN ÖZEL SAĞLIK KURULUŞLARI HAKKINDA YÖNETMELİK</a:t>
            </a:r>
            <a:endParaRPr lang="tr-TR" sz="2400" b="1" dirty="0">
              <a:solidFill>
                <a:srgbClr val="7030A0"/>
              </a:solidFill>
              <a:latin typeface="Cambria" panose="02040503050406030204" pitchFamily="18" charset="0"/>
              <a:ea typeface="Cambria" panose="02040503050406030204" pitchFamily="18" charset="0"/>
            </a:endParaRPr>
          </a:p>
        </p:txBody>
      </p:sp>
      <p:sp>
        <p:nvSpPr>
          <p:cNvPr id="3" name="İçerik Yer Tutucusu 2"/>
          <p:cNvSpPr>
            <a:spLocks noGrp="1"/>
          </p:cNvSpPr>
          <p:nvPr>
            <p:ph idx="1"/>
          </p:nvPr>
        </p:nvSpPr>
        <p:spPr>
          <a:xfrm>
            <a:off x="827584" y="2204864"/>
            <a:ext cx="7560840" cy="3960439"/>
          </a:xfrm>
        </p:spPr>
        <p:txBody>
          <a:bodyPr/>
          <a:lstStyle/>
          <a:p>
            <a:pPr algn="just"/>
            <a:r>
              <a:rPr lang="tr-TR" dirty="0" smtClean="0">
                <a:latin typeface="Cambria" panose="02040503050406030204" pitchFamily="18" charset="0"/>
                <a:ea typeface="Cambria" panose="02040503050406030204" pitchFamily="18" charset="0"/>
              </a:rPr>
              <a:t>6 </a:t>
            </a:r>
            <a:r>
              <a:rPr lang="tr-TR" dirty="0">
                <a:latin typeface="Cambria" panose="02040503050406030204" pitchFamily="18" charset="0"/>
                <a:ea typeface="Cambria" panose="02040503050406030204" pitchFamily="18" charset="0"/>
              </a:rPr>
              <a:t>Ekim 2022 ve 7 Ocak 2023 tarihlerinde yapılan değişiklikler ile </a:t>
            </a:r>
            <a:r>
              <a:rPr lang="tr-TR" dirty="0" err="1">
                <a:latin typeface="Cambria" panose="02040503050406030204" pitchFamily="18" charset="0"/>
                <a:ea typeface="Cambria" panose="02040503050406030204" pitchFamily="18" charset="0"/>
              </a:rPr>
              <a:t>MBYS’ye</a:t>
            </a:r>
            <a:r>
              <a:rPr lang="tr-TR" dirty="0">
                <a:latin typeface="Cambria" panose="02040503050406030204" pitchFamily="18" charset="0"/>
                <a:ea typeface="Cambria" panose="02040503050406030204" pitchFamily="18" charset="0"/>
              </a:rPr>
              <a:t> veri gönderme yükümlülüğü bu yönetmeliklere de işlendi.</a:t>
            </a:r>
          </a:p>
          <a:p>
            <a:pPr algn="just"/>
            <a:r>
              <a:rPr lang="tr-TR" i="1" dirty="0" smtClean="0">
                <a:latin typeface="Cambria" panose="02040503050406030204" pitchFamily="18" charset="0"/>
                <a:ea typeface="Cambria" panose="02040503050406030204" pitchFamily="18" charset="0"/>
              </a:rPr>
              <a:t>«Bu </a:t>
            </a:r>
            <a:r>
              <a:rPr lang="tr-TR" i="1" dirty="0">
                <a:latin typeface="Cambria" panose="02040503050406030204" pitchFamily="18" charset="0"/>
                <a:ea typeface="Cambria" panose="02040503050406030204" pitchFamily="18" charset="0"/>
              </a:rPr>
              <a:t>durumdaki hastalar, hastanedeki tedavi masraflarının kendileri tarafından karşılanacağı hususu ile tıbbi müdahalenin konusu ve sonuçları hakkında muayenehanede bilgilendirilir ve hastanın bilgileri tedavi olacağı özel hastaneye, Muayene Bilgi Yönetim Sistemi (MBYS) üzerinden Bakanlıkça belirlenen form ile gönderilir</a:t>
            </a:r>
            <a:r>
              <a:rPr lang="tr-TR" i="1" dirty="0" smtClean="0">
                <a:latin typeface="Cambria" panose="02040503050406030204" pitchFamily="18" charset="0"/>
                <a:ea typeface="Cambria" panose="02040503050406030204" pitchFamily="18" charset="0"/>
              </a:rPr>
              <a:t>.»</a:t>
            </a:r>
            <a:endParaRPr lang="tr-TR" i="1"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1268758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095023" y="817583"/>
            <a:ext cx="6965245" cy="739209"/>
          </a:xfrm>
        </p:spPr>
        <p:txBody>
          <a:bodyPr>
            <a:normAutofit/>
          </a:bodyPr>
          <a:lstStyle/>
          <a:p>
            <a:r>
              <a:rPr lang="tr-TR" sz="2800" b="1" dirty="0" smtClean="0">
                <a:solidFill>
                  <a:srgbClr val="7030A0"/>
                </a:solidFill>
                <a:latin typeface="Cambria" panose="02040503050406030204" pitchFamily="18" charset="0"/>
                <a:ea typeface="Cambria" panose="02040503050406030204" pitchFamily="18" charset="0"/>
              </a:rPr>
              <a:t>DAVALAR;</a:t>
            </a:r>
            <a:endParaRPr lang="tr-TR" sz="2800" b="1" dirty="0">
              <a:solidFill>
                <a:srgbClr val="7030A0"/>
              </a:solidFill>
              <a:latin typeface="Cambria" panose="02040503050406030204" pitchFamily="18" charset="0"/>
              <a:ea typeface="Cambria" panose="02040503050406030204" pitchFamily="18" charset="0"/>
            </a:endParaRPr>
          </a:p>
        </p:txBody>
      </p:sp>
      <p:sp>
        <p:nvSpPr>
          <p:cNvPr id="3" name="İçerik Yer Tutucusu 2"/>
          <p:cNvSpPr>
            <a:spLocks noGrp="1"/>
          </p:cNvSpPr>
          <p:nvPr>
            <p:ph idx="1"/>
          </p:nvPr>
        </p:nvSpPr>
        <p:spPr>
          <a:xfrm>
            <a:off x="899592" y="1772816"/>
            <a:ext cx="7416824" cy="4320479"/>
          </a:xfrm>
        </p:spPr>
        <p:txBody>
          <a:bodyPr>
            <a:normAutofit fontScale="47500" lnSpcReduction="20000"/>
          </a:bodyPr>
          <a:lstStyle/>
          <a:p>
            <a:pPr marL="0" indent="0" algn="just">
              <a:buNone/>
            </a:pPr>
            <a:r>
              <a:rPr lang="tr-TR" sz="2700" dirty="0" smtClean="0">
                <a:latin typeface="Cambria" panose="02040503050406030204" pitchFamily="18" charset="0"/>
                <a:ea typeface="Cambria" panose="02040503050406030204" pitchFamily="18" charset="0"/>
              </a:rPr>
              <a:t>Her iki yönetmelik değişikliği hakkında da Hukuk Büromuz da dahil olmak üzere yüzlerce dava açıldı. MBYS ibaresinin de yürütmesinin durdurulması ve iptali talep edildi. Davalarda duruşmalar Kasım ayı içinde yapıldı. Henüz karar verilmedi. Davalarda bu değişikliklerin hukuka aykırı yönleri ifade edildi;</a:t>
            </a:r>
          </a:p>
          <a:p>
            <a:pPr marL="0" indent="0" algn="just">
              <a:buNone/>
            </a:pPr>
            <a:endParaRPr lang="tr-TR" sz="2700" dirty="0" smtClean="0">
              <a:latin typeface="Cambria" panose="02040503050406030204" pitchFamily="18" charset="0"/>
              <a:ea typeface="Cambria" panose="02040503050406030204" pitchFamily="18" charset="0"/>
            </a:endParaRPr>
          </a:p>
          <a:p>
            <a:pPr algn="just"/>
            <a:r>
              <a:rPr lang="tr-TR" sz="2700" dirty="0">
                <a:latin typeface="Cambria" panose="02040503050406030204" pitchFamily="18" charset="0"/>
                <a:ea typeface="Cambria" panose="02040503050406030204" pitchFamily="18" charset="0"/>
              </a:rPr>
              <a:t>Anayasa’nın 20. ve Avrupa İnsan Hakları Sözleşmesi’nin 8. maddesi ile korunan özel hayatın gizliliğini ihlal ettiği gibi kişisel verilerin korunmasına ilişkin temel kuralları ihlal etmektedir. Mesleki deontoloji kurallarına aykırı şekilde, hekimin yükümlülüğü olan hasta mahremiyetinin ihlali sonucunu da doğurmaktadır. </a:t>
            </a:r>
          </a:p>
          <a:p>
            <a:pPr marL="0" indent="0" algn="just">
              <a:buNone/>
            </a:pPr>
            <a:endParaRPr lang="tr-TR" sz="2700" dirty="0">
              <a:latin typeface="Cambria" panose="02040503050406030204" pitchFamily="18" charset="0"/>
              <a:ea typeface="Cambria" panose="02040503050406030204" pitchFamily="18" charset="0"/>
            </a:endParaRPr>
          </a:p>
          <a:p>
            <a:pPr lvl="0" algn="just"/>
            <a:r>
              <a:rPr lang="tr-TR" sz="2700" dirty="0">
                <a:latin typeface="Cambria" panose="02040503050406030204" pitchFamily="18" charset="0"/>
                <a:ea typeface="Cambria" panose="02040503050406030204" pitchFamily="18" charset="0"/>
              </a:rPr>
              <a:t>Tıbbi Deontoloji Tüzüğü’nün 4. maddesi uyarınca </a:t>
            </a:r>
            <a:r>
              <a:rPr lang="tr-TR" sz="2700" i="1" dirty="0">
                <a:latin typeface="Cambria" panose="02040503050406030204" pitchFamily="18" charset="0"/>
                <a:ea typeface="Cambria" panose="02040503050406030204" pitchFamily="18" charset="0"/>
              </a:rPr>
              <a:t>“Tabip ve diş tabibi, meslek ve sanatının icrası vesilesiyle muttali olduğu sırları, kanuni mecburiyet olmadıkça, ifşa edemez.”</a:t>
            </a:r>
            <a:r>
              <a:rPr lang="tr-TR" sz="2700" dirty="0">
                <a:latin typeface="Cambria" panose="02040503050406030204" pitchFamily="18" charset="0"/>
                <a:ea typeface="Cambria" panose="02040503050406030204" pitchFamily="18" charset="0"/>
              </a:rPr>
              <a:t> Buna paralel bir düzenleme Türk Tabipleri Birliği 47. Büyük Kongresi’nde kabul edilen Hekimlik Meslek Etiği </a:t>
            </a:r>
            <a:r>
              <a:rPr lang="tr-TR" sz="2700" dirty="0" err="1">
                <a:latin typeface="Cambria" panose="02040503050406030204" pitchFamily="18" charset="0"/>
                <a:ea typeface="Cambria" panose="02040503050406030204" pitchFamily="18" charset="0"/>
              </a:rPr>
              <a:t>Kuralları’nın</a:t>
            </a:r>
            <a:r>
              <a:rPr lang="tr-TR" sz="2700" dirty="0">
                <a:latin typeface="Cambria" panose="02040503050406030204" pitchFamily="18" charset="0"/>
                <a:ea typeface="Cambria" panose="02040503050406030204" pitchFamily="18" charset="0"/>
              </a:rPr>
              <a:t> 9. maddesinde de yer almaktadır. </a:t>
            </a:r>
          </a:p>
          <a:p>
            <a:pPr marL="0" indent="0" algn="just">
              <a:buNone/>
            </a:pPr>
            <a:endParaRPr lang="tr-TR" sz="2700" dirty="0">
              <a:latin typeface="Cambria" panose="02040503050406030204" pitchFamily="18" charset="0"/>
              <a:ea typeface="Cambria" panose="02040503050406030204" pitchFamily="18" charset="0"/>
            </a:endParaRPr>
          </a:p>
          <a:p>
            <a:pPr lvl="0" algn="just"/>
            <a:r>
              <a:rPr lang="tr-TR" sz="2700" dirty="0">
                <a:latin typeface="Cambria" panose="02040503050406030204" pitchFamily="18" charset="0"/>
                <a:ea typeface="Cambria" panose="02040503050406030204" pitchFamily="18" charset="0"/>
              </a:rPr>
              <a:t>2002 yılında Roma’da kabul edilen Hasta Haklarına İlişkin Avrupa </a:t>
            </a:r>
            <a:r>
              <a:rPr lang="tr-TR" sz="2700" dirty="0" err="1">
                <a:latin typeface="Cambria" panose="02040503050406030204" pitchFamily="18" charset="0"/>
                <a:ea typeface="Cambria" panose="02040503050406030204" pitchFamily="18" charset="0"/>
              </a:rPr>
              <a:t>Statüsü’nün</a:t>
            </a:r>
            <a:r>
              <a:rPr lang="tr-TR" sz="2700" dirty="0">
                <a:latin typeface="Cambria" panose="02040503050406030204" pitchFamily="18" charset="0"/>
                <a:ea typeface="Cambria" panose="02040503050406030204" pitchFamily="18" charset="0"/>
              </a:rPr>
              <a:t> 6. maddesine göre, </a:t>
            </a:r>
            <a:r>
              <a:rPr lang="tr-TR" sz="2700" i="1" dirty="0">
                <a:latin typeface="Cambria" panose="02040503050406030204" pitchFamily="18" charset="0"/>
                <a:ea typeface="Cambria" panose="02040503050406030204" pitchFamily="18" charset="0"/>
              </a:rPr>
              <a:t>“Bir bireyin sağlık durumuna veya ona uygulanan tıbbi/cerrahi tedaviye ilişkin bilgi ve veriler gizli olmalı ve öyle muhafaza edilmelidir (korunmalıdır)”</a:t>
            </a:r>
            <a:r>
              <a:rPr lang="tr-TR" sz="2700" dirty="0">
                <a:latin typeface="Cambria" panose="02040503050406030204" pitchFamily="18" charset="0"/>
                <a:ea typeface="Cambria" panose="02040503050406030204" pitchFamily="18" charset="0"/>
              </a:rPr>
              <a:t>.</a:t>
            </a:r>
          </a:p>
          <a:p>
            <a:pPr marL="0" indent="0" algn="just">
              <a:buNone/>
            </a:pPr>
            <a:endParaRPr lang="tr-TR" sz="2700" dirty="0">
              <a:latin typeface="Cambria" panose="02040503050406030204" pitchFamily="18" charset="0"/>
              <a:ea typeface="Cambria" panose="02040503050406030204" pitchFamily="18" charset="0"/>
            </a:endParaRPr>
          </a:p>
          <a:p>
            <a:pPr lvl="0" algn="just"/>
            <a:r>
              <a:rPr lang="tr-TR" sz="2700" dirty="0">
                <a:latin typeface="Cambria" panose="02040503050406030204" pitchFamily="18" charset="0"/>
                <a:ea typeface="Cambria" panose="02040503050406030204" pitchFamily="18" charset="0"/>
              </a:rPr>
              <a:t>Amsterdam Bildirgesi’ne 4/6. maddesine göre, </a:t>
            </a:r>
            <a:r>
              <a:rPr lang="tr-TR" sz="2700" i="1" dirty="0">
                <a:latin typeface="Cambria" panose="02040503050406030204" pitchFamily="18" charset="0"/>
                <a:ea typeface="Cambria" panose="02040503050406030204" pitchFamily="18" charset="0"/>
              </a:rPr>
              <a:t>“Hastanın tanı, tedavi ve bakım için </a:t>
            </a:r>
            <a:r>
              <a:rPr lang="tr-TR" sz="2700" dirty="0">
                <a:latin typeface="Cambria" panose="02040503050406030204" pitchFamily="18" charset="0"/>
                <a:ea typeface="Cambria" panose="02040503050406030204" pitchFamily="18" charset="0"/>
              </a:rPr>
              <a:t>gerekli olmadıkça ve ek olarak hasta izin vermedikçe,</a:t>
            </a:r>
            <a:r>
              <a:rPr lang="tr-TR" sz="2700" i="1" dirty="0">
                <a:latin typeface="Cambria" panose="02040503050406030204" pitchFamily="18" charset="0"/>
                <a:ea typeface="Cambria" panose="02040503050406030204" pitchFamily="18" charset="0"/>
              </a:rPr>
              <a:t> hastanın özel ve aile hayatına girilmez.”</a:t>
            </a:r>
            <a:r>
              <a:rPr lang="tr-TR" sz="2700" dirty="0">
                <a:latin typeface="Cambria" panose="02040503050406030204" pitchFamily="18" charset="0"/>
                <a:ea typeface="Cambria" panose="02040503050406030204" pitchFamily="18" charset="0"/>
              </a:rPr>
              <a:t> </a:t>
            </a:r>
          </a:p>
          <a:p>
            <a:pPr marL="0" indent="0" algn="just">
              <a:buNone/>
            </a:pPr>
            <a:endParaRPr lang="tr-TR" sz="2700" dirty="0">
              <a:latin typeface="Cambria" panose="02040503050406030204" pitchFamily="18" charset="0"/>
              <a:ea typeface="Cambria" panose="02040503050406030204" pitchFamily="18" charset="0"/>
            </a:endParaRPr>
          </a:p>
          <a:p>
            <a:pPr lvl="0" algn="just"/>
            <a:r>
              <a:rPr lang="tr-TR" sz="2700" dirty="0">
                <a:latin typeface="Cambria" panose="02040503050406030204" pitchFamily="18" charset="0"/>
                <a:ea typeface="Cambria" panose="02040503050406030204" pitchFamily="18" charset="0"/>
              </a:rPr>
              <a:t>Lizbon Bildirgesi’ne 4. maddesine göre ise </a:t>
            </a:r>
            <a:r>
              <a:rPr lang="tr-TR" sz="2700" i="1" dirty="0">
                <a:latin typeface="Cambria" panose="02040503050406030204" pitchFamily="18" charset="0"/>
                <a:ea typeface="Cambria" panose="02040503050406030204" pitchFamily="18" charset="0"/>
              </a:rPr>
              <a:t>“Hasta hekimden, tüm tıbbi ve özel hayatına ilişkin bilgilerin gizliliğine saygı duyulmasını bekleme hakkına sahiptir.” </a:t>
            </a:r>
            <a:endParaRPr lang="tr-TR" sz="2700" dirty="0">
              <a:latin typeface="Cambria" panose="02040503050406030204" pitchFamily="18" charset="0"/>
              <a:ea typeface="Cambria" panose="02040503050406030204" pitchFamily="18" charset="0"/>
            </a:endParaRPr>
          </a:p>
          <a:p>
            <a:pPr algn="just"/>
            <a:endParaRPr lang="tr-TR" sz="2600" dirty="0">
              <a:latin typeface="Cambria" panose="02040503050406030204" pitchFamily="18" charset="0"/>
              <a:ea typeface="Cambria" panose="02040503050406030204" pitchFamily="18" charset="0"/>
            </a:endParaRPr>
          </a:p>
          <a:p>
            <a:pPr algn="just"/>
            <a:endParaRPr lang="tr-TR" sz="2800" dirty="0">
              <a:latin typeface="Cambria" panose="02040503050406030204" pitchFamily="18" charset="0"/>
              <a:ea typeface="Cambria" panose="02040503050406030204" pitchFamily="18" charset="0"/>
            </a:endParaRPr>
          </a:p>
          <a:p>
            <a:endParaRPr lang="tr-TR" dirty="0"/>
          </a:p>
        </p:txBody>
      </p:sp>
    </p:spTree>
    <p:extLst>
      <p:ext uri="{BB962C8B-B14F-4D97-AF65-F5344CB8AC3E}">
        <p14:creationId xmlns:p14="http://schemas.microsoft.com/office/powerpoint/2010/main" val="18104437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095023" y="817583"/>
            <a:ext cx="6965245" cy="667201"/>
          </a:xfrm>
        </p:spPr>
        <p:txBody>
          <a:bodyPr>
            <a:normAutofit fontScale="90000"/>
          </a:bodyPr>
          <a:lstStyle/>
          <a:p>
            <a:r>
              <a:rPr lang="tr-TR" sz="2800" b="1" dirty="0" smtClean="0">
                <a:solidFill>
                  <a:srgbClr val="7030A0"/>
                </a:solidFill>
                <a:latin typeface="Cambria" panose="02040503050406030204" pitchFamily="18" charset="0"/>
                <a:ea typeface="Cambria" panose="02040503050406030204" pitchFamily="18" charset="0"/>
              </a:rPr>
              <a:t>6698 SAYILI KANUN: </a:t>
            </a:r>
            <a:br>
              <a:rPr lang="tr-TR" sz="2800" b="1" dirty="0" smtClean="0">
                <a:solidFill>
                  <a:srgbClr val="7030A0"/>
                </a:solidFill>
                <a:latin typeface="Cambria" panose="02040503050406030204" pitchFamily="18" charset="0"/>
                <a:ea typeface="Cambria" panose="02040503050406030204" pitchFamily="18" charset="0"/>
              </a:rPr>
            </a:br>
            <a:r>
              <a:rPr lang="tr-TR" sz="2800" b="1" dirty="0" smtClean="0">
                <a:solidFill>
                  <a:srgbClr val="7030A0"/>
                </a:solidFill>
                <a:latin typeface="Cambria" panose="02040503050406030204" pitchFamily="18" charset="0"/>
                <a:ea typeface="Cambria" panose="02040503050406030204" pitchFamily="18" charset="0"/>
              </a:rPr>
              <a:t>AÇIK, MEŞRU VE ÖLÇÜLÜ AMAÇ</a:t>
            </a:r>
            <a:endParaRPr lang="tr-TR" sz="2800" b="1" dirty="0">
              <a:solidFill>
                <a:srgbClr val="7030A0"/>
              </a:solidFill>
              <a:latin typeface="Cambria" panose="02040503050406030204" pitchFamily="18" charset="0"/>
              <a:ea typeface="Cambria" panose="02040503050406030204" pitchFamily="18" charset="0"/>
            </a:endParaRPr>
          </a:p>
        </p:txBody>
      </p:sp>
      <p:sp>
        <p:nvSpPr>
          <p:cNvPr id="3" name="İçerik Yer Tutucusu 2"/>
          <p:cNvSpPr>
            <a:spLocks noGrp="1"/>
          </p:cNvSpPr>
          <p:nvPr>
            <p:ph idx="1"/>
          </p:nvPr>
        </p:nvSpPr>
        <p:spPr>
          <a:xfrm>
            <a:off x="899592" y="1772816"/>
            <a:ext cx="7488832" cy="4478095"/>
          </a:xfrm>
        </p:spPr>
        <p:txBody>
          <a:bodyPr>
            <a:normAutofit fontScale="85000" lnSpcReduction="10000"/>
          </a:bodyPr>
          <a:lstStyle/>
          <a:p>
            <a:pPr algn="just"/>
            <a:r>
              <a:rPr lang="tr-TR" dirty="0">
                <a:latin typeface="Cambria" panose="02040503050406030204" pitchFamily="18" charset="0"/>
                <a:ea typeface="Cambria" panose="02040503050406030204" pitchFamily="18" charset="0"/>
              </a:rPr>
              <a:t>6698 sayılı Kişisel Verilerin Korunması Kanunu’nun 6. maddesinde,  Sağlık Bakanlığı’na sağlık verilerinin işlenmesine ilişkin bir yetki verilmişse de;  aynı Kanun’un 4. maddesinde bu yetkinin hukuka ve dürüstlük kurallarına uygun, belirli, açık ve meşru amaçlar için, </a:t>
            </a:r>
            <a:r>
              <a:rPr lang="tr-TR" dirty="0" smtClean="0">
                <a:latin typeface="Cambria" panose="02040503050406030204" pitchFamily="18" charset="0"/>
                <a:ea typeface="Cambria" panose="02040503050406030204" pitchFamily="18" charset="0"/>
              </a:rPr>
              <a:t>amaçla </a:t>
            </a:r>
            <a:r>
              <a:rPr lang="tr-TR" dirty="0">
                <a:latin typeface="Cambria" panose="02040503050406030204" pitchFamily="18" charset="0"/>
                <a:ea typeface="Cambria" panose="02040503050406030204" pitchFamily="18" charset="0"/>
              </a:rPr>
              <a:t>bağlantılı, sınırlı ve ölçülü olarak işlenmesi gerekliliği de düzenlenmiştir. </a:t>
            </a:r>
          </a:p>
          <a:p>
            <a:pPr marL="0" indent="0" algn="just">
              <a:buNone/>
            </a:pPr>
            <a:endParaRPr lang="tr-TR" dirty="0">
              <a:latin typeface="Cambria" panose="02040503050406030204" pitchFamily="18" charset="0"/>
              <a:ea typeface="Cambria" panose="02040503050406030204" pitchFamily="18" charset="0"/>
            </a:endParaRPr>
          </a:p>
          <a:p>
            <a:pPr algn="just"/>
            <a:r>
              <a:rPr lang="tr-TR" dirty="0">
                <a:latin typeface="Cambria" panose="02040503050406030204" pitchFamily="18" charset="0"/>
                <a:ea typeface="Cambria" panose="02040503050406030204" pitchFamily="18" charset="0"/>
              </a:rPr>
              <a:t>6698 sayılı Kanun’un 4. maddesindeki genel ilkelere uyulması zorunluluğunun yanı sıra söz konusu işlemede Kişisel Verileri Koruma Kurulu tarafından belirlenen yeterli önlemlerin alınması da gereklidir. Bu koşullar bulunmadığı halde hastalara ait özel nitelikli kişisel bilgilerin Bakanlıkça oluşturulan elektronik bir sistem olan MBYS üzerinden aktarılmasına ilişkin yapılan düzenleme hukuka aykırıdır. </a:t>
            </a:r>
          </a:p>
          <a:p>
            <a:endParaRPr lang="tr-TR" dirty="0"/>
          </a:p>
        </p:txBody>
      </p:sp>
    </p:spTree>
    <p:extLst>
      <p:ext uri="{BB962C8B-B14F-4D97-AF65-F5344CB8AC3E}">
        <p14:creationId xmlns:p14="http://schemas.microsoft.com/office/powerpoint/2010/main" val="36058510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115616" y="836712"/>
            <a:ext cx="6965245" cy="667201"/>
          </a:xfrm>
        </p:spPr>
        <p:txBody>
          <a:bodyPr>
            <a:normAutofit/>
          </a:bodyPr>
          <a:lstStyle/>
          <a:p>
            <a:r>
              <a:rPr lang="tr-TR" sz="3200" b="1" dirty="0" smtClean="0">
                <a:solidFill>
                  <a:srgbClr val="7030A0"/>
                </a:solidFill>
                <a:latin typeface="Cambria" panose="02040503050406030204" pitchFamily="18" charset="0"/>
                <a:ea typeface="Cambria" panose="02040503050406030204" pitchFamily="18" charset="0"/>
              </a:rPr>
              <a:t>ANAYASA MAHKEMESİ KARARI;</a:t>
            </a:r>
            <a:endParaRPr lang="tr-TR" sz="3200" b="1" dirty="0">
              <a:solidFill>
                <a:srgbClr val="7030A0"/>
              </a:solidFill>
              <a:latin typeface="Cambria" panose="02040503050406030204" pitchFamily="18" charset="0"/>
              <a:ea typeface="Cambria" panose="02040503050406030204" pitchFamily="18" charset="0"/>
            </a:endParaRPr>
          </a:p>
        </p:txBody>
      </p:sp>
      <p:sp>
        <p:nvSpPr>
          <p:cNvPr id="3" name="İçerik Yer Tutucusu 2"/>
          <p:cNvSpPr>
            <a:spLocks noGrp="1"/>
          </p:cNvSpPr>
          <p:nvPr>
            <p:ph idx="1"/>
          </p:nvPr>
        </p:nvSpPr>
        <p:spPr>
          <a:xfrm>
            <a:off x="827584" y="1716657"/>
            <a:ext cx="7407925" cy="4448647"/>
          </a:xfrm>
        </p:spPr>
        <p:txBody>
          <a:bodyPr>
            <a:normAutofit fontScale="85000" lnSpcReduction="20000"/>
          </a:bodyPr>
          <a:lstStyle/>
          <a:p>
            <a:pPr algn="just"/>
            <a:r>
              <a:rPr lang="tr-TR" dirty="0">
                <a:latin typeface="Cambria" panose="02040503050406030204" pitchFamily="18" charset="0"/>
                <a:ea typeface="Cambria" panose="02040503050406030204" pitchFamily="18" charset="0"/>
              </a:rPr>
              <a:t>MBYS yazısının dayanağı, 3359 sayılı Sağlık Hizmetleri Temel Kanunu ile 1 sayılı Cumhurbaşkanlığı Teşkilatı Hakkında Cumhurbaşkanlığı Kararnamesi’nin </a:t>
            </a:r>
            <a:r>
              <a:rPr lang="tr-TR" i="1" dirty="0">
                <a:latin typeface="Cambria" panose="02040503050406030204" pitchFamily="18" charset="0"/>
                <a:ea typeface="Cambria" panose="02040503050406030204" pitchFamily="18" charset="0"/>
              </a:rPr>
              <a:t>"Bilgi Toplama, İşleme ve Paylaşma Yetkisi" </a:t>
            </a:r>
            <a:r>
              <a:rPr lang="tr-TR" dirty="0">
                <a:latin typeface="Cambria" panose="02040503050406030204" pitchFamily="18" charset="0"/>
                <a:ea typeface="Cambria" panose="02040503050406030204" pitchFamily="18" charset="0"/>
              </a:rPr>
              <a:t>başlıklı 378. maddesi olarak gösterilmektedir. </a:t>
            </a:r>
          </a:p>
          <a:p>
            <a:pPr algn="just"/>
            <a:r>
              <a:rPr lang="tr-TR" dirty="0">
                <a:latin typeface="Cambria" panose="02040503050406030204" pitchFamily="18" charset="0"/>
                <a:ea typeface="Cambria" panose="02040503050406030204" pitchFamily="18" charset="0"/>
              </a:rPr>
              <a:t> </a:t>
            </a:r>
          </a:p>
          <a:p>
            <a:pPr algn="just"/>
            <a:r>
              <a:rPr lang="tr-TR" dirty="0">
                <a:latin typeface="Cambria" panose="02040503050406030204" pitchFamily="18" charset="0"/>
                <a:ea typeface="Cambria" panose="02040503050406030204" pitchFamily="18" charset="0"/>
              </a:rPr>
              <a:t>Türk Tabipleri Birliği ve Türk </a:t>
            </a:r>
            <a:r>
              <a:rPr lang="tr-TR" dirty="0" err="1">
                <a:latin typeface="Cambria" panose="02040503050406030204" pitchFamily="18" charset="0"/>
                <a:ea typeface="Cambria" panose="02040503050406030204" pitchFamily="18" charset="0"/>
              </a:rPr>
              <a:t>Dişhekimleri</a:t>
            </a:r>
            <a:r>
              <a:rPr lang="tr-TR" dirty="0">
                <a:latin typeface="Cambria" panose="02040503050406030204" pitchFamily="18" charset="0"/>
                <a:ea typeface="Cambria" panose="02040503050406030204" pitchFamily="18" charset="0"/>
              </a:rPr>
              <a:t> Birliği’nin açtıkları davada, Kararnamenin 378. maddesi için Anayasa Mahkemesi’ne (AYM) başvurulması talebi Danıştay İdari Dava Daireleri Kurulu 2020/100 E. sayılı dosyası ile kabul edilmiş, yanı sıra Cumhuriyet Halk Partisi tarafından da doğrudan </a:t>
            </a:r>
            <a:r>
              <a:rPr lang="tr-TR" dirty="0" err="1">
                <a:latin typeface="Cambria" panose="02040503050406030204" pitchFamily="18" charset="0"/>
                <a:ea typeface="Cambria" panose="02040503050406030204" pitchFamily="18" charset="0"/>
              </a:rPr>
              <a:t>AYM’ye</a:t>
            </a:r>
            <a:r>
              <a:rPr lang="tr-TR" dirty="0">
                <a:latin typeface="Cambria" panose="02040503050406030204" pitchFamily="18" charset="0"/>
                <a:ea typeface="Cambria" panose="02040503050406030204" pitchFamily="18" charset="0"/>
              </a:rPr>
              <a:t> başvuru yapılmıştır. Anayasa Mahkemesi her iki başvuruyu değerlendirdiği 2018/118 E., 2023/180 K. sayılı ve 26.10.2023 tarihli kararı ile Cumhurbaşkanlığı Kararnamesinin Denetim </a:t>
            </a:r>
            <a:r>
              <a:rPr lang="tr-TR" dirty="0" err="1">
                <a:latin typeface="Cambria" panose="02040503050406030204" pitchFamily="18" charset="0"/>
                <a:ea typeface="Cambria" panose="02040503050406030204" pitchFamily="18" charset="0"/>
              </a:rPr>
              <a:t>Tutanağı’nda</a:t>
            </a:r>
            <a:r>
              <a:rPr lang="tr-TR" dirty="0">
                <a:latin typeface="Cambria" panose="02040503050406030204" pitchFamily="18" charset="0"/>
                <a:ea typeface="Cambria" panose="02040503050406030204" pitchFamily="18" charset="0"/>
              </a:rPr>
              <a:t> dayanak olarak gösterilen 378. maddesini iptal etmiştir. İptal kararı, muayenehanemin denetlenmesinden önce, 27.02.2024 tarihli Resmi </a:t>
            </a:r>
            <a:r>
              <a:rPr lang="tr-TR" dirty="0" err="1">
                <a:latin typeface="Cambria" panose="02040503050406030204" pitchFamily="18" charset="0"/>
                <a:ea typeface="Cambria" panose="02040503050406030204" pitchFamily="18" charset="0"/>
              </a:rPr>
              <a:t>Gazete’de</a:t>
            </a:r>
            <a:r>
              <a:rPr lang="tr-TR" dirty="0">
                <a:latin typeface="Cambria" panose="02040503050406030204" pitchFamily="18" charset="0"/>
                <a:ea typeface="Cambria" panose="02040503050406030204" pitchFamily="18" charset="0"/>
              </a:rPr>
              <a:t> yayımlanmıştır.</a:t>
            </a:r>
          </a:p>
          <a:p>
            <a:endParaRPr lang="tr-TR" dirty="0"/>
          </a:p>
        </p:txBody>
      </p:sp>
    </p:spTree>
    <p:extLst>
      <p:ext uri="{BB962C8B-B14F-4D97-AF65-F5344CB8AC3E}">
        <p14:creationId xmlns:p14="http://schemas.microsoft.com/office/powerpoint/2010/main" val="23166421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095023" y="817583"/>
            <a:ext cx="6965245" cy="739209"/>
          </a:xfrm>
        </p:spPr>
        <p:txBody>
          <a:bodyPr>
            <a:noAutofit/>
          </a:bodyPr>
          <a:lstStyle/>
          <a:p>
            <a:r>
              <a:rPr lang="tr-TR" sz="2800" b="1" dirty="0" smtClean="0">
                <a:solidFill>
                  <a:srgbClr val="7030A0"/>
                </a:solidFill>
                <a:latin typeface="Cambria" panose="02040503050406030204" pitchFamily="18" charset="0"/>
                <a:ea typeface="Cambria" panose="02040503050406030204" pitchFamily="18" charset="0"/>
              </a:rPr>
              <a:t>KARARIN GEREKÇESİ;</a:t>
            </a:r>
            <a:endParaRPr lang="tr-TR" sz="2800" b="1" dirty="0">
              <a:solidFill>
                <a:srgbClr val="7030A0"/>
              </a:solidFill>
              <a:latin typeface="Cambria" panose="02040503050406030204" pitchFamily="18" charset="0"/>
              <a:ea typeface="Cambria" panose="02040503050406030204" pitchFamily="18" charset="0"/>
            </a:endParaRPr>
          </a:p>
        </p:txBody>
      </p:sp>
      <p:sp>
        <p:nvSpPr>
          <p:cNvPr id="3" name="İçerik Yer Tutucusu 2"/>
          <p:cNvSpPr>
            <a:spLocks noGrp="1"/>
          </p:cNvSpPr>
          <p:nvPr>
            <p:ph idx="1"/>
          </p:nvPr>
        </p:nvSpPr>
        <p:spPr>
          <a:xfrm>
            <a:off x="827584" y="1844824"/>
            <a:ext cx="7488832" cy="4320480"/>
          </a:xfrm>
        </p:spPr>
        <p:txBody>
          <a:bodyPr>
            <a:normAutofit/>
          </a:bodyPr>
          <a:lstStyle/>
          <a:p>
            <a:pPr algn="just"/>
            <a:r>
              <a:rPr lang="tr-TR" dirty="0">
                <a:latin typeface="Cambria" panose="02040503050406030204" pitchFamily="18" charset="0"/>
                <a:ea typeface="Cambria" panose="02040503050406030204" pitchFamily="18" charset="0"/>
              </a:rPr>
              <a:t>Anayasa Mahkemesi’nin iptal gerekçesinde; düzenlemenin cumhurbaşkanının yetki ve görevlerini düzenleyen Anayasa’nın 104. maddesinin 17. fıkrasının ikinci cümlesinde geçen </a:t>
            </a:r>
            <a:r>
              <a:rPr lang="tr-TR" i="1" dirty="0">
                <a:latin typeface="Cambria" panose="02040503050406030204" pitchFamily="18" charset="0"/>
                <a:ea typeface="Cambria" panose="02040503050406030204" pitchFamily="18" charset="0"/>
              </a:rPr>
              <a:t>“temel haklar, kişi hakları ve ödevleriyle, … siyasi haklar ve ödevler Cumhurbaşkanlığı kararnamesiyle düzenlenemez”</a:t>
            </a:r>
            <a:r>
              <a:rPr lang="tr-TR" dirty="0">
                <a:latin typeface="Cambria" panose="02040503050406030204" pitchFamily="18" charset="0"/>
                <a:ea typeface="Cambria" panose="02040503050406030204" pitchFamily="18" charset="0"/>
              </a:rPr>
              <a:t> cümlesine aykırı olduğu belirtilmiştir. </a:t>
            </a:r>
            <a:endParaRPr lang="tr-TR" dirty="0" smtClean="0">
              <a:latin typeface="Cambria" panose="02040503050406030204" pitchFamily="18" charset="0"/>
              <a:ea typeface="Cambria" panose="02040503050406030204" pitchFamily="18" charset="0"/>
            </a:endParaRPr>
          </a:p>
          <a:p>
            <a:pPr algn="just"/>
            <a:r>
              <a:rPr lang="tr-TR" dirty="0" smtClean="0">
                <a:latin typeface="Cambria" panose="02040503050406030204" pitchFamily="18" charset="0"/>
                <a:ea typeface="Cambria" panose="02040503050406030204" pitchFamily="18" charset="0"/>
              </a:rPr>
              <a:t>Anayasa’ya </a:t>
            </a:r>
            <a:r>
              <a:rPr lang="tr-TR" dirty="0">
                <a:latin typeface="Cambria" panose="02040503050406030204" pitchFamily="18" charset="0"/>
                <a:ea typeface="Cambria" panose="02040503050406030204" pitchFamily="18" charset="0"/>
              </a:rPr>
              <a:t>aykırılığı tespit </a:t>
            </a:r>
            <a:r>
              <a:rPr lang="tr-TR" dirty="0" smtClean="0">
                <a:latin typeface="Cambria" panose="02040503050406030204" pitchFamily="18" charset="0"/>
                <a:ea typeface="Cambria" panose="02040503050406030204" pitchFamily="18" charset="0"/>
              </a:rPr>
              <a:t>edilerek </a:t>
            </a:r>
            <a:r>
              <a:rPr lang="tr-TR" dirty="0">
                <a:latin typeface="Cambria" panose="02040503050406030204" pitchFamily="18" charset="0"/>
                <a:ea typeface="Cambria" panose="02040503050406030204" pitchFamily="18" charset="0"/>
              </a:rPr>
              <a:t>madde iptal edildiğinden, bu mevzuata dayalı işlemlerin </a:t>
            </a:r>
            <a:r>
              <a:rPr lang="tr-TR" dirty="0" smtClean="0">
                <a:latin typeface="Cambria" panose="02040503050406030204" pitchFamily="18" charset="0"/>
                <a:ea typeface="Cambria" panose="02040503050406030204" pitchFamily="18" charset="0"/>
              </a:rPr>
              <a:t>sürdürülmesinin </a:t>
            </a:r>
            <a:r>
              <a:rPr lang="tr-TR" dirty="0">
                <a:latin typeface="Cambria" panose="02040503050406030204" pitchFamily="18" charset="0"/>
                <a:ea typeface="Cambria" panose="02040503050406030204" pitchFamily="18" charset="0"/>
              </a:rPr>
              <a:t>hukuk devleti ilkesi ile </a:t>
            </a:r>
            <a:r>
              <a:rPr lang="tr-TR" dirty="0" smtClean="0">
                <a:latin typeface="Cambria" panose="02040503050406030204" pitchFamily="18" charset="0"/>
                <a:ea typeface="Cambria" panose="02040503050406030204" pitchFamily="18" charset="0"/>
              </a:rPr>
              <a:t>bağdaşmayacağı açıktır. </a:t>
            </a:r>
            <a:endParaRPr lang="tr-TR" dirty="0">
              <a:latin typeface="Cambria" panose="02040503050406030204" pitchFamily="18" charset="0"/>
              <a:ea typeface="Cambria" panose="02040503050406030204" pitchFamily="18" charset="0"/>
            </a:endParaRPr>
          </a:p>
          <a:p>
            <a:endParaRPr lang="tr-TR" dirty="0"/>
          </a:p>
        </p:txBody>
      </p:sp>
    </p:spTree>
    <p:extLst>
      <p:ext uri="{BB962C8B-B14F-4D97-AF65-F5344CB8AC3E}">
        <p14:creationId xmlns:p14="http://schemas.microsoft.com/office/powerpoint/2010/main" val="27603766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Raptiye">
  <a:themeElements>
    <a:clrScheme name="Raptiye">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Raptiye">
      <a:majorFont>
        <a:latin typeface="Constantia"/>
        <a:ea typeface=""/>
        <a:cs typeface=""/>
        <a:font script="Jpan" typeface="HGS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aptiye">
      <a:fillStyleLst>
        <a:solidFill>
          <a:schemeClr val="phClr"/>
        </a:solidFill>
        <a:gradFill rotWithShape="1">
          <a:gsLst>
            <a:gs pos="0">
              <a:schemeClr val="phClr">
                <a:tint val="50000"/>
                <a:satMod val="180000"/>
                <a:lumMod val="100000"/>
              </a:schemeClr>
            </a:gs>
            <a:gs pos="40000">
              <a:schemeClr val="phClr">
                <a:tint val="60000"/>
                <a:satMod val="130000"/>
                <a:lumMod val="100000"/>
              </a:schemeClr>
            </a:gs>
            <a:gs pos="100000">
              <a:schemeClr val="phClr">
                <a:tint val="96000"/>
                <a:lumMod val="108000"/>
              </a:schemeClr>
            </a:gs>
          </a:gsLst>
          <a:lin ang="5400000" scaled="0"/>
        </a:gradFill>
        <a:gradFill rotWithShape="1">
          <a:gsLst>
            <a:gs pos="0">
              <a:schemeClr val="phClr"/>
            </a:gs>
            <a:gs pos="100000">
              <a:schemeClr val="phClr">
                <a:shade val="76000"/>
                <a:lumMod val="90000"/>
              </a:schemeClr>
            </a:gs>
          </a:gsLst>
          <a:lin ang="5400000" scaled="0"/>
        </a:gradFill>
      </a:fillStyleLst>
      <a:lnStyleLst>
        <a:ln w="9525" cap="flat" cmpd="sng" algn="ctr">
          <a:solidFill>
            <a:schemeClr val="phClr"/>
          </a:solidFill>
          <a:prstDash val="solid"/>
        </a:ln>
        <a:ln w="15875" cap="flat" cmpd="sng" algn="ctr">
          <a:solidFill>
            <a:schemeClr val="phClr">
              <a:shade val="80000"/>
              <a:lumMod val="90000"/>
            </a:schemeClr>
          </a:solidFill>
          <a:prstDash val="solid"/>
        </a:ln>
        <a:ln w="25400" cap="flat" cmpd="sng" algn="ctr">
          <a:solidFill>
            <a:schemeClr val="phClr"/>
          </a:solidFill>
          <a:prstDash val="solid"/>
        </a:ln>
      </a:lnStyleLst>
      <a:effectStyleLst>
        <a:effectStyle>
          <a:effectLst/>
        </a:effectStyle>
        <a:effectStyle>
          <a:effectLst>
            <a:outerShdw blurRad="38100" dist="38100" dir="4800000" sx="98000" sy="98000" rotWithShape="0">
              <a:srgbClr val="000000">
                <a:alpha val="32000"/>
              </a:srgbClr>
            </a:outerShdw>
          </a:effectLst>
        </a:effectStyle>
        <a:effectStyle>
          <a:effectLst>
            <a:outerShdw blurRad="38100" dist="38100" dir="4800000" sx="96000" sy="96000" rotWithShape="0">
              <a:srgbClr val="000000">
                <a:alpha val="40000"/>
              </a:srgbClr>
            </a:outerShdw>
          </a:effectLst>
          <a:scene3d>
            <a:camera prst="orthographicFront">
              <a:rot lat="0" lon="0" rev="0"/>
            </a:camera>
            <a:lightRig rig="threePt" dir="t">
              <a:rot lat="0" lon="0" rev="3240000"/>
            </a:lightRig>
          </a:scene3d>
          <a:sp3d>
            <a:bevelT w="28575" h="28575"/>
          </a:sp3d>
        </a:effectStyle>
      </a:effectStyleLst>
      <a:bgFillStyleLst>
        <a:solidFill>
          <a:schemeClr val="phClr">
            <a:tint val="93000"/>
          </a:schemeClr>
        </a:solidFill>
        <a:blipFill rotWithShape="1">
          <a:blip xmlns:r="http://schemas.openxmlformats.org/officeDocument/2006/relationships" r:embed="rId1">
            <a:duotone>
              <a:schemeClr val="phClr">
                <a:shade val="80000"/>
                <a:satMod val="140000"/>
                <a:lumMod val="50000"/>
              </a:schemeClr>
              <a:schemeClr val="phClr">
                <a:tint val="95000"/>
                <a:satMod val="180000"/>
                <a:lumMod val="160000"/>
              </a:schemeClr>
            </a:duotone>
          </a:blip>
          <a:stretch/>
        </a:blipFill>
        <a:blipFill rotWithShape="1">
          <a:blip xmlns:r="http://schemas.openxmlformats.org/officeDocument/2006/relationships" r:embed="rId2">
            <a:duotone>
              <a:schemeClr val="phClr">
                <a:tint val="98000"/>
                <a:shade val="90000"/>
                <a:satMod val="120000"/>
                <a:lumMod val="54000"/>
              </a:schemeClr>
              <a:schemeClr val="phClr">
                <a:tint val="80000"/>
                <a:satMod val="160000"/>
                <a:lumMod val="14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Pushpin</Template>
  <TotalTime>396</TotalTime>
  <Words>964</Words>
  <Application>Microsoft Office PowerPoint</Application>
  <PresentationFormat>Ekran Gösterisi (4:3)</PresentationFormat>
  <Paragraphs>60</Paragraphs>
  <Slides>14</Slides>
  <Notes>0</Notes>
  <HiddenSlides>0</HiddenSlides>
  <MMClips>0</MMClips>
  <ScaleCrop>false</ScaleCrop>
  <HeadingPairs>
    <vt:vector size="4" baseType="variant">
      <vt:variant>
        <vt:lpstr>Tema</vt:lpstr>
      </vt:variant>
      <vt:variant>
        <vt:i4>1</vt:i4>
      </vt:variant>
      <vt:variant>
        <vt:lpstr>Slayt Başlıkları</vt:lpstr>
      </vt:variant>
      <vt:variant>
        <vt:i4>14</vt:i4>
      </vt:variant>
    </vt:vector>
  </HeadingPairs>
  <TitlesOfParts>
    <vt:vector size="15" baseType="lpstr">
      <vt:lpstr>Raptiye</vt:lpstr>
      <vt:lpstr>MBYS </vt:lpstr>
      <vt:lpstr>MUAYENEHANE BİLGİ YÖNETİM SİSTEMİ</vt:lpstr>
      <vt:lpstr> MBYS’YE ENTEGRE OLMA ZORUNLULUĞU; </vt:lpstr>
      <vt:lpstr>MBYS DAVASI;</vt:lpstr>
      <vt:lpstr>ÖZEL HASTANELER YÖNETMELİĞİ/ AYAKTA TEŞHİS VE TEDAVİ YAPILAN ÖZEL SAĞLIK KURULUŞLARI HAKKINDA YÖNETMELİK</vt:lpstr>
      <vt:lpstr>DAVALAR;</vt:lpstr>
      <vt:lpstr>6698 SAYILI KANUN:  AÇIK, MEŞRU VE ÖLÇÜLÜ AMAÇ</vt:lpstr>
      <vt:lpstr>ANAYASA MAHKEMESİ KARARI;</vt:lpstr>
      <vt:lpstr>KARARIN GEREKÇESİ;</vt:lpstr>
      <vt:lpstr>DANIŞTAY KARARI;</vt:lpstr>
      <vt:lpstr>SON DURUM;</vt:lpstr>
      <vt:lpstr>EK-11. MADDE?</vt:lpstr>
      <vt:lpstr>CEZALAR?</vt:lpstr>
      <vt:lpstr>Teşekkürler… 19/11/2024</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muayenehaneler</dc:title>
  <dc:creator>Windows Kullanıcısı</dc:creator>
  <cp:lastModifiedBy>oya</cp:lastModifiedBy>
  <cp:revision>54</cp:revision>
  <dcterms:created xsi:type="dcterms:W3CDTF">2022-10-10T16:13:39Z</dcterms:created>
  <dcterms:modified xsi:type="dcterms:W3CDTF">2024-11-19T14:09:08Z</dcterms:modified>
</cp:coreProperties>
</file>