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9" r:id="rId3"/>
    <p:sldId id="289" r:id="rId4"/>
    <p:sldId id="290" r:id="rId5"/>
    <p:sldId id="291" r:id="rId6"/>
    <p:sldId id="292" r:id="rId7"/>
    <p:sldId id="293" r:id="rId8"/>
    <p:sldId id="294" r:id="rId9"/>
    <p:sldId id="296" r:id="rId10"/>
    <p:sldId id="297" r:id="rId11"/>
    <p:sldId id="298" r:id="rId12"/>
    <p:sldId id="299" r:id="rId13"/>
    <p:sldId id="300" r:id="rId14"/>
    <p:sldId id="301" r:id="rId15"/>
    <p:sldId id="302" r:id="rId16"/>
    <p:sldId id="303" r:id="rId17"/>
    <p:sldId id="275"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tr-TR" smtClean="0"/>
              <a:t>Asıl başlık stili için tıklatın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CF8AE80F-13EA-416E-ABE6-1796AADBF2DC}" type="datetimeFigureOut">
              <a:rPr lang="tr-TR" smtClean="0"/>
              <a:pPr/>
              <a:t>19.11.2024</a:t>
            </a:fld>
            <a:endParaRPr lang="tr-TR"/>
          </a:p>
        </p:txBody>
      </p:sp>
      <p:sp>
        <p:nvSpPr>
          <p:cNvPr id="5" name="Footer Placeholder 4"/>
          <p:cNvSpPr>
            <a:spLocks noGrp="1"/>
          </p:cNvSpPr>
          <p:nvPr>
            <p:ph type="ftr" sz="quarter" idx="11"/>
          </p:nvPr>
        </p:nvSpPr>
        <p:spPr>
          <a:xfrm>
            <a:off x="1174044" y="5357592"/>
            <a:ext cx="5034845" cy="365125"/>
          </a:xfrm>
        </p:spPr>
        <p:txBody>
          <a:bodyPr/>
          <a:lstStyle/>
          <a:p>
            <a:endParaRPr lang="tr-TR"/>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BB3196B7-4619-42F9-B527-4B9F3FFAC6BE}"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CF8AE80F-13EA-416E-ABE6-1796AADBF2DC}" type="datetimeFigureOut">
              <a:rPr lang="tr-TR" smtClean="0"/>
              <a:pPr/>
              <a:t>19.11.2024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3196B7-4619-42F9-B527-4B9F3FFAC6B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CF8AE80F-13EA-416E-ABE6-1796AADBF2DC}" type="datetimeFigureOut">
              <a:rPr lang="tr-TR" smtClean="0"/>
              <a:pPr/>
              <a:t>19.11.2024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3196B7-4619-42F9-B527-4B9F3FFAC6B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CF8AE80F-13EA-416E-ABE6-1796AADBF2DC}" type="datetimeFigureOut">
              <a:rPr lang="tr-TR" smtClean="0"/>
              <a:pPr/>
              <a:t>19.11.2024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3196B7-4619-42F9-B527-4B9F3FFAC6BE}"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F8AE80F-13EA-416E-ABE6-1796AADBF2DC}" type="datetimeFigureOut">
              <a:rPr lang="tr-TR" smtClean="0"/>
              <a:pPr/>
              <a:t>19.11.2024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3196B7-4619-42F9-B527-4B9F3FFAC6BE}"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CF8AE80F-13EA-416E-ABE6-1796AADBF2DC}" type="datetimeFigureOut">
              <a:rPr lang="tr-TR" smtClean="0"/>
              <a:pPr/>
              <a:t>19.11.2024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B3196B7-4619-42F9-B527-4B9F3FFAC6BE}" type="slidenum">
              <a:rPr lang="tr-TR" smtClean="0"/>
              <a:pPr/>
              <a:t>‹#›</a:t>
            </a:fld>
            <a:endParaRPr lang="tr-TR"/>
          </a:p>
        </p:txBody>
      </p:sp>
      <p:sp>
        <p:nvSpPr>
          <p:cNvPr id="9" name="Content Placeholder 8"/>
          <p:cNvSpPr>
            <a:spLocks noGrp="1"/>
          </p:cNvSpPr>
          <p:nvPr>
            <p:ph sz="quarter" idx="13"/>
          </p:nvPr>
        </p:nvSpPr>
        <p:spPr>
          <a:xfrm>
            <a:off x="1298448" y="2121407"/>
            <a:ext cx="3200400" cy="360273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fld id="{CF8AE80F-13EA-416E-ABE6-1796AADBF2DC}" type="datetimeFigureOut">
              <a:rPr lang="tr-TR" smtClean="0"/>
              <a:pPr/>
              <a:t>19.11.2024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B3196B7-4619-42F9-B527-4B9F3FFAC6BE}" type="slidenum">
              <a:rPr lang="tr-TR" smtClean="0"/>
              <a:pPr/>
              <a:t>‹#›</a:t>
            </a:fld>
            <a:endParaRPr lang="tr-TR"/>
          </a:p>
        </p:txBody>
      </p:sp>
      <p:sp>
        <p:nvSpPr>
          <p:cNvPr id="11" name="Content Placeholder 10"/>
          <p:cNvSpPr>
            <a:spLocks noGrp="1"/>
          </p:cNvSpPr>
          <p:nvPr>
            <p:ph sz="quarter" idx="13"/>
          </p:nvPr>
        </p:nvSpPr>
        <p:spPr>
          <a:xfrm>
            <a:off x="1298448" y="2944368"/>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CF8AE80F-13EA-416E-ABE6-1796AADBF2DC}" type="datetimeFigureOut">
              <a:rPr lang="tr-TR" smtClean="0"/>
              <a:pPr/>
              <a:t>19.11.2024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B3196B7-4619-42F9-B527-4B9F3FFAC6B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8AE80F-13EA-416E-ABE6-1796AADBF2DC}" type="datetimeFigureOut">
              <a:rPr lang="tr-TR" smtClean="0"/>
              <a:pPr/>
              <a:t>19.11.2024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B3196B7-4619-42F9-B527-4B9F3FFAC6B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tr-TR" smtClean="0"/>
              <a:t>Asıl başlık stili için tıklatın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1698" y="5885672"/>
            <a:ext cx="1213821" cy="365125"/>
          </a:xfrm>
        </p:spPr>
        <p:txBody>
          <a:bodyPr/>
          <a:lstStyle/>
          <a:p>
            <a:fld id="{CF8AE80F-13EA-416E-ABE6-1796AADBF2DC}" type="datetimeFigureOut">
              <a:rPr lang="tr-TR" smtClean="0"/>
              <a:pPr/>
              <a:t>19.11.2024</a:t>
            </a:fld>
            <a:endParaRPr lang="tr-TR"/>
          </a:p>
        </p:txBody>
      </p:sp>
      <p:sp>
        <p:nvSpPr>
          <p:cNvPr id="6" name="Footer Placeholder 5"/>
          <p:cNvSpPr>
            <a:spLocks noGrp="1"/>
          </p:cNvSpPr>
          <p:nvPr>
            <p:ph type="ftr" sz="quarter" idx="11"/>
          </p:nvPr>
        </p:nvSpPr>
        <p:spPr>
          <a:xfrm rot="-60000">
            <a:off x="914554" y="5829261"/>
            <a:ext cx="3522607" cy="365125"/>
          </a:xfrm>
        </p:spPr>
        <p:txBody>
          <a:bodyPr/>
          <a:lstStyle/>
          <a:p>
            <a:endParaRPr lang="tr-TR"/>
          </a:p>
        </p:txBody>
      </p:sp>
      <p:sp>
        <p:nvSpPr>
          <p:cNvPr id="7" name="Slide Number Placeholder 6"/>
          <p:cNvSpPr>
            <a:spLocks noGrp="1"/>
          </p:cNvSpPr>
          <p:nvPr>
            <p:ph type="sldNum" sz="quarter" idx="12"/>
          </p:nvPr>
        </p:nvSpPr>
        <p:spPr>
          <a:xfrm rot="60000">
            <a:off x="7557313" y="5896961"/>
            <a:ext cx="554023" cy="365125"/>
          </a:xfrm>
        </p:spPr>
        <p:txBody>
          <a:bodyPr/>
          <a:lstStyle/>
          <a:p>
            <a:fld id="{BB3196B7-4619-42F9-B527-4B9F3FFAC6BE}"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5936" y="5888737"/>
            <a:ext cx="1213821" cy="365125"/>
          </a:xfrm>
        </p:spPr>
        <p:txBody>
          <a:bodyPr/>
          <a:lstStyle/>
          <a:p>
            <a:fld id="{CF8AE80F-13EA-416E-ABE6-1796AADBF2DC}" type="datetimeFigureOut">
              <a:rPr lang="tr-TR" smtClean="0"/>
              <a:pPr/>
              <a:t>19.11.2024</a:t>
            </a:fld>
            <a:endParaRPr lang="tr-TR"/>
          </a:p>
        </p:txBody>
      </p:sp>
      <p:sp>
        <p:nvSpPr>
          <p:cNvPr id="6" name="Footer Placeholder 5"/>
          <p:cNvSpPr>
            <a:spLocks noGrp="1"/>
          </p:cNvSpPr>
          <p:nvPr>
            <p:ph type="ftr" sz="quarter" idx="11"/>
          </p:nvPr>
        </p:nvSpPr>
        <p:spPr>
          <a:xfrm rot="-60000">
            <a:off x="914569" y="5831037"/>
            <a:ext cx="3319043" cy="365125"/>
          </a:xfrm>
        </p:spPr>
        <p:txBody>
          <a:bodyPr/>
          <a:lstStyle/>
          <a:p>
            <a:endParaRPr lang="tr-TR"/>
          </a:p>
        </p:txBody>
      </p:sp>
      <p:sp>
        <p:nvSpPr>
          <p:cNvPr id="7" name="Slide Number Placeholder 6"/>
          <p:cNvSpPr>
            <a:spLocks noGrp="1"/>
          </p:cNvSpPr>
          <p:nvPr>
            <p:ph type="sldNum" sz="quarter" idx="12"/>
          </p:nvPr>
        </p:nvSpPr>
        <p:spPr>
          <a:xfrm rot="60000">
            <a:off x="7562089" y="5900026"/>
            <a:ext cx="554023" cy="365125"/>
          </a:xfrm>
        </p:spPr>
        <p:txBody>
          <a:bodyPr/>
          <a:lstStyle/>
          <a:p>
            <a:fld id="{BB3196B7-4619-42F9-B527-4B9F3FFAC6BE}"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CF8AE80F-13EA-416E-ABE6-1796AADBF2DC}" type="datetimeFigureOut">
              <a:rPr lang="tr-TR" smtClean="0"/>
              <a:pPr/>
              <a:t>19.11.2024</a:t>
            </a:fld>
            <a:endParaRPr lang="tr-TR"/>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tr-TR"/>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BB3196B7-4619-42F9-B527-4B9F3FFAC6B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988840"/>
            <a:ext cx="7772400" cy="2088232"/>
          </a:xfrm>
        </p:spPr>
        <p:style>
          <a:lnRef idx="1">
            <a:schemeClr val="accent5"/>
          </a:lnRef>
          <a:fillRef idx="2">
            <a:schemeClr val="accent5"/>
          </a:fillRef>
          <a:effectRef idx="1">
            <a:schemeClr val="accent5"/>
          </a:effectRef>
          <a:fontRef idx="minor">
            <a:schemeClr val="dk1"/>
          </a:fontRef>
        </p:style>
        <p:txBody>
          <a:bodyPr>
            <a:normAutofit/>
          </a:bodyPr>
          <a:lstStyle/>
          <a:p>
            <a:r>
              <a:rPr lang="tr-TR" sz="4000" b="1" dirty="0" smtClean="0">
                <a:solidFill>
                  <a:schemeClr val="tx1"/>
                </a:solidFill>
                <a:latin typeface="Book Antiqua" panose="02040602050305030304" pitchFamily="18" charset="0"/>
                <a:ea typeface="Cambria" panose="02040503050406030204" pitchFamily="18" charset="0"/>
              </a:rPr>
              <a:t>POS CİHAZI </a:t>
            </a:r>
            <a:br>
              <a:rPr lang="tr-TR" sz="4000" b="1" dirty="0" smtClean="0">
                <a:solidFill>
                  <a:schemeClr val="tx1"/>
                </a:solidFill>
                <a:latin typeface="Book Antiqua" panose="02040602050305030304" pitchFamily="18" charset="0"/>
                <a:ea typeface="Cambria" panose="02040503050406030204" pitchFamily="18" charset="0"/>
              </a:rPr>
            </a:br>
            <a:endParaRPr lang="tr-TR" sz="4400" b="1" dirty="0">
              <a:solidFill>
                <a:schemeClr val="tx1"/>
              </a:solidFill>
              <a:latin typeface="Cambria" panose="02040503050406030204" pitchFamily="18" charset="0"/>
              <a:ea typeface="Cambria" panose="02040503050406030204" pitchFamily="18" charset="0"/>
            </a:endParaRPr>
          </a:p>
        </p:txBody>
      </p:sp>
      <p:sp>
        <p:nvSpPr>
          <p:cNvPr id="3" name="Alt Başlık 2"/>
          <p:cNvSpPr>
            <a:spLocks noGrp="1"/>
          </p:cNvSpPr>
          <p:nvPr>
            <p:ph type="subTitle" idx="1"/>
          </p:nvPr>
        </p:nvSpPr>
        <p:spPr>
          <a:xfrm>
            <a:off x="1727200" y="4221088"/>
            <a:ext cx="5712179" cy="1039534"/>
          </a:xfrm>
        </p:spPr>
        <p:txBody>
          <a:bodyPr>
            <a:normAutofit fontScale="62500" lnSpcReduction="20000"/>
          </a:bodyPr>
          <a:lstStyle/>
          <a:p>
            <a:pPr algn="r"/>
            <a:endParaRPr lang="tr-TR" sz="2000" dirty="0" smtClean="0">
              <a:solidFill>
                <a:schemeClr val="accent3">
                  <a:lumMod val="75000"/>
                </a:schemeClr>
              </a:solidFill>
              <a:latin typeface="+mj-lt"/>
            </a:endParaRPr>
          </a:p>
          <a:p>
            <a:pPr algn="r"/>
            <a:r>
              <a:rPr lang="tr-TR" sz="2900" dirty="0" smtClean="0">
                <a:solidFill>
                  <a:schemeClr val="tx2"/>
                </a:solidFill>
                <a:latin typeface="Cambria" panose="02040503050406030204" pitchFamily="18" charset="0"/>
                <a:ea typeface="Cambria" panose="02040503050406030204" pitchFamily="18" charset="0"/>
              </a:rPr>
              <a:t>Av. Oya Öznur</a:t>
            </a:r>
          </a:p>
          <a:p>
            <a:pPr algn="r">
              <a:spcBef>
                <a:spcPts val="0"/>
              </a:spcBef>
            </a:pPr>
            <a:r>
              <a:rPr lang="tr-TR" sz="2900" dirty="0" smtClean="0">
                <a:solidFill>
                  <a:schemeClr val="tx2"/>
                </a:solidFill>
                <a:latin typeface="Cambria" panose="02040503050406030204" pitchFamily="18" charset="0"/>
                <a:ea typeface="Cambria" panose="02040503050406030204" pitchFamily="18" charset="0"/>
              </a:rPr>
              <a:t>İstanbul Tabip Odası</a:t>
            </a:r>
          </a:p>
          <a:p>
            <a:pPr algn="r">
              <a:spcBef>
                <a:spcPts val="0"/>
              </a:spcBef>
            </a:pPr>
            <a:r>
              <a:rPr lang="tr-TR" sz="2900" dirty="0" smtClean="0">
                <a:solidFill>
                  <a:schemeClr val="tx2"/>
                </a:solidFill>
                <a:latin typeface="Cambria" panose="02040503050406030204" pitchFamily="18" charset="0"/>
                <a:ea typeface="Cambria" panose="02040503050406030204" pitchFamily="18" charset="0"/>
              </a:rPr>
              <a:t>Hukuk Bürosu</a:t>
            </a:r>
            <a:endParaRPr lang="tr-TR" sz="2900" dirty="0">
              <a:solidFill>
                <a:schemeClr val="tx2"/>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7027550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667201"/>
          </a:xfrm>
        </p:spPr>
        <p:txBody>
          <a:bodyPr>
            <a:normAutofit fontScale="90000"/>
          </a:bodyPr>
          <a:lstStyle/>
          <a:p>
            <a:endParaRPr lang="tr-TR" dirty="0"/>
          </a:p>
        </p:txBody>
      </p:sp>
      <p:sp>
        <p:nvSpPr>
          <p:cNvPr id="3" name="İçerik Yer Tutucusu 2"/>
          <p:cNvSpPr>
            <a:spLocks noGrp="1"/>
          </p:cNvSpPr>
          <p:nvPr>
            <p:ph idx="1"/>
          </p:nvPr>
        </p:nvSpPr>
        <p:spPr>
          <a:xfrm>
            <a:off x="827584" y="1716657"/>
            <a:ext cx="7407925" cy="4448647"/>
          </a:xfrm>
        </p:spPr>
        <p:txBody>
          <a:bodyPr>
            <a:normAutofit fontScale="70000" lnSpcReduction="20000"/>
          </a:bodyPr>
          <a:lstStyle/>
          <a:p>
            <a:pPr algn="just"/>
            <a:r>
              <a:rPr lang="tr-TR" sz="2900" dirty="0">
                <a:latin typeface="Cambria" panose="02040503050406030204" pitchFamily="18" charset="0"/>
                <a:ea typeface="Cambria" panose="02040503050406030204" pitchFamily="18" charset="0"/>
              </a:rPr>
              <a:t>Şu an </a:t>
            </a:r>
            <a:r>
              <a:rPr lang="tr-TR" sz="2900" dirty="0" smtClean="0">
                <a:latin typeface="Cambria" panose="02040503050406030204" pitchFamily="18" charset="0"/>
                <a:ea typeface="Cambria" panose="02040503050406030204" pitchFamily="18" charset="0"/>
              </a:rPr>
              <a:t>gündemdeki karmaşaya </a:t>
            </a:r>
            <a:r>
              <a:rPr lang="tr-TR" sz="2900" dirty="0">
                <a:latin typeface="Cambria" panose="02040503050406030204" pitchFamily="18" charset="0"/>
                <a:ea typeface="Cambria" panose="02040503050406030204" pitchFamily="18" charset="0"/>
              </a:rPr>
              <a:t>sebep olan ve 01.07.2024 tarihinden sonra değiştirilmesi gereken ödeme kaydedici cihazların </a:t>
            </a:r>
            <a:r>
              <a:rPr lang="tr-TR" sz="2900" dirty="0" smtClean="0">
                <a:latin typeface="Cambria" panose="02040503050406030204" pitchFamily="18" charset="0"/>
                <a:ea typeface="Cambria" panose="02040503050406030204" pitchFamily="18" charset="0"/>
              </a:rPr>
              <a:t>dayanağı, </a:t>
            </a:r>
            <a:r>
              <a:rPr lang="tr-TR" sz="2900" dirty="0">
                <a:latin typeface="Cambria" panose="02040503050406030204" pitchFamily="18" charset="0"/>
                <a:ea typeface="Cambria" panose="02040503050406030204" pitchFamily="18" charset="0"/>
              </a:rPr>
              <a:t>3100 sayılı Katma Değer Vergisi Mükelleflerinin Ödeme Kaydedici Cihazları Kullanmaları Mecburiyeti Hakkında Kanun’dur. </a:t>
            </a:r>
            <a:r>
              <a:rPr lang="tr-TR" sz="2800" dirty="0">
                <a:latin typeface="Cambria" panose="02040503050406030204" pitchFamily="18" charset="0"/>
                <a:ea typeface="Cambria" panose="02040503050406030204" pitchFamily="18" charset="0"/>
              </a:rPr>
              <a:t>Hekimlerin </a:t>
            </a:r>
            <a:r>
              <a:rPr lang="tr-TR" sz="2800" dirty="0" smtClean="0">
                <a:latin typeface="Cambria" panose="02040503050406030204" pitchFamily="18" charset="0"/>
                <a:ea typeface="Cambria" panose="02040503050406030204" pitchFamily="18" charset="0"/>
              </a:rPr>
              <a:t>POS cihazı </a:t>
            </a:r>
            <a:r>
              <a:rPr lang="tr-TR" sz="2800" dirty="0">
                <a:latin typeface="Cambria" panose="02040503050406030204" pitchFamily="18" charset="0"/>
                <a:ea typeface="Cambria" panose="02040503050406030204" pitchFamily="18" charset="0"/>
              </a:rPr>
              <a:t>kullanma zorunluluğuna ilişkin </a:t>
            </a:r>
            <a:r>
              <a:rPr lang="tr-TR" sz="2800" dirty="0" smtClean="0">
                <a:latin typeface="Cambria" panose="02040503050406030204" pitchFamily="18" charset="0"/>
                <a:ea typeface="Cambria" panose="02040503050406030204" pitchFamily="18" charset="0"/>
              </a:rPr>
              <a:t>379 </a:t>
            </a:r>
            <a:r>
              <a:rPr lang="tr-TR" sz="2800" dirty="0">
                <a:latin typeface="Cambria" panose="02040503050406030204" pitchFamily="18" charset="0"/>
                <a:ea typeface="Cambria" panose="02040503050406030204" pitchFamily="18" charset="0"/>
              </a:rPr>
              <a:t>Sıra </a:t>
            </a:r>
            <a:r>
              <a:rPr lang="tr-TR" sz="2800" dirty="0" err="1">
                <a:latin typeface="Cambria" panose="02040503050406030204" pitchFamily="18" charset="0"/>
                <a:ea typeface="Cambria" panose="02040503050406030204" pitchFamily="18" charset="0"/>
              </a:rPr>
              <a:t>No’lu</a:t>
            </a:r>
            <a:r>
              <a:rPr lang="tr-TR" sz="2800" dirty="0">
                <a:latin typeface="Cambria" panose="02040503050406030204" pitchFamily="18" charset="0"/>
                <a:ea typeface="Cambria" panose="02040503050406030204" pitchFamily="18" charset="0"/>
              </a:rPr>
              <a:t> </a:t>
            </a:r>
            <a:r>
              <a:rPr lang="tr-TR" sz="2800" dirty="0" smtClean="0">
                <a:latin typeface="Cambria" panose="02040503050406030204" pitchFamily="18" charset="0"/>
                <a:ea typeface="Cambria" panose="02040503050406030204" pitchFamily="18" charset="0"/>
              </a:rPr>
              <a:t>Tebliğ ise </a:t>
            </a:r>
            <a:r>
              <a:rPr lang="tr-TR" sz="2800" dirty="0">
                <a:latin typeface="Cambria" panose="02040503050406030204" pitchFamily="18" charset="0"/>
                <a:ea typeface="Cambria" panose="02040503050406030204" pitchFamily="18" charset="0"/>
              </a:rPr>
              <a:t>213 sayılı Vergi Usul Kanunu’na dayanmaktadır.</a:t>
            </a:r>
          </a:p>
          <a:p>
            <a:pPr algn="just"/>
            <a:r>
              <a:rPr lang="tr-TR" sz="2900" dirty="0" smtClean="0">
                <a:latin typeface="Cambria" panose="02040503050406030204" pitchFamily="18" charset="0"/>
                <a:ea typeface="Cambria" panose="02040503050406030204" pitchFamily="18" charset="0"/>
              </a:rPr>
              <a:t>Bu </a:t>
            </a:r>
            <a:r>
              <a:rPr lang="tr-TR" sz="2900" dirty="0">
                <a:latin typeface="Cambria" panose="02040503050406030204" pitchFamily="18" charset="0"/>
                <a:ea typeface="Cambria" panose="02040503050406030204" pitchFamily="18" charset="0"/>
              </a:rPr>
              <a:t>Kanun’un 2. maddesinde belirtilen ödeme kaydedici cihazlar; </a:t>
            </a:r>
            <a:r>
              <a:rPr lang="tr-TR" sz="2900" b="1" dirty="0">
                <a:solidFill>
                  <a:srgbClr val="7030A0"/>
                </a:solidFill>
                <a:latin typeface="Cambria" panose="02040503050406030204" pitchFamily="18" charset="0"/>
                <a:ea typeface="Cambria" panose="02040503050406030204" pitchFamily="18" charset="0"/>
              </a:rPr>
              <a:t>elektronik yazar kasalar, yazıcı tertibatı bulunan elektronik teraziler veya elektronik terminaller</a:t>
            </a:r>
            <a:r>
              <a:rPr lang="tr-TR" sz="2900" b="1" dirty="0">
                <a:latin typeface="Cambria" panose="02040503050406030204" pitchFamily="18" charset="0"/>
                <a:ea typeface="Cambria" panose="02040503050406030204" pitchFamily="18" charset="0"/>
              </a:rPr>
              <a:t> </a:t>
            </a:r>
            <a:r>
              <a:rPr lang="tr-TR" sz="2900" dirty="0">
                <a:latin typeface="Cambria" panose="02040503050406030204" pitchFamily="18" charset="0"/>
                <a:ea typeface="Cambria" panose="02040503050406030204" pitchFamily="18" charset="0"/>
              </a:rPr>
              <a:t>gibi cihazlardır. Bu cihazlar şu anda eski nesil olarak tanımlanmakta olup, Gelir İdaresi Başkanlığı’yla online bağlantısı olan yeni nesil ödeme kaydedici cihazlarla değiştirilmesi gerekmektedir. </a:t>
            </a:r>
            <a:endParaRPr lang="tr-TR" sz="2900" dirty="0" smtClean="0">
              <a:latin typeface="Cambria" panose="02040503050406030204" pitchFamily="18" charset="0"/>
              <a:ea typeface="Cambria" panose="02040503050406030204" pitchFamily="18" charset="0"/>
            </a:endParaRPr>
          </a:p>
          <a:p>
            <a:pPr algn="just"/>
            <a:r>
              <a:rPr lang="tr-TR" sz="2900" dirty="0" smtClean="0">
                <a:latin typeface="Cambria" panose="02040503050406030204" pitchFamily="18" charset="0"/>
                <a:ea typeface="Cambria" panose="02040503050406030204" pitchFamily="18" charset="0"/>
              </a:rPr>
              <a:t>Hekimler</a:t>
            </a:r>
            <a:r>
              <a:rPr lang="tr-TR" sz="2900" dirty="0">
                <a:latin typeface="Cambria" panose="02040503050406030204" pitchFamily="18" charset="0"/>
                <a:ea typeface="Cambria" panose="02040503050406030204" pitchFamily="18" charset="0"/>
              </a:rPr>
              <a:t>, bahsedilen 3100 sayılı Kanun kapsamında yazar kasa kullanma yükümlüsü olmadığından, yeni nesil cihazları </a:t>
            </a:r>
            <a:r>
              <a:rPr lang="tr-TR" sz="2900" dirty="0" smtClean="0">
                <a:latin typeface="Cambria" panose="02040503050406030204" pitchFamily="18" charset="0"/>
                <a:ea typeface="Cambria" panose="02040503050406030204" pitchFamily="18" charset="0"/>
              </a:rPr>
              <a:t>almaları </a:t>
            </a:r>
            <a:r>
              <a:rPr lang="tr-TR" sz="2900" dirty="0">
                <a:latin typeface="Cambria" panose="02040503050406030204" pitchFamily="18" charset="0"/>
                <a:ea typeface="Cambria" panose="02040503050406030204" pitchFamily="18" charset="0"/>
              </a:rPr>
              <a:t>da </a:t>
            </a:r>
            <a:r>
              <a:rPr lang="tr-TR" sz="2900" dirty="0" smtClean="0">
                <a:latin typeface="Cambria" panose="02040503050406030204" pitchFamily="18" charset="0"/>
                <a:ea typeface="Cambria" panose="02040503050406030204" pitchFamily="18" charset="0"/>
              </a:rPr>
              <a:t>gerekli değildir.</a:t>
            </a:r>
            <a:endParaRPr lang="tr-TR" sz="2900" dirty="0">
              <a:latin typeface="Cambria" panose="02040503050406030204" pitchFamily="18" charset="0"/>
              <a:ea typeface="Cambria" panose="02040503050406030204" pitchFamily="18" charset="0"/>
            </a:endParaRPr>
          </a:p>
          <a:p>
            <a:endParaRPr lang="tr-TR" dirty="0"/>
          </a:p>
        </p:txBody>
      </p:sp>
    </p:spTree>
    <p:extLst>
      <p:ext uri="{BB962C8B-B14F-4D97-AF65-F5344CB8AC3E}">
        <p14:creationId xmlns:p14="http://schemas.microsoft.com/office/powerpoint/2010/main" val="23166421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739209"/>
          </a:xfrm>
        </p:spPr>
        <p:txBody>
          <a:bodyPr>
            <a:noAutofit/>
          </a:bodyPr>
          <a:lstStyle/>
          <a:p>
            <a:r>
              <a:rPr lang="tr-TR" sz="2800" b="1" dirty="0" smtClean="0">
                <a:solidFill>
                  <a:srgbClr val="7030A0"/>
                </a:solidFill>
                <a:latin typeface="Cambria" panose="02040503050406030204" pitchFamily="18" charset="0"/>
                <a:ea typeface="Cambria" panose="02040503050406030204" pitchFamily="18" charset="0"/>
              </a:rPr>
              <a:t>GELİR İDARESİ BAŞKANLIĞI AÇIKLAMASI;</a:t>
            </a:r>
            <a:endParaRPr lang="tr-TR" sz="2800" b="1" dirty="0">
              <a:solidFill>
                <a:srgbClr val="7030A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827584" y="1844824"/>
            <a:ext cx="7488832" cy="4320480"/>
          </a:xfrm>
        </p:spPr>
        <p:txBody>
          <a:bodyPr>
            <a:normAutofit fontScale="77500" lnSpcReduction="20000"/>
          </a:bodyPr>
          <a:lstStyle/>
          <a:p>
            <a:pPr algn="just"/>
            <a:r>
              <a:rPr lang="tr-TR" sz="2000" dirty="0" smtClean="0">
                <a:latin typeface="Cambria" panose="02040503050406030204" pitchFamily="18" charset="0"/>
                <a:ea typeface="Cambria" panose="02040503050406030204" pitchFamily="18" charset="0"/>
              </a:rPr>
              <a:t>Hekimlere </a:t>
            </a:r>
            <a:r>
              <a:rPr lang="tr-TR" sz="2000" dirty="0">
                <a:latin typeface="Cambria" panose="02040503050406030204" pitchFamily="18" charset="0"/>
                <a:ea typeface="Cambria" panose="02040503050406030204" pitchFamily="18" charset="0"/>
              </a:rPr>
              <a:t>aksi yönde bilgiler verildiğinden, herhangi bir mağduriyet yaşanmaması için, </a:t>
            </a:r>
            <a:r>
              <a:rPr lang="tr-TR" sz="2000" dirty="0" smtClean="0">
                <a:latin typeface="Cambria" panose="02040503050406030204" pitchFamily="18" charset="0"/>
                <a:ea typeface="Cambria" panose="02040503050406030204" pitchFamily="18" charset="0"/>
              </a:rPr>
              <a:t>İstanbul Tabip Odası tarafından </a:t>
            </a:r>
            <a:r>
              <a:rPr lang="tr-TR" sz="2000" dirty="0">
                <a:latin typeface="Cambria" panose="02040503050406030204" pitchFamily="18" charset="0"/>
                <a:ea typeface="Cambria" panose="02040503050406030204" pitchFamily="18" charset="0"/>
              </a:rPr>
              <a:t>Gelir İdaresi Başkanlığı’na yazı gönderilmiş olup, bankalar nezdinde de durumun açıklığa kavuşturulması ve bu yönde bir açıklama yapılması istenmiştir. </a:t>
            </a:r>
          </a:p>
          <a:p>
            <a:pPr algn="just"/>
            <a:r>
              <a:rPr lang="tr-TR" sz="2000" dirty="0" smtClean="0">
                <a:latin typeface="Cambria" panose="02040503050406030204" pitchFamily="18" charset="0"/>
                <a:ea typeface="Cambria" panose="02040503050406030204" pitchFamily="18" charset="0"/>
              </a:rPr>
              <a:t>Aynı günlerde Gelir İdare Başkanlığı tarafından 14.11.2024 tarihli «YN </a:t>
            </a:r>
            <a:r>
              <a:rPr lang="tr-TR" sz="2000" dirty="0">
                <a:latin typeface="Cambria" panose="02040503050406030204" pitchFamily="18" charset="0"/>
                <a:ea typeface="Cambria" panose="02040503050406030204" pitchFamily="18" charset="0"/>
              </a:rPr>
              <a:t>ÖKC Mükelleflerine Bankalar Tarafından Verilen POS Cihazlarının Geri </a:t>
            </a:r>
            <a:r>
              <a:rPr lang="tr-TR" sz="2000" dirty="0" smtClean="0">
                <a:latin typeface="Cambria" panose="02040503050406030204" pitchFamily="18" charset="0"/>
                <a:ea typeface="Cambria" panose="02040503050406030204" pitchFamily="18" charset="0"/>
              </a:rPr>
              <a:t>Alınması» başlıklı bir yazı yayınlanmıştır. Söz konusu yükümlülüğe uyum süresi 10.01.2025 tarihine kadar uzatılmıştır. </a:t>
            </a:r>
          </a:p>
          <a:p>
            <a:pPr algn="just"/>
            <a:r>
              <a:rPr lang="tr-TR" sz="2000" dirty="0" smtClean="0">
                <a:latin typeface="Cambria" panose="02040503050406030204" pitchFamily="18" charset="0"/>
                <a:ea typeface="Cambria" panose="02040503050406030204" pitchFamily="18" charset="0"/>
              </a:rPr>
              <a:t>Yanı sıra  </a:t>
            </a:r>
            <a:r>
              <a:rPr lang="tr-TR" sz="2000" i="1" dirty="0" smtClean="0">
                <a:latin typeface="Cambria" panose="02040503050406030204" pitchFamily="18" charset="0"/>
                <a:ea typeface="Cambria" panose="02040503050406030204" pitchFamily="18" charset="0"/>
              </a:rPr>
              <a:t>«Diğer </a:t>
            </a:r>
            <a:r>
              <a:rPr lang="tr-TR" sz="2000" i="1" dirty="0">
                <a:latin typeface="Cambria" panose="02040503050406030204" pitchFamily="18" charset="0"/>
                <a:ea typeface="Cambria" panose="02040503050406030204" pitchFamily="18" charset="0"/>
              </a:rPr>
              <a:t>taraftan, Başkanlığımıza intikal eden olaylardan ödeme kaydedici cihaz kullanma mecburiyeti kapsamında bulunmayan mükelleflere de, POS cihazlarını iade etmesi veya muafiyet yazısı getirmesi gerektiği vb. hususlarla ilgili bilgilendirme mesajları/yazıları gönderildiği anlaşılmaktadır. Bu kapsamda kamu kurumları, defterdarlıklar, vergi daireleri, </a:t>
            </a:r>
            <a:r>
              <a:rPr lang="tr-TR" sz="2000" i="1" dirty="0" err="1">
                <a:latin typeface="Cambria" panose="02040503050406030204" pitchFamily="18" charset="0"/>
                <a:ea typeface="Cambria" panose="02040503050406030204" pitchFamily="18" charset="0"/>
              </a:rPr>
              <a:t>malmüdürlükleri</a:t>
            </a:r>
            <a:r>
              <a:rPr lang="tr-TR" sz="2000" i="1" dirty="0">
                <a:latin typeface="Cambria" panose="02040503050406030204" pitchFamily="18" charset="0"/>
                <a:ea typeface="Cambria" panose="02040503050406030204" pitchFamily="18" charset="0"/>
              </a:rPr>
              <a:t>, belediyeler, diğer kamu kuruluşları, okul aile birlikleri, odalar, mahalle idare birlikleri, federasyonlar, konfederasyonlar, valilikler, kaymakamlıklar, muhtarlıklar, mahkemeler, savcılıklar, icra müdürlükleri, sendikalar, köyler, siyasi partiler, il özel idareleri, barolar ve serbest meslek erbabı olan yeminli mali müşavir, avukat, mimar, mühendis, doktor, diş hekimi, noter vb. kişiler ile YN ÖKC kullanmaktan muaf tutulan 1581 sayılı Kanununa göre kurulan Tarım Kredi Kooperatiflerinin kullandıkları POS cihazlarını iade etmesine gerek bulunmamaktadır</a:t>
            </a:r>
            <a:r>
              <a:rPr lang="tr-TR" sz="2000" i="1" dirty="0" smtClean="0">
                <a:latin typeface="Cambria" panose="02040503050406030204" pitchFamily="18" charset="0"/>
                <a:ea typeface="Cambria" panose="02040503050406030204" pitchFamily="18" charset="0"/>
              </a:rPr>
              <a:t>.» </a:t>
            </a:r>
            <a:r>
              <a:rPr lang="tr-TR" sz="2000" dirty="0" smtClean="0">
                <a:latin typeface="Cambria" panose="02040503050406030204" pitchFamily="18" charset="0"/>
                <a:ea typeface="Cambria" panose="02040503050406030204" pitchFamily="18" charset="0"/>
              </a:rPr>
              <a:t>denilmiştir.</a:t>
            </a:r>
            <a:endParaRPr lang="tr-TR" sz="2000" dirty="0">
              <a:latin typeface="Cambria" panose="02040503050406030204" pitchFamily="18" charset="0"/>
              <a:ea typeface="Cambria" panose="02040503050406030204" pitchFamily="18" charset="0"/>
            </a:endParaRPr>
          </a:p>
          <a:p>
            <a:endParaRPr lang="tr-TR" dirty="0"/>
          </a:p>
        </p:txBody>
      </p:sp>
    </p:spTree>
    <p:extLst>
      <p:ext uri="{BB962C8B-B14F-4D97-AF65-F5344CB8AC3E}">
        <p14:creationId xmlns:p14="http://schemas.microsoft.com/office/powerpoint/2010/main" val="2760376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739210"/>
          </a:xfrm>
        </p:spPr>
        <p:txBody>
          <a:bodyPr>
            <a:normAutofit fontScale="90000"/>
          </a:bodyPr>
          <a:lstStyle/>
          <a:p>
            <a:r>
              <a:rPr lang="tr-TR" b="1" dirty="0" smtClean="0">
                <a:solidFill>
                  <a:srgbClr val="7030A0"/>
                </a:solidFill>
                <a:latin typeface="Cambria" panose="02040503050406030204" pitchFamily="18" charset="0"/>
                <a:ea typeface="Cambria" panose="02040503050406030204" pitchFamily="18" charset="0"/>
              </a:rPr>
              <a:t>SONUÇ OLARAK;</a:t>
            </a:r>
            <a:endParaRPr lang="tr-TR" b="1" dirty="0">
              <a:solidFill>
                <a:srgbClr val="7030A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827584" y="1700808"/>
            <a:ext cx="7488832" cy="4022261"/>
          </a:xfrm>
        </p:spPr>
        <p:txBody>
          <a:bodyPr/>
          <a:lstStyle/>
          <a:p>
            <a:pPr algn="just"/>
            <a:r>
              <a:rPr lang="tr-TR" sz="2000" dirty="0" smtClean="0">
                <a:latin typeface="Cambria" panose="02040503050406030204" pitchFamily="18" charset="0"/>
                <a:ea typeface="Cambria" panose="02040503050406030204" pitchFamily="18" charset="0"/>
              </a:rPr>
              <a:t>Hekimler </a:t>
            </a:r>
            <a:r>
              <a:rPr lang="tr-TR" sz="2000" dirty="0">
                <a:latin typeface="Cambria" panose="02040503050406030204" pitchFamily="18" charset="0"/>
                <a:ea typeface="Cambria" panose="02040503050406030204" pitchFamily="18" charset="0"/>
              </a:rPr>
              <a:t>bahsedilen 3100 sayılı Kanun kapsamında yazar kasa kullanma yükümlüsü olmadığından, </a:t>
            </a:r>
            <a:r>
              <a:rPr lang="tr-TR" sz="2000" dirty="0" smtClean="0">
                <a:latin typeface="Cambria" panose="02040503050406030204" pitchFamily="18" charset="0"/>
                <a:ea typeface="Cambria" panose="02040503050406030204" pitchFamily="18" charset="0"/>
              </a:rPr>
              <a:t>YN ÖKC </a:t>
            </a:r>
            <a:r>
              <a:rPr lang="tr-TR" sz="2000" dirty="0">
                <a:latin typeface="Cambria" panose="02040503050406030204" pitchFamily="18" charset="0"/>
                <a:ea typeface="Cambria" panose="02040503050406030204" pitchFamily="18" charset="0"/>
              </a:rPr>
              <a:t>almaları da gerekmemektedir</a:t>
            </a:r>
            <a:r>
              <a:rPr lang="tr-TR" sz="2000" dirty="0" smtClean="0">
                <a:latin typeface="Cambria" panose="02040503050406030204" pitchFamily="18" charset="0"/>
                <a:ea typeface="Cambria" panose="02040503050406030204" pitchFamily="18" charset="0"/>
              </a:rPr>
              <a:t>.</a:t>
            </a:r>
          </a:p>
          <a:p>
            <a:pPr algn="just"/>
            <a:r>
              <a:rPr lang="tr-TR" sz="2000" dirty="0" smtClean="0">
                <a:latin typeface="Cambria" panose="02040503050406030204" pitchFamily="18" charset="0"/>
                <a:ea typeface="Cambria" panose="02040503050406030204" pitchFamily="18" charset="0"/>
              </a:rPr>
              <a:t>Ancak muayenehanelerinde serbest meslek icra eden hekimlerin 2008 yılından bu yana POS cihazı bulundurma, 2020 yılından bu yana e-serbest meslek makbuzu düzenleme zorunluluğu bulunmaktadır. </a:t>
            </a:r>
          </a:p>
          <a:p>
            <a:pPr algn="just"/>
            <a:r>
              <a:rPr lang="tr-TR" sz="2000" dirty="0" smtClean="0">
                <a:latin typeface="Cambria" panose="02040503050406030204" pitchFamily="18" charset="0"/>
                <a:ea typeface="Cambria" panose="02040503050406030204" pitchFamily="18" charset="0"/>
              </a:rPr>
              <a:t>Yeni nesil cihazların getireceği kolaylık ise bu cihazların düzenlediği slip/fişlerin, ödeme yapan kişiye (hastaya) verilecek serbest meslek makbuzu örneği yerine geçmesidir. Ancak bu örneğin verilmesi halinde de elektronik serbest meslek makbuzu düzenleme yükümlülüğü ortadan kalkmamaktadır. </a:t>
            </a:r>
            <a:endParaRPr lang="tr-TR" sz="2000" dirty="0">
              <a:latin typeface="Cambria" panose="02040503050406030204" pitchFamily="18" charset="0"/>
              <a:ea typeface="Cambria" panose="02040503050406030204" pitchFamily="18" charset="0"/>
            </a:endParaRPr>
          </a:p>
          <a:p>
            <a:endParaRPr lang="tr-TR" dirty="0"/>
          </a:p>
        </p:txBody>
      </p:sp>
    </p:spTree>
    <p:extLst>
      <p:ext uri="{BB962C8B-B14F-4D97-AF65-F5344CB8AC3E}">
        <p14:creationId xmlns:p14="http://schemas.microsoft.com/office/powerpoint/2010/main" val="36010377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955234"/>
          </a:xfrm>
        </p:spPr>
        <p:txBody>
          <a:bodyPr>
            <a:normAutofit/>
          </a:bodyPr>
          <a:lstStyle/>
          <a:p>
            <a:r>
              <a:rPr lang="tr-TR" sz="3600" b="1" dirty="0" smtClean="0">
                <a:solidFill>
                  <a:srgbClr val="7030A0"/>
                </a:solidFill>
                <a:latin typeface="Cambria" panose="02040503050406030204" pitchFamily="18" charset="0"/>
                <a:ea typeface="Cambria" panose="02040503050406030204" pitchFamily="18" charset="0"/>
              </a:rPr>
              <a:t>ÖNEMLİ BİR SORU/SORUN;</a:t>
            </a:r>
            <a:endParaRPr lang="tr-TR" sz="3600" b="1" dirty="0">
              <a:solidFill>
                <a:srgbClr val="7030A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827584" y="1844824"/>
            <a:ext cx="7488832" cy="4320479"/>
          </a:xfrm>
        </p:spPr>
        <p:txBody>
          <a:bodyPr>
            <a:noAutofit/>
          </a:bodyPr>
          <a:lstStyle/>
          <a:p>
            <a:pPr algn="just"/>
            <a:r>
              <a:rPr lang="tr-TR" dirty="0" smtClean="0">
                <a:latin typeface="Cambria" panose="02040503050406030204" pitchFamily="18" charset="0"/>
                <a:ea typeface="Cambria" panose="02040503050406030204" pitchFamily="18" charset="0"/>
              </a:rPr>
              <a:t>Özel sağlık kuruluşlarında çalışan, ücretine karşılık serbest meslek makbuzu vermek durumunda kalan, bunun için ikametgahlarında vergi açılışı yapan (kağıt üzerinde muayenehane açmış görünen) hekimlerin POS cihazı bulundurmaları gerekmekte midir?</a:t>
            </a:r>
          </a:p>
          <a:p>
            <a:pPr algn="just"/>
            <a:r>
              <a:rPr lang="tr-TR" dirty="0" smtClean="0">
                <a:latin typeface="Cambria" panose="02040503050406030204" pitchFamily="18" charset="0"/>
                <a:ea typeface="Cambria" panose="02040503050406030204" pitchFamily="18" charset="0"/>
              </a:rPr>
              <a:t>Bu statüdeki hekimler hakkında da vergi denetmenlerinin inceleme yaptığı, adreslerine gelerek tutanak tuttuğu ve </a:t>
            </a:r>
            <a:r>
              <a:rPr lang="tr-TR" i="1" dirty="0" smtClean="0">
                <a:latin typeface="Cambria" panose="02040503050406030204" pitchFamily="18" charset="0"/>
                <a:ea typeface="Cambria" panose="02040503050406030204" pitchFamily="18" charset="0"/>
              </a:rPr>
              <a:t>«POS cihazı kullanmama» </a:t>
            </a:r>
            <a:r>
              <a:rPr lang="tr-TR" dirty="0" smtClean="0">
                <a:latin typeface="Cambria" panose="02040503050406030204" pitchFamily="18" charset="0"/>
                <a:ea typeface="Cambria" panose="02040503050406030204" pitchFamily="18" charset="0"/>
              </a:rPr>
              <a:t>gerekçesiyle 20.000-TL vergi cezası verildiği öğrenilmektedir. </a:t>
            </a:r>
            <a:r>
              <a:rPr lang="tr-TR" sz="2000" dirty="0" smtClean="0">
                <a:latin typeface="Cambria" panose="02040503050406030204" pitchFamily="18" charset="0"/>
                <a:ea typeface="Cambria" panose="02040503050406030204" pitchFamily="18" charset="0"/>
              </a:rPr>
              <a:t>(Örneğin; Küçükyalı Vergi Dairesi tarafından ceza ihbarnameleri düzenlendiği </a:t>
            </a:r>
            <a:r>
              <a:rPr lang="tr-TR" sz="2000" smtClean="0">
                <a:latin typeface="Cambria" panose="02040503050406030204" pitchFamily="18" charset="0"/>
                <a:ea typeface="Cambria" panose="02040503050406030204" pitchFamily="18" charset="0"/>
              </a:rPr>
              <a:t>görülmektedir.) </a:t>
            </a:r>
            <a:endParaRPr lang="tr-TR"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1594259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1099250"/>
          </a:xfrm>
        </p:spPr>
        <p:txBody>
          <a:bodyPr>
            <a:normAutofit/>
          </a:bodyPr>
          <a:lstStyle/>
          <a:p>
            <a:r>
              <a:rPr lang="tr-TR" sz="3200" b="1" dirty="0" smtClean="0">
                <a:solidFill>
                  <a:srgbClr val="7030A0"/>
                </a:solidFill>
                <a:latin typeface="Cambria" panose="02040503050406030204" pitchFamily="18" charset="0"/>
                <a:ea typeface="Cambria" panose="02040503050406030204" pitchFamily="18" charset="0"/>
              </a:rPr>
              <a:t>40 SAYILI VERGİ USUL KANUNU SİRKÜLERİ;</a:t>
            </a:r>
            <a:endParaRPr lang="tr-TR" sz="3200" b="1" dirty="0">
              <a:solidFill>
                <a:srgbClr val="7030A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827584" y="2060848"/>
            <a:ext cx="7488832" cy="4104456"/>
          </a:xfrm>
        </p:spPr>
        <p:txBody>
          <a:bodyPr/>
          <a:lstStyle/>
          <a:p>
            <a:pPr algn="just"/>
            <a:r>
              <a:rPr lang="tr-TR" dirty="0" smtClean="0">
                <a:latin typeface="Cambria" panose="02040503050406030204" pitchFamily="18" charset="0"/>
                <a:ea typeface="Cambria" panose="02040503050406030204" pitchFamily="18" charset="0"/>
              </a:rPr>
              <a:t>Özel sağlık kuruluşlarındaki çalışma </a:t>
            </a:r>
            <a:r>
              <a:rPr lang="tr-TR" dirty="0">
                <a:latin typeface="Cambria" panose="02040503050406030204" pitchFamily="18" charset="0"/>
                <a:ea typeface="Cambria" panose="02040503050406030204" pitchFamily="18" charset="0"/>
              </a:rPr>
              <a:t>biçimi, Maliye Bakanlığı tarafından da bilinmektedir. Nitekim; özel sağlık kuruluşlarının ısrarıyla, sırf serbest meslek makbuzu düzenleyebilmek için, ikametgâh adresini muayenehaneymiş gibi gösteren hekimler yönünden, Maliye Bakanlığı Gelir İdaresi Başkanlığı tarafından 16.02.2009 tarihinde 40 sayılı Vergi Usul Kanunu Sirküleri yayınlanmıştır. </a:t>
            </a:r>
            <a:r>
              <a:rPr lang="tr-TR" i="1" dirty="0">
                <a:latin typeface="Cambria" panose="02040503050406030204" pitchFamily="18" charset="0"/>
                <a:ea typeface="Cambria" panose="02040503050406030204" pitchFamily="18" charset="0"/>
              </a:rPr>
              <a:t>“İkametgahlarını İşyeri Adresi Olarak Gösteren Hekimlerin Durumu”</a:t>
            </a:r>
            <a:r>
              <a:rPr lang="tr-TR" dirty="0">
                <a:latin typeface="Cambria" panose="02040503050406030204" pitchFamily="18" charset="0"/>
                <a:ea typeface="Cambria" panose="02040503050406030204" pitchFamily="18" charset="0"/>
              </a:rPr>
              <a:t>, bu </a:t>
            </a:r>
            <a:r>
              <a:rPr lang="tr-TR" dirty="0" err="1">
                <a:latin typeface="Cambria" panose="02040503050406030204" pitchFamily="18" charset="0"/>
                <a:ea typeface="Cambria" panose="02040503050406030204" pitchFamily="18" charset="0"/>
              </a:rPr>
              <a:t>Sirküler’de</a:t>
            </a:r>
            <a:r>
              <a:rPr lang="tr-TR" dirty="0">
                <a:latin typeface="Cambria" panose="02040503050406030204" pitchFamily="18" charset="0"/>
                <a:ea typeface="Cambria" panose="02040503050406030204" pitchFamily="18" charset="0"/>
              </a:rPr>
              <a:t> ayrı bir başlık altında düzenlenmiştir. </a:t>
            </a:r>
          </a:p>
        </p:txBody>
      </p:sp>
    </p:spTree>
    <p:extLst>
      <p:ext uri="{BB962C8B-B14F-4D97-AF65-F5344CB8AC3E}">
        <p14:creationId xmlns:p14="http://schemas.microsoft.com/office/powerpoint/2010/main" val="3895115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739210"/>
          </a:xfrm>
        </p:spPr>
        <p:txBody>
          <a:bodyPr>
            <a:normAutofit fontScale="90000"/>
          </a:bodyPr>
          <a:lstStyle/>
          <a:p>
            <a:endParaRPr lang="tr-TR" dirty="0"/>
          </a:p>
        </p:txBody>
      </p:sp>
      <p:sp>
        <p:nvSpPr>
          <p:cNvPr id="3" name="İçerik Yer Tutucusu 2"/>
          <p:cNvSpPr>
            <a:spLocks noGrp="1"/>
          </p:cNvSpPr>
          <p:nvPr>
            <p:ph idx="1"/>
          </p:nvPr>
        </p:nvSpPr>
        <p:spPr>
          <a:xfrm>
            <a:off x="827584" y="1772816"/>
            <a:ext cx="7488832" cy="4464495"/>
          </a:xfrm>
        </p:spPr>
        <p:txBody>
          <a:bodyPr>
            <a:normAutofit fontScale="92500" lnSpcReduction="10000"/>
          </a:bodyPr>
          <a:lstStyle/>
          <a:p>
            <a:pPr algn="just"/>
            <a:r>
              <a:rPr lang="tr-TR" i="1" dirty="0">
                <a:latin typeface="Cambria" panose="02040503050406030204" pitchFamily="18" charset="0"/>
                <a:ea typeface="Cambria" panose="02040503050406030204" pitchFamily="18" charset="0"/>
              </a:rPr>
              <a:t>" … sağlık kuruluşlarına hizmet veren ve iş yeri adresi olarak ikametgâhlarını gösteren hekimler hakkında yaptırılacak yoklama sonucunda ikametgâhlarının bir bölümünün dahi "faaliyetin icrasına tahsis edilmesi" veya</a:t>
            </a:r>
            <a:r>
              <a:rPr lang="tr-TR" b="1" i="1" dirty="0">
                <a:latin typeface="Cambria" panose="02040503050406030204" pitchFamily="18" charset="0"/>
                <a:ea typeface="Cambria" panose="02040503050406030204" pitchFamily="18" charset="0"/>
              </a:rPr>
              <a:t> </a:t>
            </a:r>
            <a:r>
              <a:rPr lang="tr-TR" i="1" dirty="0">
                <a:latin typeface="Cambria" panose="02040503050406030204" pitchFamily="18" charset="0"/>
                <a:ea typeface="Cambria" panose="02040503050406030204" pitchFamily="18" charset="0"/>
              </a:rPr>
              <a:t>faaliyetin icra edildiği "yer" olma özelliğini taşıdığının tespit edilmesi halinde bu yer hekimlik faaliyetinin yapılacağı işyeri olarak kabul edilecektir.</a:t>
            </a:r>
            <a:endParaRPr lang="tr-TR" dirty="0">
              <a:latin typeface="Cambria" panose="02040503050406030204" pitchFamily="18" charset="0"/>
              <a:ea typeface="Cambria" panose="02040503050406030204" pitchFamily="18" charset="0"/>
            </a:endParaRPr>
          </a:p>
          <a:p>
            <a:pPr algn="just"/>
            <a:r>
              <a:rPr lang="tr-TR" i="1" dirty="0">
                <a:latin typeface="Cambria" panose="02040503050406030204" pitchFamily="18" charset="0"/>
                <a:ea typeface="Cambria" panose="02040503050406030204" pitchFamily="18" charset="0"/>
              </a:rPr>
              <a:t>Bu itibarla, </a:t>
            </a:r>
            <a:r>
              <a:rPr lang="tr-TR" i="1" u="sng" dirty="0">
                <a:latin typeface="Cambria" panose="02040503050406030204" pitchFamily="18" charset="0"/>
                <a:ea typeface="Cambria" panose="02040503050406030204" pitchFamily="18" charset="0"/>
              </a:rPr>
              <a:t>sağlık kuruluşlarına hizmet veren ve iş yeri adresi olarak ikametgahlarını gösteren hekimler</a:t>
            </a:r>
            <a:r>
              <a:rPr lang="tr-TR" i="1" dirty="0">
                <a:latin typeface="Cambria" panose="02040503050406030204" pitchFamily="18" charset="0"/>
                <a:ea typeface="Cambria" panose="02040503050406030204" pitchFamily="18" charset="0"/>
              </a:rPr>
              <a:t> hakkında yaptırılacak yoklama sonucunda ikametgahlarının bir bölümünün dahi 'faaliyetin icrasına tahsis edilmesi' veya faaliyetin icra edildiği 'yer' olma özelliğini taşıdığının tespit edilmesi halinde bu yerde POS cihazı bulundurma ve kullanma zorunluluğu bulunmaktadır." </a:t>
            </a:r>
            <a:endParaRPr lang="tr-TR" dirty="0">
              <a:latin typeface="Cambria" panose="02040503050406030204" pitchFamily="18" charset="0"/>
              <a:ea typeface="Cambria" panose="02040503050406030204" pitchFamily="18" charset="0"/>
            </a:endParaRPr>
          </a:p>
          <a:p>
            <a:endParaRPr lang="tr-TR" dirty="0"/>
          </a:p>
        </p:txBody>
      </p:sp>
    </p:spTree>
    <p:extLst>
      <p:ext uri="{BB962C8B-B14F-4D97-AF65-F5344CB8AC3E}">
        <p14:creationId xmlns:p14="http://schemas.microsoft.com/office/powerpoint/2010/main" val="25557555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595194"/>
          </a:xfrm>
        </p:spPr>
        <p:txBody>
          <a:bodyPr>
            <a:normAutofit fontScale="90000"/>
          </a:bodyPr>
          <a:lstStyle/>
          <a:p>
            <a:endParaRPr lang="tr-TR" dirty="0"/>
          </a:p>
        </p:txBody>
      </p:sp>
      <p:sp>
        <p:nvSpPr>
          <p:cNvPr id="3" name="İçerik Yer Tutucusu 2"/>
          <p:cNvSpPr>
            <a:spLocks noGrp="1"/>
          </p:cNvSpPr>
          <p:nvPr>
            <p:ph idx="1"/>
          </p:nvPr>
        </p:nvSpPr>
        <p:spPr>
          <a:xfrm>
            <a:off x="827584" y="1628800"/>
            <a:ext cx="7560840" cy="4608511"/>
          </a:xfrm>
        </p:spPr>
        <p:txBody>
          <a:bodyPr>
            <a:normAutofit/>
          </a:bodyPr>
          <a:lstStyle/>
          <a:p>
            <a:pPr algn="just"/>
            <a:r>
              <a:rPr lang="tr-TR" sz="2000" dirty="0" smtClean="0">
                <a:latin typeface="Cambria" panose="02040503050406030204" pitchFamily="18" charset="0"/>
                <a:ea typeface="Cambria" panose="02040503050406030204" pitchFamily="18" charset="0"/>
              </a:rPr>
              <a:t>Buna rağmen 2013-2014 yıllarında «POS cihazı kullanmama» gerekçesiyle ceza tebliğ edilen hekimler olmuştur. Hukuk Büromuz tarafından hekimlerle itiraz dilekçeleri paylaşılmış ve İstanbul Tabip Odası tarafından Gelir İdaresi Başkanlığı’na yazılı başvuru yapılmıştır. </a:t>
            </a:r>
          </a:p>
          <a:p>
            <a:pPr algn="just"/>
            <a:r>
              <a:rPr lang="tr-TR" sz="2000" dirty="0" smtClean="0">
                <a:latin typeface="Cambria" panose="02040503050406030204" pitchFamily="18" charset="0"/>
                <a:ea typeface="Cambria" panose="02040503050406030204" pitchFamily="18" charset="0"/>
              </a:rPr>
              <a:t>Bir süredir yaşanmayan sorunun, yeni nesil ödeme kaydedici cihazlar konusundaki karmaşa sebebiyle tekrar başladığı görülmektedir. Denetimler sırasında, hekimlerin </a:t>
            </a:r>
            <a:r>
              <a:rPr lang="tr-TR" sz="2000" dirty="0">
                <a:latin typeface="Cambria" panose="02040503050406030204" pitchFamily="18" charset="0"/>
                <a:ea typeface="Cambria" panose="02040503050406030204" pitchFamily="18" charset="0"/>
              </a:rPr>
              <a:t>ikametgâhlarının </a:t>
            </a:r>
            <a:r>
              <a:rPr lang="tr-TR" sz="2000" dirty="0" smtClean="0">
                <a:latin typeface="Cambria" panose="02040503050406030204" pitchFamily="18" charset="0"/>
                <a:ea typeface="Cambria" panose="02040503050406030204" pitchFamily="18" charset="0"/>
              </a:rPr>
              <a:t>hiçbir bölümünün </a:t>
            </a:r>
            <a:r>
              <a:rPr lang="tr-TR" sz="2000" i="1" dirty="0">
                <a:latin typeface="Cambria" panose="02040503050406030204" pitchFamily="18" charset="0"/>
                <a:ea typeface="Cambria" panose="02040503050406030204" pitchFamily="18" charset="0"/>
              </a:rPr>
              <a:t>"faaliyetin icrasına tahsis </a:t>
            </a:r>
            <a:r>
              <a:rPr lang="tr-TR" sz="2000" i="1" dirty="0" smtClean="0">
                <a:latin typeface="Cambria" panose="02040503050406030204" pitchFamily="18" charset="0"/>
                <a:ea typeface="Cambria" panose="02040503050406030204" pitchFamily="18" charset="0"/>
              </a:rPr>
              <a:t>edilmediğini" </a:t>
            </a:r>
            <a:r>
              <a:rPr lang="tr-TR" sz="2000" dirty="0" smtClean="0">
                <a:latin typeface="Cambria" panose="02040503050406030204" pitchFamily="18" charset="0"/>
                <a:ea typeface="Cambria" panose="02040503050406030204" pitchFamily="18" charset="0"/>
              </a:rPr>
              <a:t>açıklamaları, tespitini istemeleri ve bu tespitin tutanağa geçirilmesi önemlidir. </a:t>
            </a:r>
          </a:p>
          <a:p>
            <a:pPr algn="just"/>
            <a:r>
              <a:rPr lang="tr-TR" sz="2000" dirty="0" smtClean="0">
                <a:latin typeface="Cambria" panose="02040503050406030204" pitchFamily="18" charset="0"/>
                <a:ea typeface="Cambria" panose="02040503050406030204" pitchFamily="18" charset="0"/>
              </a:rPr>
              <a:t>Ayrıca yeniden Gelir İdaresi Başkanlığı/İstanbul Defterdarlığı nezdinde girişimde de bulunulacaktır. </a:t>
            </a:r>
            <a:endParaRPr lang="tr-TR"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8102889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r"/>
            <a:r>
              <a:rPr lang="tr-TR" sz="3200" i="1" dirty="0" smtClean="0">
                <a:latin typeface="Book Antiqua" panose="02040602050305030304" pitchFamily="18" charset="0"/>
                <a:ea typeface="Cambria" panose="02040503050406030204" pitchFamily="18" charset="0"/>
              </a:rPr>
              <a:t>Teşekkürler…</a:t>
            </a:r>
            <a:br>
              <a:rPr lang="tr-TR" sz="3200" i="1" dirty="0" smtClean="0">
                <a:latin typeface="Book Antiqua" panose="02040602050305030304" pitchFamily="18" charset="0"/>
                <a:ea typeface="Cambria" panose="02040503050406030204" pitchFamily="18" charset="0"/>
              </a:rPr>
            </a:br>
            <a:r>
              <a:rPr lang="tr-TR" sz="2400" i="1" dirty="0" smtClean="0">
                <a:latin typeface="Book Antiqua" panose="02040602050305030304" pitchFamily="18" charset="0"/>
                <a:ea typeface="Cambria" panose="02040503050406030204" pitchFamily="18" charset="0"/>
              </a:rPr>
              <a:t>19/11/2024</a:t>
            </a:r>
            <a:endParaRPr lang="tr-TR" sz="2400" i="1" dirty="0">
              <a:latin typeface="Book Antiqua" panose="02040602050305030304" pitchFamily="18" charset="0"/>
              <a:ea typeface="Cambria" panose="02040503050406030204" pitchFamily="18" charset="0"/>
            </a:endParaRP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90119" y="2849563"/>
            <a:ext cx="2143125" cy="2143125"/>
          </a:xfrm>
          <a:prstGeom prst="rect">
            <a:avLst/>
          </a:prstGeom>
        </p:spPr>
      </p:pic>
    </p:spTree>
    <p:extLst>
      <p:ext uri="{BB962C8B-B14F-4D97-AF65-F5344CB8AC3E}">
        <p14:creationId xmlns:p14="http://schemas.microsoft.com/office/powerpoint/2010/main" val="3621700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800" b="1" dirty="0" smtClean="0"/>
              <a:t/>
            </a:r>
            <a:br>
              <a:rPr lang="tr-TR" sz="2800" b="1" dirty="0" smtClean="0"/>
            </a:br>
            <a:r>
              <a:rPr lang="tr-TR" sz="3200" b="1" dirty="0" smtClean="0">
                <a:solidFill>
                  <a:srgbClr val="7030A0"/>
                </a:solidFill>
                <a:latin typeface="Cambria" panose="02040503050406030204" pitchFamily="18" charset="0"/>
                <a:ea typeface="Cambria" panose="02040503050406030204" pitchFamily="18" charset="0"/>
              </a:rPr>
              <a:t>POS CİHAZI BULUNDURMA</a:t>
            </a:r>
            <a:br>
              <a:rPr lang="tr-TR" sz="3200" b="1" dirty="0" smtClean="0">
                <a:solidFill>
                  <a:srgbClr val="7030A0"/>
                </a:solidFill>
                <a:latin typeface="Cambria" panose="02040503050406030204" pitchFamily="18" charset="0"/>
                <a:ea typeface="Cambria" panose="02040503050406030204" pitchFamily="18" charset="0"/>
              </a:rPr>
            </a:br>
            <a:r>
              <a:rPr lang="tr-TR" sz="3200" b="1" dirty="0" smtClean="0">
                <a:solidFill>
                  <a:srgbClr val="7030A0"/>
                </a:solidFill>
                <a:latin typeface="Cambria" panose="02040503050406030204" pitchFamily="18" charset="0"/>
                <a:ea typeface="Cambria" panose="02040503050406030204" pitchFamily="18" charset="0"/>
              </a:rPr>
              <a:t>ZORUNLULUĞU;</a:t>
            </a:r>
            <a:endParaRPr lang="tr-TR" sz="3200" b="1" dirty="0">
              <a:solidFill>
                <a:srgbClr val="7030A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755576" y="2060848"/>
            <a:ext cx="7632848" cy="4065315"/>
          </a:xfrm>
        </p:spPr>
        <p:txBody>
          <a:bodyPr>
            <a:normAutofit/>
          </a:bodyPr>
          <a:lstStyle/>
          <a:p>
            <a:endParaRPr lang="tr-TR" sz="1400" dirty="0" smtClean="0"/>
          </a:p>
          <a:p>
            <a:pPr algn="just"/>
            <a:r>
              <a:rPr lang="tr-TR" sz="2000" dirty="0" smtClean="0">
                <a:latin typeface="Cambria" panose="02040503050406030204" pitchFamily="18" charset="0"/>
                <a:ea typeface="Cambria" panose="02040503050406030204" pitchFamily="18" charset="0"/>
              </a:rPr>
              <a:t>05.01.2008 </a:t>
            </a:r>
            <a:r>
              <a:rPr lang="tr-TR" sz="2000" dirty="0">
                <a:latin typeface="Cambria" panose="02040503050406030204" pitchFamily="18" charset="0"/>
                <a:ea typeface="Cambria" panose="02040503050406030204" pitchFamily="18" charset="0"/>
              </a:rPr>
              <a:t>tarih ve 26747 sayılı Resmi </a:t>
            </a:r>
            <a:r>
              <a:rPr lang="tr-TR" sz="2000" dirty="0" err="1">
                <a:latin typeface="Cambria" panose="02040503050406030204" pitchFamily="18" charset="0"/>
                <a:ea typeface="Cambria" panose="02040503050406030204" pitchFamily="18" charset="0"/>
              </a:rPr>
              <a:t>Gazete’de</a:t>
            </a:r>
            <a:r>
              <a:rPr lang="tr-TR" sz="2000" dirty="0">
                <a:latin typeface="Cambria" panose="02040503050406030204" pitchFamily="18" charset="0"/>
                <a:ea typeface="Cambria" panose="02040503050406030204" pitchFamily="18" charset="0"/>
              </a:rPr>
              <a:t> </a:t>
            </a:r>
            <a:r>
              <a:rPr lang="tr-TR" sz="2000" dirty="0" smtClean="0">
                <a:latin typeface="Cambria" panose="02040503050406030204" pitchFamily="18" charset="0"/>
                <a:ea typeface="Cambria" panose="02040503050406030204" pitchFamily="18" charset="0"/>
              </a:rPr>
              <a:t>379 Sıra </a:t>
            </a:r>
            <a:r>
              <a:rPr lang="tr-TR" sz="2000" dirty="0" err="1" smtClean="0">
                <a:latin typeface="Cambria" panose="02040503050406030204" pitchFamily="18" charset="0"/>
                <a:ea typeface="Cambria" panose="02040503050406030204" pitchFamily="18" charset="0"/>
              </a:rPr>
              <a:t>No’lu</a:t>
            </a:r>
            <a:r>
              <a:rPr lang="tr-TR" sz="2000" dirty="0" smtClean="0">
                <a:latin typeface="Cambria" panose="02040503050406030204" pitchFamily="18" charset="0"/>
                <a:ea typeface="Cambria" panose="02040503050406030204" pitchFamily="18" charset="0"/>
              </a:rPr>
              <a:t> Vergi </a:t>
            </a:r>
            <a:r>
              <a:rPr lang="tr-TR" sz="2000" dirty="0">
                <a:latin typeface="Cambria" panose="02040503050406030204" pitchFamily="18" charset="0"/>
                <a:ea typeface="Cambria" panose="02040503050406030204" pitchFamily="18" charset="0"/>
              </a:rPr>
              <a:t>Usul Kanunu Genel Tebliği </a:t>
            </a:r>
            <a:r>
              <a:rPr lang="tr-TR" sz="2000" dirty="0" smtClean="0">
                <a:latin typeface="Cambria" panose="02040503050406030204" pitchFamily="18" charset="0"/>
                <a:ea typeface="Cambria" panose="02040503050406030204" pitchFamily="18" charset="0"/>
              </a:rPr>
              <a:t>yayımlanmış ve yürürlüğe girmiştir.</a:t>
            </a:r>
            <a:endParaRPr lang="tr-TR" sz="2000" dirty="0">
              <a:latin typeface="Cambria" panose="02040503050406030204" pitchFamily="18" charset="0"/>
              <a:ea typeface="Cambria" panose="02040503050406030204" pitchFamily="18" charset="0"/>
            </a:endParaRPr>
          </a:p>
          <a:p>
            <a:pPr marL="0" indent="0" algn="just">
              <a:buNone/>
            </a:pPr>
            <a:endParaRPr lang="tr-TR" sz="2000" dirty="0">
              <a:latin typeface="Cambria" panose="02040503050406030204" pitchFamily="18" charset="0"/>
              <a:ea typeface="Cambria" panose="02040503050406030204" pitchFamily="18" charset="0"/>
            </a:endParaRPr>
          </a:p>
          <a:p>
            <a:pPr algn="just"/>
            <a:r>
              <a:rPr lang="tr-TR" sz="2000" dirty="0" smtClean="0">
                <a:latin typeface="Cambria" panose="02040503050406030204" pitchFamily="18" charset="0"/>
                <a:ea typeface="Cambria" panose="02040503050406030204" pitchFamily="18" charset="0"/>
              </a:rPr>
              <a:t>Bu düzenleme </a:t>
            </a:r>
            <a:r>
              <a:rPr lang="tr-TR" sz="2000" dirty="0">
                <a:latin typeface="Cambria" panose="02040503050406030204" pitchFamily="18" charset="0"/>
                <a:ea typeface="Cambria" panose="02040503050406030204" pitchFamily="18" charset="0"/>
              </a:rPr>
              <a:t>ile serbest meslek faaliyeti icra eden hekimler, diş hekimleri ve veteriner hekimlerin; </a:t>
            </a:r>
            <a:r>
              <a:rPr lang="tr-TR" sz="2000" dirty="0" smtClean="0">
                <a:latin typeface="Cambria" panose="02040503050406030204" pitchFamily="18" charset="0"/>
                <a:ea typeface="Cambria" panose="02040503050406030204" pitchFamily="18" charset="0"/>
              </a:rPr>
              <a:t>işyerlerinde </a:t>
            </a:r>
            <a:r>
              <a:rPr lang="tr-TR" sz="2000" dirty="0">
                <a:latin typeface="Cambria" panose="02040503050406030204" pitchFamily="18" charset="0"/>
                <a:ea typeface="Cambria" panose="02040503050406030204" pitchFamily="18" charset="0"/>
              </a:rPr>
              <a:t>POS cihazı bulundurmaları ve kredi kartı ile yapılan ödemelerde bu cihazları kullanmaları zorunlu kılınmıştır. Zorunluluğa uymayanlar için de özel usulsüzlük cezası öngörülmüştür.</a:t>
            </a:r>
          </a:p>
          <a:p>
            <a:pPr marL="0" indent="0">
              <a:buNone/>
            </a:pPr>
            <a:endParaRPr lang="tr-TR" dirty="0"/>
          </a:p>
        </p:txBody>
      </p:sp>
    </p:spTree>
    <p:extLst>
      <p:ext uri="{BB962C8B-B14F-4D97-AF65-F5344CB8AC3E}">
        <p14:creationId xmlns:p14="http://schemas.microsoft.com/office/powerpoint/2010/main" val="5348614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764705"/>
            <a:ext cx="6965245" cy="936104"/>
          </a:xfrm>
        </p:spPr>
        <p:txBody>
          <a:bodyPr>
            <a:normAutofit fontScale="90000"/>
          </a:bodyPr>
          <a:lstStyle/>
          <a:p>
            <a:r>
              <a:rPr lang="tr-TR" sz="3200" b="1" dirty="0" smtClean="0">
                <a:solidFill>
                  <a:srgbClr val="7030A0"/>
                </a:solidFill>
                <a:latin typeface="Book Antiqua" panose="02040602050305030304" pitchFamily="18" charset="0"/>
                <a:ea typeface="Cambria" panose="02040503050406030204" pitchFamily="18" charset="0"/>
              </a:rPr>
              <a:t/>
            </a:r>
            <a:br>
              <a:rPr lang="tr-TR" sz="3200" b="1" dirty="0" smtClean="0">
                <a:solidFill>
                  <a:srgbClr val="7030A0"/>
                </a:solidFill>
                <a:latin typeface="Book Antiqua" panose="02040602050305030304" pitchFamily="18" charset="0"/>
                <a:ea typeface="Cambria" panose="02040503050406030204" pitchFamily="18" charset="0"/>
              </a:rPr>
            </a:br>
            <a:r>
              <a:rPr lang="tr-TR" sz="2700" b="1" dirty="0" smtClean="0">
                <a:solidFill>
                  <a:srgbClr val="7030A0"/>
                </a:solidFill>
                <a:latin typeface="Cambria" panose="02040503050406030204" pitchFamily="18" charset="0"/>
                <a:ea typeface="Cambria" panose="02040503050406030204" pitchFamily="18" charset="0"/>
              </a:rPr>
              <a:t>TEBLİĞ’İN </a:t>
            </a:r>
            <a:r>
              <a:rPr lang="tr-TR" sz="2700" b="1" dirty="0">
                <a:solidFill>
                  <a:srgbClr val="7030A0"/>
                </a:solidFill>
                <a:latin typeface="Cambria" panose="02040503050406030204" pitchFamily="18" charset="0"/>
                <a:ea typeface="Cambria" panose="02040503050406030204" pitchFamily="18" charset="0"/>
              </a:rPr>
              <a:t>İPTALİ </a:t>
            </a:r>
            <a:r>
              <a:rPr lang="tr-TR" sz="2700" b="1" dirty="0" smtClean="0">
                <a:solidFill>
                  <a:srgbClr val="7030A0"/>
                </a:solidFill>
                <a:latin typeface="Cambria" panose="02040503050406030204" pitchFamily="18" charset="0"/>
                <a:ea typeface="Cambria" panose="02040503050406030204" pitchFamily="18" charset="0"/>
              </a:rPr>
              <a:t>DAVASI;</a:t>
            </a:r>
            <a:r>
              <a:rPr lang="tr-TR" sz="2700" b="1" dirty="0">
                <a:solidFill>
                  <a:srgbClr val="7030A0"/>
                </a:solidFill>
                <a:latin typeface="Cambria" panose="02040503050406030204" pitchFamily="18" charset="0"/>
                <a:ea typeface="Cambria" panose="02040503050406030204" pitchFamily="18" charset="0"/>
              </a:rPr>
              <a:t/>
            </a:r>
            <a:br>
              <a:rPr lang="tr-TR" sz="2700" b="1" dirty="0">
                <a:solidFill>
                  <a:srgbClr val="7030A0"/>
                </a:solidFill>
                <a:latin typeface="Cambria" panose="02040503050406030204" pitchFamily="18" charset="0"/>
                <a:ea typeface="Cambria" panose="02040503050406030204" pitchFamily="18" charset="0"/>
              </a:rPr>
            </a:br>
            <a:endParaRPr lang="tr-TR" sz="2700" dirty="0">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755576" y="1844824"/>
            <a:ext cx="7632848" cy="4392488"/>
          </a:xfrm>
        </p:spPr>
        <p:txBody>
          <a:bodyPr>
            <a:normAutofit fontScale="70000" lnSpcReduction="20000"/>
          </a:bodyPr>
          <a:lstStyle/>
          <a:p>
            <a:pPr algn="just"/>
            <a:r>
              <a:rPr lang="tr-TR" sz="2900" dirty="0">
                <a:latin typeface="Cambria" panose="02040503050406030204" pitchFamily="18" charset="0"/>
                <a:ea typeface="Cambria" panose="02040503050406030204" pitchFamily="18" charset="0"/>
              </a:rPr>
              <a:t>Hukuk Büromuz tarafından, bu Tebliğ’in ilgili maddelerinin </a:t>
            </a:r>
            <a:r>
              <a:rPr lang="tr-TR" sz="2900" dirty="0" smtClean="0">
                <a:latin typeface="Cambria" panose="02040503050406030204" pitchFamily="18" charset="0"/>
                <a:ea typeface="Cambria" panose="02040503050406030204" pitchFamily="18" charset="0"/>
              </a:rPr>
              <a:t>yürütmesinin durdurulması ve iptali </a:t>
            </a:r>
            <a:r>
              <a:rPr lang="tr-TR" sz="2900" dirty="0">
                <a:latin typeface="Cambria" panose="02040503050406030204" pitchFamily="18" charset="0"/>
                <a:ea typeface="Cambria" panose="02040503050406030204" pitchFamily="18" charset="0"/>
              </a:rPr>
              <a:t>için Danıştay’a başvurulmuştur. </a:t>
            </a:r>
            <a:endParaRPr lang="tr-TR" sz="2900" dirty="0" smtClean="0">
              <a:latin typeface="Cambria" panose="02040503050406030204" pitchFamily="18" charset="0"/>
              <a:ea typeface="Cambria" panose="02040503050406030204" pitchFamily="18" charset="0"/>
            </a:endParaRPr>
          </a:p>
          <a:p>
            <a:pPr algn="just"/>
            <a:r>
              <a:rPr lang="tr-TR" sz="2900" dirty="0" smtClean="0">
                <a:latin typeface="Cambria" panose="02040503050406030204" pitchFamily="18" charset="0"/>
                <a:ea typeface="Cambria" panose="02040503050406030204" pitchFamily="18" charset="0"/>
              </a:rPr>
              <a:t>Ancak </a:t>
            </a:r>
            <a:r>
              <a:rPr lang="tr-TR" sz="2900" dirty="0">
                <a:latin typeface="Cambria" panose="02040503050406030204" pitchFamily="18" charset="0"/>
                <a:ea typeface="Cambria" panose="02040503050406030204" pitchFamily="18" charset="0"/>
              </a:rPr>
              <a:t>önce yürütmeyi durdurma talebimiz reddedilmiş, ardından da davanın “</a:t>
            </a:r>
            <a:r>
              <a:rPr lang="tr-TR" sz="2900" i="1" dirty="0">
                <a:latin typeface="Cambria" panose="02040503050406030204" pitchFamily="18" charset="0"/>
                <a:ea typeface="Cambria" panose="02040503050406030204" pitchFamily="18" charset="0"/>
              </a:rPr>
              <a:t>hekimler, diş hekimleri ve veterinerlerin, yürüttükleri serbest meslek faaliyeti nedeniyle </a:t>
            </a:r>
            <a:r>
              <a:rPr lang="tr-TR" sz="2900" i="1" u="sng" dirty="0">
                <a:latin typeface="Cambria" panose="02040503050406030204" pitchFamily="18" charset="0"/>
                <a:ea typeface="Cambria" panose="02040503050406030204" pitchFamily="18" charset="0"/>
              </a:rPr>
              <a:t>elde ettikleri kazancı kayıt altına almak</a:t>
            </a:r>
            <a:r>
              <a:rPr lang="tr-TR" sz="2900" i="1" dirty="0">
                <a:latin typeface="Cambria" panose="02040503050406030204" pitchFamily="18" charset="0"/>
                <a:ea typeface="Cambria" panose="02040503050406030204" pitchFamily="18" charset="0"/>
              </a:rPr>
              <a:t> suretiyle Kanunda öngörülen </a:t>
            </a:r>
            <a:r>
              <a:rPr lang="tr-TR" sz="2900" i="1" u="sng" dirty="0">
                <a:latin typeface="Cambria" panose="02040503050406030204" pitchFamily="18" charset="0"/>
                <a:ea typeface="Cambria" panose="02040503050406030204" pitchFamily="18" charset="0"/>
              </a:rPr>
              <a:t>vergi güvenliğini</a:t>
            </a:r>
            <a:r>
              <a:rPr lang="tr-TR" sz="2900" i="1" dirty="0">
                <a:latin typeface="Cambria" panose="02040503050406030204" pitchFamily="18" charset="0"/>
                <a:ea typeface="Cambria" panose="02040503050406030204" pitchFamily="18" charset="0"/>
              </a:rPr>
              <a:t> sağlamak amacına yönelik olarak ve davalı İdareye verilen niteliklerini belirleyip, onayladığı elektrikli, elektronik, manyetik ve benzeri cihazları kullandırmaya ilişkin zorunluluk getirme yetkisi çerçevesinde getirilmiş olup, mükellefler bakımından öngörülen yükümlülükler kanunun amacı ve verilen </a:t>
            </a:r>
            <a:r>
              <a:rPr lang="tr-TR" sz="2900" i="1" u="sng" dirty="0">
                <a:latin typeface="Cambria" panose="02040503050406030204" pitchFamily="18" charset="0"/>
                <a:ea typeface="Cambria" panose="02040503050406030204" pitchFamily="18" charset="0"/>
              </a:rPr>
              <a:t>yetki sınırları dahilinde bulunduğundan,</a:t>
            </a:r>
            <a:r>
              <a:rPr lang="tr-TR" sz="2900" i="1" dirty="0">
                <a:latin typeface="Cambria" panose="02040503050406030204" pitchFamily="18" charset="0"/>
                <a:ea typeface="Cambria" panose="02040503050406030204" pitchFamily="18" charset="0"/>
              </a:rPr>
              <a:t> dava konusu tebliğde hukuka aykırılık </a:t>
            </a:r>
            <a:r>
              <a:rPr lang="tr-TR" sz="2900" i="1" dirty="0" smtClean="0">
                <a:latin typeface="Cambria" panose="02040503050406030204" pitchFamily="18" charset="0"/>
                <a:ea typeface="Cambria" panose="02040503050406030204" pitchFamily="18" charset="0"/>
              </a:rPr>
              <a:t>görülmemiştir”</a:t>
            </a:r>
            <a:r>
              <a:rPr lang="tr-TR" sz="2900" dirty="0" smtClean="0">
                <a:latin typeface="Cambria" panose="02040503050406030204" pitchFamily="18" charset="0"/>
                <a:ea typeface="Cambria" panose="02040503050406030204" pitchFamily="18" charset="0"/>
              </a:rPr>
              <a:t> </a:t>
            </a:r>
            <a:r>
              <a:rPr lang="tr-TR" sz="2900" dirty="0">
                <a:latin typeface="Cambria" panose="02040503050406030204" pitchFamily="18" charset="0"/>
                <a:ea typeface="Cambria" panose="02040503050406030204" pitchFamily="18" charset="0"/>
              </a:rPr>
              <a:t>gerekçesiyle, davanın reddine karar verilmiştir</a:t>
            </a:r>
            <a:r>
              <a:rPr lang="tr-TR" sz="2900" dirty="0" smtClean="0">
                <a:latin typeface="Cambria" panose="02040503050406030204" pitchFamily="18" charset="0"/>
                <a:ea typeface="Cambria" panose="02040503050406030204" pitchFamily="18" charset="0"/>
              </a:rPr>
              <a:t>.</a:t>
            </a:r>
          </a:p>
          <a:p>
            <a:pPr algn="just"/>
            <a:r>
              <a:rPr lang="tr-TR" sz="2900" dirty="0" smtClean="0">
                <a:latin typeface="Cambria" panose="02040503050406030204" pitchFamily="18" charset="0"/>
                <a:ea typeface="Cambria" panose="02040503050406030204" pitchFamily="18" charset="0"/>
              </a:rPr>
              <a:t>Böylece </a:t>
            </a:r>
            <a:r>
              <a:rPr lang="tr-TR" sz="2900" dirty="0">
                <a:latin typeface="Cambria" panose="02040503050406030204" pitchFamily="18" charset="0"/>
                <a:ea typeface="Cambria" panose="02040503050406030204" pitchFamily="18" charset="0"/>
              </a:rPr>
              <a:t>2008 yılından bu yana muayenehanesinde serbest meslek icrasında bulunan </a:t>
            </a:r>
            <a:r>
              <a:rPr lang="tr-TR" sz="2900" dirty="0" smtClean="0">
                <a:latin typeface="Cambria" panose="02040503050406030204" pitchFamily="18" charset="0"/>
                <a:ea typeface="Cambria" panose="02040503050406030204" pitchFamily="18" charset="0"/>
              </a:rPr>
              <a:t>hekimlerin POS </a:t>
            </a:r>
            <a:r>
              <a:rPr lang="tr-TR" sz="2900" dirty="0">
                <a:latin typeface="Cambria" panose="02040503050406030204" pitchFamily="18" charset="0"/>
                <a:ea typeface="Cambria" panose="02040503050406030204" pitchFamily="18" charset="0"/>
              </a:rPr>
              <a:t>cihazı bulundurmaları zorunludur.</a:t>
            </a:r>
          </a:p>
          <a:p>
            <a:pPr algn="just"/>
            <a:endParaRPr lang="tr-TR" sz="2600" dirty="0">
              <a:latin typeface="Cambria" panose="02040503050406030204" pitchFamily="18" charset="0"/>
              <a:ea typeface="Cambria" panose="02040503050406030204" pitchFamily="18" charset="0"/>
            </a:endParaRPr>
          </a:p>
          <a:p>
            <a:endParaRPr lang="tr-TR" dirty="0"/>
          </a:p>
        </p:txBody>
      </p:sp>
    </p:spTree>
    <p:extLst>
      <p:ext uri="{BB962C8B-B14F-4D97-AF65-F5344CB8AC3E}">
        <p14:creationId xmlns:p14="http://schemas.microsoft.com/office/powerpoint/2010/main" val="19167156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smtClean="0">
                <a:solidFill>
                  <a:srgbClr val="7030A0"/>
                </a:solidFill>
              </a:rPr>
              <a:t>POS CİHAZLARI </a:t>
            </a:r>
            <a:br>
              <a:rPr lang="tr-TR" sz="3200" b="1" dirty="0" smtClean="0">
                <a:solidFill>
                  <a:srgbClr val="7030A0"/>
                </a:solidFill>
              </a:rPr>
            </a:br>
            <a:r>
              <a:rPr lang="tr-TR" sz="3200" b="1" dirty="0" smtClean="0">
                <a:solidFill>
                  <a:srgbClr val="7030A0"/>
                </a:solidFill>
              </a:rPr>
              <a:t>DEĞİŞTİRİLMELİ Mİ?</a:t>
            </a:r>
            <a:endParaRPr lang="tr-TR" sz="3200" b="1" dirty="0">
              <a:solidFill>
                <a:srgbClr val="7030A0"/>
              </a:solidFill>
            </a:endParaRPr>
          </a:p>
        </p:txBody>
      </p:sp>
      <p:sp>
        <p:nvSpPr>
          <p:cNvPr id="3" name="İçerik Yer Tutucusu 2"/>
          <p:cNvSpPr>
            <a:spLocks noGrp="1"/>
          </p:cNvSpPr>
          <p:nvPr>
            <p:ph idx="1"/>
          </p:nvPr>
        </p:nvSpPr>
        <p:spPr>
          <a:xfrm>
            <a:off x="827584" y="2119256"/>
            <a:ext cx="7488832" cy="4046047"/>
          </a:xfrm>
        </p:spPr>
        <p:txBody>
          <a:bodyPr/>
          <a:lstStyle/>
          <a:p>
            <a:pPr algn="just"/>
            <a:r>
              <a:rPr lang="tr-TR" sz="2800" dirty="0">
                <a:latin typeface="Cambria" panose="02040503050406030204" pitchFamily="18" charset="0"/>
                <a:ea typeface="Cambria" panose="02040503050406030204" pitchFamily="18" charset="0"/>
              </a:rPr>
              <a:t>M</a:t>
            </a:r>
            <a:r>
              <a:rPr lang="tr-TR" sz="2800" dirty="0" smtClean="0">
                <a:latin typeface="Cambria" panose="02040503050406030204" pitchFamily="18" charset="0"/>
                <a:ea typeface="Cambria" panose="02040503050406030204" pitchFamily="18" charset="0"/>
              </a:rPr>
              <a:t>uayenehanelerde </a:t>
            </a:r>
            <a:r>
              <a:rPr lang="tr-TR" sz="2800" dirty="0">
                <a:latin typeface="Cambria" panose="02040503050406030204" pitchFamily="18" charset="0"/>
                <a:ea typeface="Cambria" panose="02040503050406030204" pitchFamily="18" charset="0"/>
              </a:rPr>
              <a:t>2008 yılından bu yana kullanılan </a:t>
            </a:r>
            <a:r>
              <a:rPr lang="tr-TR" sz="2800" dirty="0" smtClean="0">
                <a:latin typeface="Cambria" panose="02040503050406030204" pitchFamily="18" charset="0"/>
                <a:ea typeface="Cambria" panose="02040503050406030204" pitchFamily="18" charset="0"/>
              </a:rPr>
              <a:t>POS cihazlarının </a:t>
            </a:r>
            <a:r>
              <a:rPr lang="tr-TR" sz="2800" dirty="0">
                <a:latin typeface="Cambria" panose="02040503050406030204" pitchFamily="18" charset="0"/>
                <a:ea typeface="Cambria" panose="02040503050406030204" pitchFamily="18" charset="0"/>
              </a:rPr>
              <a:t>değiştirilmesi </a:t>
            </a:r>
            <a:r>
              <a:rPr lang="tr-TR" sz="2800" dirty="0" smtClean="0">
                <a:latin typeface="Cambria" panose="02040503050406030204" pitchFamily="18" charset="0"/>
                <a:ea typeface="Cambria" panose="02040503050406030204" pitchFamily="18" charset="0"/>
              </a:rPr>
              <a:t>gerekmemektedir. Zira hekimlerin POS cihazı </a:t>
            </a:r>
            <a:r>
              <a:rPr lang="tr-TR" sz="2800" dirty="0">
                <a:latin typeface="Cambria" panose="02040503050406030204" pitchFamily="18" charset="0"/>
                <a:ea typeface="Cambria" panose="02040503050406030204" pitchFamily="18" charset="0"/>
              </a:rPr>
              <a:t>bulundurma zorunluluğunu düzenleyen 379 Sıra </a:t>
            </a:r>
            <a:r>
              <a:rPr lang="tr-TR" sz="2800" dirty="0" err="1">
                <a:latin typeface="Cambria" panose="02040503050406030204" pitchFamily="18" charset="0"/>
                <a:ea typeface="Cambria" panose="02040503050406030204" pitchFamily="18" charset="0"/>
              </a:rPr>
              <a:t>No’lu</a:t>
            </a:r>
            <a:r>
              <a:rPr lang="tr-TR" sz="2800" dirty="0">
                <a:latin typeface="Cambria" panose="02040503050406030204" pitchFamily="18" charset="0"/>
                <a:ea typeface="Cambria" panose="02040503050406030204" pitchFamily="18" charset="0"/>
              </a:rPr>
              <a:t> Vergi Usul Kanunu Genel Tebliği’nde herhangi bir değişiklik yapılmamıştır. </a:t>
            </a:r>
          </a:p>
          <a:p>
            <a:endParaRPr lang="tr-TR" dirty="0"/>
          </a:p>
        </p:txBody>
      </p:sp>
    </p:spTree>
    <p:extLst>
      <p:ext uri="{BB962C8B-B14F-4D97-AF65-F5344CB8AC3E}">
        <p14:creationId xmlns:p14="http://schemas.microsoft.com/office/powerpoint/2010/main" val="18197941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955234"/>
          </a:xfrm>
        </p:spPr>
        <p:txBody>
          <a:bodyPr>
            <a:normAutofit/>
          </a:bodyPr>
          <a:lstStyle/>
          <a:p>
            <a:r>
              <a:rPr lang="tr-TR" sz="4000" b="1" dirty="0" smtClean="0">
                <a:solidFill>
                  <a:srgbClr val="7030A0"/>
                </a:solidFill>
                <a:latin typeface="Cambria" panose="02040503050406030204" pitchFamily="18" charset="0"/>
                <a:ea typeface="Cambria" panose="02040503050406030204" pitchFamily="18" charset="0"/>
              </a:rPr>
              <a:t>379 SIRA NO’LU TEBLİĞ;</a:t>
            </a:r>
            <a:endParaRPr lang="tr-TR" sz="4000" b="1" dirty="0">
              <a:solidFill>
                <a:srgbClr val="7030A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827584" y="1844824"/>
            <a:ext cx="7560840" cy="4395900"/>
          </a:xfrm>
        </p:spPr>
        <p:txBody>
          <a:bodyPr>
            <a:normAutofit fontScale="55000" lnSpcReduction="20000"/>
          </a:bodyPr>
          <a:lstStyle/>
          <a:p>
            <a:pPr marL="0" indent="0">
              <a:buNone/>
            </a:pPr>
            <a:r>
              <a:rPr lang="tr-TR" dirty="0"/>
              <a:t>       </a:t>
            </a:r>
          </a:p>
          <a:p>
            <a:pPr marL="0" indent="0" algn="just">
              <a:buNone/>
            </a:pPr>
            <a:r>
              <a:rPr lang="tr-TR" b="1" i="1" dirty="0">
                <a:latin typeface="Cambria" panose="02040503050406030204" pitchFamily="18" charset="0"/>
                <a:ea typeface="Cambria" panose="02040503050406030204" pitchFamily="18" charset="0"/>
              </a:rPr>
              <a:t>2- Serbest Meslek Faaliyetinde Bulunan Hekimler (Diş Hekimleri ile Veteriner Hekimler Dahil) Tarafından Kullanılacak Kredi Kartı Okuyucuları</a:t>
            </a:r>
            <a:r>
              <a:rPr lang="tr-TR" i="1" dirty="0">
                <a:latin typeface="Cambria" panose="02040503050406030204" pitchFamily="18" charset="0"/>
                <a:ea typeface="Cambria" panose="02040503050406030204" pitchFamily="18" charset="0"/>
              </a:rPr>
              <a:t> </a:t>
            </a:r>
            <a:endParaRPr lang="tr-TR" dirty="0">
              <a:latin typeface="Cambria" panose="02040503050406030204" pitchFamily="18" charset="0"/>
              <a:ea typeface="Cambria" panose="02040503050406030204" pitchFamily="18" charset="0"/>
            </a:endParaRPr>
          </a:p>
          <a:p>
            <a:pPr algn="just"/>
            <a:r>
              <a:rPr lang="tr-TR" i="1" dirty="0">
                <a:latin typeface="Cambria" panose="02040503050406030204" pitchFamily="18" charset="0"/>
                <a:ea typeface="Cambria" panose="02040503050406030204" pitchFamily="18" charset="0"/>
              </a:rPr>
              <a:t>…serbest meslek faaliyeti icra eden hekimlerin (diş hekimleri ile veteriner hekimler dahil), iş yerlerinde bu Tebliğde belirtilen özellikleri haiz kredi kartı okuyucularından (bundan böyle POS -Point of </a:t>
            </a:r>
            <a:r>
              <a:rPr lang="tr-TR" i="1" dirty="0" err="1">
                <a:latin typeface="Cambria" panose="02040503050406030204" pitchFamily="18" charset="0"/>
                <a:ea typeface="Cambria" panose="02040503050406030204" pitchFamily="18" charset="0"/>
              </a:rPr>
              <a:t>Sale</a:t>
            </a:r>
            <a:r>
              <a:rPr lang="tr-TR" i="1" dirty="0">
                <a:latin typeface="Cambria" panose="02040503050406030204" pitchFamily="18" charset="0"/>
                <a:ea typeface="Cambria" panose="02040503050406030204" pitchFamily="18" charset="0"/>
              </a:rPr>
              <a:t>- olarak anılacaktır) bulundurmaları ve kredi kartı ile yapılan ödemelerde bu cihazları kullanmaları zorunluluğu getirilmiş ve bu cihazlarla düzenlenecek POS fişlerinin, anılan mükelleflerce yürütülen serbest meslek faaliyetlerinde Vergi Usul Kanunu uyarınca düzenlenmiş "serbest meslek makbuzu" olarak kabul edilmesi uygun görülmüştür.</a:t>
            </a:r>
            <a:endParaRPr lang="tr-TR" dirty="0">
              <a:latin typeface="Cambria" panose="02040503050406030204" pitchFamily="18" charset="0"/>
              <a:ea typeface="Cambria" panose="02040503050406030204" pitchFamily="18" charset="0"/>
            </a:endParaRPr>
          </a:p>
          <a:p>
            <a:pPr algn="just"/>
            <a:endParaRPr lang="tr-TR" dirty="0">
              <a:latin typeface="Cambria" panose="02040503050406030204" pitchFamily="18" charset="0"/>
              <a:ea typeface="Cambria" panose="02040503050406030204" pitchFamily="18" charset="0"/>
            </a:endParaRPr>
          </a:p>
          <a:p>
            <a:pPr marL="0" indent="0" algn="just">
              <a:buNone/>
            </a:pPr>
            <a:r>
              <a:rPr lang="tr-TR" b="1" i="1" dirty="0">
                <a:latin typeface="Cambria" panose="02040503050406030204" pitchFamily="18" charset="0"/>
                <a:ea typeface="Cambria" panose="02040503050406030204" pitchFamily="18" charset="0"/>
              </a:rPr>
              <a:t>2.1- Cihazların ve Belgelerin Özellikleri</a:t>
            </a:r>
            <a:endParaRPr lang="tr-TR" dirty="0">
              <a:latin typeface="Cambria" panose="02040503050406030204" pitchFamily="18" charset="0"/>
              <a:ea typeface="Cambria" panose="02040503050406030204" pitchFamily="18" charset="0"/>
            </a:endParaRPr>
          </a:p>
          <a:p>
            <a:pPr algn="just"/>
            <a:r>
              <a:rPr lang="tr-TR" i="1" dirty="0">
                <a:latin typeface="Cambria" panose="02040503050406030204" pitchFamily="18" charset="0"/>
                <a:ea typeface="Cambria" panose="02040503050406030204" pitchFamily="18" charset="0"/>
              </a:rPr>
              <a:t>Anılan hekimlerce kullanılacak POS cihazları ve bunlar tarafından üretilen belgelerin, serbest meslek faaliyeti kapsamında elde edilen kazancın Vergi Usul Kanununa göre belgelendirilmesini sağlayacak şekilde aşağıda sayılan özellikleri haiz olması gerekmektedir.</a:t>
            </a:r>
            <a:endParaRPr lang="tr-TR" dirty="0">
              <a:latin typeface="Cambria" panose="02040503050406030204" pitchFamily="18" charset="0"/>
              <a:ea typeface="Cambria" panose="02040503050406030204" pitchFamily="18" charset="0"/>
            </a:endParaRPr>
          </a:p>
          <a:p>
            <a:pPr marL="0" indent="0" algn="just">
              <a:buNone/>
            </a:pPr>
            <a:endParaRPr lang="tr-TR" dirty="0">
              <a:latin typeface="Cambria" panose="02040503050406030204" pitchFamily="18" charset="0"/>
              <a:ea typeface="Cambria" panose="02040503050406030204" pitchFamily="18" charset="0"/>
            </a:endParaRPr>
          </a:p>
          <a:p>
            <a:pPr algn="just"/>
            <a:r>
              <a:rPr lang="tr-TR" i="1" dirty="0">
                <a:latin typeface="Cambria" panose="02040503050406030204" pitchFamily="18" charset="0"/>
                <a:ea typeface="Cambria" panose="02040503050406030204" pitchFamily="18" charset="0"/>
              </a:rPr>
              <a:t>a) Ek 3’teki örnekte belirtildiği şekilde belge üzerinde; mükellef bilgileri, tarih, saat, sıra </a:t>
            </a:r>
            <a:r>
              <a:rPr lang="tr-TR" i="1" dirty="0" err="1">
                <a:latin typeface="Cambria" panose="02040503050406030204" pitchFamily="18" charset="0"/>
                <a:ea typeface="Cambria" panose="02040503050406030204" pitchFamily="18" charset="0"/>
              </a:rPr>
              <a:t>no</a:t>
            </a:r>
            <a:r>
              <a:rPr lang="tr-TR" i="1" dirty="0">
                <a:latin typeface="Cambria" panose="02040503050406030204" pitchFamily="18" charset="0"/>
                <a:ea typeface="Cambria" panose="02040503050406030204" pitchFamily="18" charset="0"/>
              </a:rPr>
              <a:t>, hizmetin cinsi, vergi dahil tutarı vb. bilgiler ve "Bu belge V.U.K. uyarınca serbest meslek makbuzu yerine geçen belge hükmündedir." ibaresi yer alacaktır</a:t>
            </a:r>
            <a:r>
              <a:rPr lang="tr-TR" i="1" dirty="0" smtClean="0">
                <a:latin typeface="Cambria" panose="02040503050406030204" pitchFamily="18" charset="0"/>
                <a:ea typeface="Cambria" panose="02040503050406030204" pitchFamily="18" charset="0"/>
              </a:rPr>
              <a:t>.</a:t>
            </a:r>
          </a:p>
          <a:p>
            <a:pPr algn="just"/>
            <a:endParaRPr lang="tr-TR" dirty="0">
              <a:latin typeface="Cambria" panose="02040503050406030204" pitchFamily="18" charset="0"/>
              <a:ea typeface="Cambria" panose="02040503050406030204" pitchFamily="18" charset="0"/>
            </a:endParaRPr>
          </a:p>
          <a:p>
            <a:pPr algn="just"/>
            <a:r>
              <a:rPr lang="tr-TR" i="1" dirty="0">
                <a:latin typeface="Cambria" panose="02040503050406030204" pitchFamily="18" charset="0"/>
                <a:ea typeface="Cambria" panose="02040503050406030204" pitchFamily="18" charset="0"/>
              </a:rPr>
              <a:t>b) </a:t>
            </a:r>
            <a:r>
              <a:rPr lang="tr-TR" i="1" dirty="0" err="1">
                <a:latin typeface="Cambria" panose="02040503050406030204" pitchFamily="18" charset="0"/>
                <a:ea typeface="Cambria" panose="02040503050406030204" pitchFamily="18" charset="0"/>
              </a:rPr>
              <a:t>POS’lardan</a:t>
            </a:r>
            <a:r>
              <a:rPr lang="tr-TR" i="1" dirty="0">
                <a:latin typeface="Cambria" panose="02040503050406030204" pitchFamily="18" charset="0"/>
                <a:ea typeface="Cambria" panose="02040503050406030204" pitchFamily="18" charset="0"/>
              </a:rPr>
              <a:t> her günün sonunda günlük kapanış raporu (Z raporu) alınabilecektir</a:t>
            </a:r>
            <a:r>
              <a:rPr lang="tr-TR" i="1" dirty="0" smtClean="0">
                <a:latin typeface="Cambria" panose="02040503050406030204" pitchFamily="18" charset="0"/>
                <a:ea typeface="Cambria" panose="02040503050406030204" pitchFamily="18" charset="0"/>
              </a:rPr>
              <a:t>.</a:t>
            </a:r>
          </a:p>
          <a:p>
            <a:pPr marL="0" indent="0" algn="just">
              <a:buNone/>
            </a:pPr>
            <a:endParaRPr lang="tr-TR" dirty="0">
              <a:latin typeface="Cambria" panose="02040503050406030204" pitchFamily="18" charset="0"/>
              <a:ea typeface="Cambria" panose="02040503050406030204" pitchFamily="18" charset="0"/>
            </a:endParaRPr>
          </a:p>
          <a:p>
            <a:pPr algn="just"/>
            <a:r>
              <a:rPr lang="tr-TR" i="1" dirty="0" err="1">
                <a:latin typeface="Cambria" panose="02040503050406030204" pitchFamily="18" charset="0"/>
                <a:ea typeface="Cambria" panose="02040503050406030204" pitchFamily="18" charset="0"/>
              </a:rPr>
              <a:t>POS’lar</a:t>
            </a:r>
            <a:r>
              <a:rPr lang="tr-TR" i="1" dirty="0">
                <a:latin typeface="Cambria" panose="02040503050406030204" pitchFamily="18" charset="0"/>
                <a:ea typeface="Cambria" panose="02040503050406030204" pitchFamily="18" charset="0"/>
              </a:rPr>
              <a:t>, yukarıda sayılan özellikleri haiz olup olmadığının tespitine yönelik olarak  Bakanlığımızca herhangi bir onay işlemine tabi tutulmayacaktır. Ancak şekil ve muhtevası itibariyle Ek 3’teki örneğe uygun olmayan POS fişleri, Vergi Usul Kanunu uyarınca düzenlenmiş belge hükmünde sayılmayacaktır.</a:t>
            </a:r>
            <a:endParaRPr lang="tr-TR" dirty="0">
              <a:latin typeface="Cambria" panose="02040503050406030204" pitchFamily="18" charset="0"/>
              <a:ea typeface="Cambria" panose="02040503050406030204" pitchFamily="18" charset="0"/>
            </a:endParaRPr>
          </a:p>
          <a:p>
            <a:endParaRPr lang="tr-TR" dirty="0"/>
          </a:p>
        </p:txBody>
      </p:sp>
    </p:spTree>
    <p:extLst>
      <p:ext uri="{BB962C8B-B14F-4D97-AF65-F5344CB8AC3E}">
        <p14:creationId xmlns:p14="http://schemas.microsoft.com/office/powerpoint/2010/main" val="1346572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7030A0"/>
                </a:solidFill>
                <a:latin typeface="Cambria" panose="02040503050406030204" pitchFamily="18" charset="0"/>
                <a:ea typeface="Cambria" panose="02040503050406030204" pitchFamily="18" charset="0"/>
              </a:rPr>
              <a:t>ÖZETLE;</a:t>
            </a:r>
            <a:endParaRPr lang="tr-TR" b="1" dirty="0">
              <a:solidFill>
                <a:srgbClr val="7030A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827584" y="1844824"/>
            <a:ext cx="7560840" cy="4320479"/>
          </a:xfrm>
        </p:spPr>
        <p:txBody>
          <a:bodyPr/>
          <a:lstStyle/>
          <a:p>
            <a:pPr algn="just"/>
            <a:endParaRPr lang="tr-TR" dirty="0" smtClean="0">
              <a:latin typeface="Cambria" panose="02040503050406030204" pitchFamily="18" charset="0"/>
              <a:ea typeface="Cambria" panose="02040503050406030204" pitchFamily="18" charset="0"/>
            </a:endParaRPr>
          </a:p>
          <a:p>
            <a:pPr algn="just"/>
            <a:r>
              <a:rPr lang="tr-TR" dirty="0" smtClean="0">
                <a:latin typeface="Cambria" panose="02040503050406030204" pitchFamily="18" charset="0"/>
                <a:ea typeface="Cambria" panose="02040503050406030204" pitchFamily="18" charset="0"/>
              </a:rPr>
              <a:t>Serbest </a:t>
            </a:r>
            <a:r>
              <a:rPr lang="tr-TR" dirty="0">
                <a:latin typeface="Cambria" panose="02040503050406030204" pitchFamily="18" charset="0"/>
                <a:ea typeface="Cambria" panose="02040503050406030204" pitchFamily="18" charset="0"/>
              </a:rPr>
              <a:t>meslek faaliyeti icra eden hekimler 2008 yılından bu yana 379 Sıra </a:t>
            </a:r>
            <a:r>
              <a:rPr lang="tr-TR" dirty="0" err="1">
                <a:latin typeface="Cambria" panose="02040503050406030204" pitchFamily="18" charset="0"/>
                <a:ea typeface="Cambria" panose="02040503050406030204" pitchFamily="18" charset="0"/>
              </a:rPr>
              <a:t>No’lu</a:t>
            </a:r>
            <a:r>
              <a:rPr lang="tr-TR" dirty="0">
                <a:latin typeface="Cambria" panose="02040503050406030204" pitchFamily="18" charset="0"/>
                <a:ea typeface="Cambria" panose="02040503050406030204" pitchFamily="18" charset="0"/>
              </a:rPr>
              <a:t> Vergi Usul Kanunu Genel Tebliği uyarınca </a:t>
            </a:r>
            <a:r>
              <a:rPr lang="tr-TR" dirty="0" smtClean="0">
                <a:latin typeface="Cambria" panose="02040503050406030204" pitchFamily="18" charset="0"/>
                <a:ea typeface="Cambria" panose="02040503050406030204" pitchFamily="18" charset="0"/>
              </a:rPr>
              <a:t>POS cihazı </a:t>
            </a:r>
            <a:r>
              <a:rPr lang="tr-TR" dirty="0">
                <a:latin typeface="Cambria" panose="02040503050406030204" pitchFamily="18" charset="0"/>
                <a:ea typeface="Cambria" panose="02040503050406030204" pitchFamily="18" charset="0"/>
              </a:rPr>
              <a:t>bulundurmaktadır. </a:t>
            </a:r>
            <a:endParaRPr lang="tr-TR" dirty="0" smtClean="0">
              <a:latin typeface="Cambria" panose="02040503050406030204" pitchFamily="18" charset="0"/>
              <a:ea typeface="Cambria" panose="02040503050406030204" pitchFamily="18" charset="0"/>
            </a:endParaRPr>
          </a:p>
          <a:p>
            <a:pPr marL="0" indent="0" algn="just">
              <a:buNone/>
            </a:pPr>
            <a:endParaRPr lang="tr-TR" dirty="0" smtClean="0">
              <a:latin typeface="Cambria" panose="02040503050406030204" pitchFamily="18" charset="0"/>
              <a:ea typeface="Cambria" panose="02040503050406030204" pitchFamily="18" charset="0"/>
            </a:endParaRPr>
          </a:p>
          <a:p>
            <a:pPr algn="just"/>
            <a:r>
              <a:rPr lang="tr-TR" dirty="0" smtClean="0">
                <a:latin typeface="Cambria" panose="02040503050406030204" pitchFamily="18" charset="0"/>
                <a:ea typeface="Cambria" panose="02040503050406030204" pitchFamily="18" charset="0"/>
              </a:rPr>
              <a:t>Yine </a:t>
            </a:r>
            <a:r>
              <a:rPr lang="tr-TR" dirty="0">
                <a:latin typeface="Cambria" panose="02040503050406030204" pitchFamily="18" charset="0"/>
                <a:ea typeface="Cambria" panose="02040503050406030204" pitchFamily="18" charset="0"/>
              </a:rPr>
              <a:t>aynı Tebliğ doğrultusunda, muayenehanelerde bulunan bu cihazlarla düzenlenecek POS fişleri, Vergi Usul Kanunu uyarınca düzenlenmiş "serbest meslek makbuzu" olarak kabul edilmiştir.</a:t>
            </a:r>
          </a:p>
          <a:p>
            <a:endParaRPr lang="tr-TR" dirty="0"/>
          </a:p>
        </p:txBody>
      </p:sp>
    </p:spTree>
    <p:extLst>
      <p:ext uri="{BB962C8B-B14F-4D97-AF65-F5344CB8AC3E}">
        <p14:creationId xmlns:p14="http://schemas.microsoft.com/office/powerpoint/2010/main" val="2126875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59632" y="836712"/>
            <a:ext cx="6965245" cy="1202485"/>
          </a:xfrm>
        </p:spPr>
        <p:txBody>
          <a:bodyPr>
            <a:normAutofit/>
          </a:bodyPr>
          <a:lstStyle/>
          <a:p>
            <a:pPr algn="r"/>
            <a:r>
              <a:rPr lang="tr-TR" sz="3600" b="1" dirty="0" smtClean="0">
                <a:solidFill>
                  <a:srgbClr val="7030A0"/>
                </a:solidFill>
                <a:latin typeface="Cambria" panose="02040503050406030204" pitchFamily="18" charset="0"/>
                <a:ea typeface="Cambria" panose="02040503050406030204" pitchFamily="18" charset="0"/>
              </a:rPr>
              <a:t>509 SIRA NO’LU TEBLİĞ;</a:t>
            </a:r>
            <a:endParaRPr lang="tr-TR" sz="3600" b="1" dirty="0">
              <a:solidFill>
                <a:srgbClr val="7030A0"/>
              </a:solidFill>
              <a:latin typeface="Cambria" panose="02040503050406030204" pitchFamily="18" charset="0"/>
              <a:ea typeface="Cambria" panose="02040503050406030204" pitchFamily="18" charset="0"/>
            </a:endParaRPr>
          </a:p>
        </p:txBody>
      </p:sp>
      <p:pic>
        <p:nvPicPr>
          <p:cNvPr id="4" name="İçerik Yer Tutucusu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5616" y="836712"/>
            <a:ext cx="1800200" cy="1368152"/>
          </a:xfrm>
          <a:prstGeom prst="rect">
            <a:avLst/>
          </a:prstGeom>
        </p:spPr>
      </p:pic>
      <p:sp>
        <p:nvSpPr>
          <p:cNvPr id="6" name="İçerik Yer Tutucusu 5"/>
          <p:cNvSpPr>
            <a:spLocks noGrp="1"/>
          </p:cNvSpPr>
          <p:nvPr>
            <p:ph idx="1"/>
          </p:nvPr>
        </p:nvSpPr>
        <p:spPr>
          <a:xfrm>
            <a:off x="899592" y="2119256"/>
            <a:ext cx="7416824" cy="4046047"/>
          </a:xfrm>
        </p:spPr>
        <p:txBody>
          <a:bodyPr>
            <a:normAutofit fontScale="92500"/>
          </a:bodyPr>
          <a:lstStyle/>
          <a:p>
            <a:pPr algn="just"/>
            <a:r>
              <a:rPr lang="tr-TR" dirty="0">
                <a:latin typeface="Cambria" panose="02040503050406030204" pitchFamily="18" charset="0"/>
                <a:ea typeface="Cambria" panose="02040503050406030204" pitchFamily="18" charset="0"/>
              </a:rPr>
              <a:t>379 Sıra </a:t>
            </a:r>
            <a:r>
              <a:rPr lang="tr-TR" dirty="0" err="1">
                <a:latin typeface="Cambria" panose="02040503050406030204" pitchFamily="18" charset="0"/>
                <a:ea typeface="Cambria" panose="02040503050406030204" pitchFamily="18" charset="0"/>
              </a:rPr>
              <a:t>No’lu</a:t>
            </a:r>
            <a:r>
              <a:rPr lang="tr-TR" dirty="0">
                <a:latin typeface="Cambria" panose="02040503050406030204" pitchFamily="18" charset="0"/>
                <a:ea typeface="Cambria" panose="02040503050406030204" pitchFamily="18" charset="0"/>
              </a:rPr>
              <a:t> Vergi Usul Kanunu Genel Tebliği’nde herhangi bir değişiklik olmamakla birlikte, 19.10.2019 tarihli ve 30923 Sayılı Resmi </a:t>
            </a:r>
            <a:r>
              <a:rPr lang="tr-TR" dirty="0" err="1">
                <a:latin typeface="Cambria" panose="02040503050406030204" pitchFamily="18" charset="0"/>
                <a:ea typeface="Cambria" panose="02040503050406030204" pitchFamily="18" charset="0"/>
              </a:rPr>
              <a:t>Gazete'de</a:t>
            </a:r>
            <a:r>
              <a:rPr lang="tr-TR" dirty="0">
                <a:latin typeface="Cambria" panose="02040503050406030204" pitchFamily="18" charset="0"/>
                <a:ea typeface="Cambria" panose="02040503050406030204" pitchFamily="18" charset="0"/>
              </a:rPr>
              <a:t> yayımlanan 509 Sıra </a:t>
            </a:r>
            <a:r>
              <a:rPr lang="tr-TR" dirty="0" err="1">
                <a:latin typeface="Cambria" panose="02040503050406030204" pitchFamily="18" charset="0"/>
                <a:ea typeface="Cambria" panose="02040503050406030204" pitchFamily="18" charset="0"/>
              </a:rPr>
              <a:t>No’lu</a:t>
            </a:r>
            <a:r>
              <a:rPr lang="tr-TR" dirty="0">
                <a:latin typeface="Cambria" panose="02040503050406030204" pitchFamily="18" charset="0"/>
                <a:ea typeface="Cambria" panose="02040503050406030204" pitchFamily="18" charset="0"/>
              </a:rPr>
              <a:t> Vergi Usul Kanunu Genel Tebliği ile vergiden muaf olmayan serbest meslek erbaplarının e-Serbest Meslek Makbuzu uygulamasına dahil olması ve 01.06.2020 tarihinden itibaren serbest meslek makbuzlarını “e-Serbest Meslek Makbuzu” olarak düzenlemeleri zorunlu kılınmıştır. </a:t>
            </a:r>
            <a:endParaRPr lang="tr-TR" dirty="0" smtClean="0">
              <a:latin typeface="Cambria" panose="02040503050406030204" pitchFamily="18" charset="0"/>
              <a:ea typeface="Cambria" panose="02040503050406030204" pitchFamily="18" charset="0"/>
            </a:endParaRPr>
          </a:p>
          <a:p>
            <a:pPr algn="just"/>
            <a:r>
              <a:rPr lang="tr-TR" sz="1900" dirty="0" smtClean="0">
                <a:latin typeface="Cambria" panose="02040503050406030204" pitchFamily="18" charset="0"/>
                <a:ea typeface="Cambria" panose="02040503050406030204" pitchFamily="18" charset="0"/>
              </a:rPr>
              <a:t>1/2/2020 </a:t>
            </a:r>
            <a:r>
              <a:rPr lang="tr-TR" sz="1900" dirty="0">
                <a:latin typeface="Cambria" panose="02040503050406030204" pitchFamily="18" charset="0"/>
                <a:ea typeface="Cambria" panose="02040503050406030204" pitchFamily="18" charset="0"/>
              </a:rPr>
              <a:t>tarihinden itibaren faaliyetine başlayacak olanların ise işe başladıkları ayı izleyen 3. ayın sonuna kadar e-Serbest Meslek Makbuzu uygulamasına dahil olmaları gerektiği düzenlenmiştir</a:t>
            </a:r>
            <a:r>
              <a:rPr lang="tr-TR" sz="1900" dirty="0" smtClean="0">
                <a:latin typeface="Cambria" panose="02040503050406030204" pitchFamily="18" charset="0"/>
                <a:ea typeface="Cambria" panose="02040503050406030204" pitchFamily="18" charset="0"/>
              </a:rPr>
              <a:t>.</a:t>
            </a:r>
            <a:endParaRPr lang="tr-TR" sz="1900" dirty="0">
              <a:latin typeface="Cambria" panose="02040503050406030204" pitchFamily="18" charset="0"/>
              <a:ea typeface="Cambria" panose="02040503050406030204" pitchFamily="18" charset="0"/>
            </a:endParaRPr>
          </a:p>
          <a:p>
            <a:endParaRPr lang="tr-TR" dirty="0"/>
          </a:p>
        </p:txBody>
      </p:sp>
    </p:spTree>
    <p:extLst>
      <p:ext uri="{BB962C8B-B14F-4D97-AF65-F5344CB8AC3E}">
        <p14:creationId xmlns:p14="http://schemas.microsoft.com/office/powerpoint/2010/main" val="27612658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955234"/>
          </a:xfrm>
        </p:spPr>
        <p:txBody>
          <a:bodyPr/>
          <a:lstStyle/>
          <a:p>
            <a:r>
              <a:rPr lang="tr-TR" b="1" dirty="0" smtClean="0">
                <a:solidFill>
                  <a:srgbClr val="7030A0"/>
                </a:solidFill>
                <a:latin typeface="Cambria" panose="02040503050406030204" pitchFamily="18" charset="0"/>
                <a:ea typeface="Cambria" panose="02040503050406030204" pitchFamily="18" charset="0"/>
              </a:rPr>
              <a:t>2020’DE NE DEĞİŞTİ?</a:t>
            </a:r>
            <a:endParaRPr lang="tr-TR" b="1" dirty="0">
              <a:solidFill>
                <a:srgbClr val="7030A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899592" y="2119256"/>
            <a:ext cx="7416824" cy="3974039"/>
          </a:xfrm>
        </p:spPr>
        <p:txBody>
          <a:bodyPr>
            <a:normAutofit fontScale="85000" lnSpcReduction="10000"/>
          </a:bodyPr>
          <a:lstStyle/>
          <a:p>
            <a:pPr algn="just"/>
            <a:r>
              <a:rPr lang="tr-TR" sz="2600" dirty="0">
                <a:latin typeface="Cambria" panose="02040503050406030204" pitchFamily="18" charset="0"/>
                <a:ea typeface="Cambria" panose="02040503050406030204" pitchFamily="18" charset="0"/>
              </a:rPr>
              <a:t>Burada dikkat edilmesi gereken husus, 2020 yılına kadar </a:t>
            </a:r>
            <a:r>
              <a:rPr lang="tr-TR" sz="2600" dirty="0" smtClean="0">
                <a:latin typeface="Cambria" panose="02040503050406030204" pitchFamily="18" charset="0"/>
                <a:ea typeface="Cambria" panose="02040503050406030204" pitchFamily="18" charset="0"/>
              </a:rPr>
              <a:t>POS cihazlarından </a:t>
            </a:r>
            <a:r>
              <a:rPr lang="tr-TR" sz="2600" dirty="0">
                <a:latin typeface="Cambria" panose="02040503050406030204" pitchFamily="18" charset="0"/>
                <a:ea typeface="Cambria" panose="02040503050406030204" pitchFamily="18" charset="0"/>
              </a:rPr>
              <a:t>çıkan belgenin aynı zamanda serbest meslek makbuzu özelliği bulunmaktayken, bu durumun 19.10.2019 tarihli ve 30923 s</a:t>
            </a:r>
            <a:r>
              <a:rPr lang="tr-TR" sz="2600" dirty="0" smtClean="0">
                <a:latin typeface="Cambria" panose="02040503050406030204" pitchFamily="18" charset="0"/>
                <a:ea typeface="Cambria" panose="02040503050406030204" pitchFamily="18" charset="0"/>
              </a:rPr>
              <a:t>ayılı </a:t>
            </a:r>
            <a:r>
              <a:rPr lang="tr-TR" sz="2600" dirty="0">
                <a:latin typeface="Cambria" panose="02040503050406030204" pitchFamily="18" charset="0"/>
                <a:ea typeface="Cambria" panose="02040503050406030204" pitchFamily="18" charset="0"/>
              </a:rPr>
              <a:t>Resmi </a:t>
            </a:r>
            <a:r>
              <a:rPr lang="tr-TR" sz="2600" dirty="0" err="1">
                <a:latin typeface="Cambria" panose="02040503050406030204" pitchFamily="18" charset="0"/>
                <a:ea typeface="Cambria" panose="02040503050406030204" pitchFamily="18" charset="0"/>
              </a:rPr>
              <a:t>Gazete'de</a:t>
            </a:r>
            <a:r>
              <a:rPr lang="tr-TR" sz="2600" dirty="0">
                <a:latin typeface="Cambria" panose="02040503050406030204" pitchFamily="18" charset="0"/>
                <a:ea typeface="Cambria" panose="02040503050406030204" pitchFamily="18" charset="0"/>
              </a:rPr>
              <a:t> yayımlanan 509 Sıra </a:t>
            </a:r>
            <a:r>
              <a:rPr lang="tr-TR" sz="2600" dirty="0" err="1" smtClean="0">
                <a:latin typeface="Cambria" panose="02040503050406030204" pitchFamily="18" charset="0"/>
                <a:ea typeface="Cambria" panose="02040503050406030204" pitchFamily="18" charset="0"/>
              </a:rPr>
              <a:t>No’lu</a:t>
            </a:r>
            <a:r>
              <a:rPr lang="tr-TR" sz="2600" dirty="0" smtClean="0">
                <a:latin typeface="Cambria" panose="02040503050406030204" pitchFamily="18" charset="0"/>
                <a:ea typeface="Cambria" panose="02040503050406030204" pitchFamily="18" charset="0"/>
              </a:rPr>
              <a:t> Vergi </a:t>
            </a:r>
            <a:r>
              <a:rPr lang="tr-TR" sz="2600" dirty="0">
                <a:latin typeface="Cambria" panose="02040503050406030204" pitchFamily="18" charset="0"/>
                <a:ea typeface="Cambria" panose="02040503050406030204" pitchFamily="18" charset="0"/>
              </a:rPr>
              <a:t>Usul Kanunu Genel Tebliği ile değişmiş olmasıdır. </a:t>
            </a:r>
            <a:endParaRPr lang="tr-TR" sz="2600" dirty="0" smtClean="0">
              <a:latin typeface="Cambria" panose="02040503050406030204" pitchFamily="18" charset="0"/>
              <a:ea typeface="Cambria" panose="02040503050406030204" pitchFamily="18" charset="0"/>
            </a:endParaRPr>
          </a:p>
          <a:p>
            <a:pPr algn="just"/>
            <a:r>
              <a:rPr lang="tr-TR" sz="2600" dirty="0" smtClean="0">
                <a:latin typeface="Cambria" panose="02040503050406030204" pitchFamily="18" charset="0"/>
                <a:ea typeface="Cambria" panose="02040503050406030204" pitchFamily="18" charset="0"/>
              </a:rPr>
              <a:t>Dolayısıyla </a:t>
            </a:r>
            <a:r>
              <a:rPr lang="tr-TR" sz="2600" dirty="0">
                <a:latin typeface="Cambria" panose="02040503050406030204" pitchFamily="18" charset="0"/>
                <a:ea typeface="Cambria" panose="02040503050406030204" pitchFamily="18" charset="0"/>
              </a:rPr>
              <a:t>muayenehanelerde 2020 yılına kadar kredi kartıyla yapılan tahsilatlar için </a:t>
            </a:r>
            <a:r>
              <a:rPr lang="tr-TR" sz="2600" dirty="0" smtClean="0">
                <a:latin typeface="Cambria" panose="02040503050406030204" pitchFamily="18" charset="0"/>
                <a:ea typeface="Cambria" panose="02040503050406030204" pitchFamily="18" charset="0"/>
              </a:rPr>
              <a:t>POS cihazlarından </a:t>
            </a:r>
            <a:r>
              <a:rPr lang="tr-TR" sz="2600" dirty="0">
                <a:latin typeface="Cambria" panose="02040503050406030204" pitchFamily="18" charset="0"/>
                <a:ea typeface="Cambria" panose="02040503050406030204" pitchFamily="18" charset="0"/>
              </a:rPr>
              <a:t>alınan belgeler serbest meslek makbuzu özelliği taşımaktayken, hekimlerin 01.06.2020 tarihinden sonra kredi kartı tahsilatlarında da tıpkı nakit tahsilatlarda olduğu gibi e-serbest meslek makbuzu düzenlenmesi gerekmiştir.</a:t>
            </a:r>
          </a:p>
          <a:p>
            <a:pPr algn="just"/>
            <a:endParaRPr lang="tr-TR" sz="2800" dirty="0">
              <a:latin typeface="Cambria" panose="02040503050406030204" pitchFamily="18" charset="0"/>
              <a:ea typeface="Cambria" panose="02040503050406030204" pitchFamily="18" charset="0"/>
            </a:endParaRPr>
          </a:p>
          <a:p>
            <a:endParaRPr lang="tr-TR" dirty="0"/>
          </a:p>
        </p:txBody>
      </p:sp>
    </p:spTree>
    <p:extLst>
      <p:ext uri="{BB962C8B-B14F-4D97-AF65-F5344CB8AC3E}">
        <p14:creationId xmlns:p14="http://schemas.microsoft.com/office/powerpoint/2010/main" val="18104437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1027242"/>
          </a:xfrm>
        </p:spPr>
        <p:txBody>
          <a:bodyPr/>
          <a:lstStyle/>
          <a:p>
            <a:r>
              <a:rPr lang="tr-TR" b="1" dirty="0" smtClean="0">
                <a:solidFill>
                  <a:srgbClr val="7030A0"/>
                </a:solidFill>
                <a:latin typeface="Cambria" panose="02040503050406030204" pitchFamily="18" charset="0"/>
                <a:ea typeface="Cambria" panose="02040503050406030204" pitchFamily="18" charset="0"/>
              </a:rPr>
              <a:t>BUGÜN DEĞİŞEN NE?</a:t>
            </a:r>
            <a:endParaRPr lang="tr-TR" b="1" dirty="0">
              <a:solidFill>
                <a:srgbClr val="7030A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899592" y="2132856"/>
            <a:ext cx="7488832" cy="4118055"/>
          </a:xfrm>
        </p:spPr>
        <p:txBody>
          <a:bodyPr>
            <a:normAutofit/>
          </a:bodyPr>
          <a:lstStyle/>
          <a:p>
            <a:pPr algn="just"/>
            <a:r>
              <a:rPr lang="tr-TR" dirty="0">
                <a:latin typeface="Cambria" panose="02040503050406030204" pitchFamily="18" charset="0"/>
                <a:ea typeface="Cambria" panose="02040503050406030204" pitchFamily="18" charset="0"/>
              </a:rPr>
              <a:t>Bugün itibariyle, </a:t>
            </a:r>
            <a:r>
              <a:rPr lang="tr-TR" dirty="0" smtClean="0">
                <a:latin typeface="Cambria" panose="02040503050406030204" pitchFamily="18" charset="0"/>
                <a:ea typeface="Cambria" panose="02040503050406030204" pitchFamily="18" charset="0"/>
              </a:rPr>
              <a:t>379 </a:t>
            </a:r>
            <a:r>
              <a:rPr lang="tr-TR" dirty="0">
                <a:latin typeface="Cambria" panose="02040503050406030204" pitchFamily="18" charset="0"/>
                <a:ea typeface="Cambria" panose="02040503050406030204" pitchFamily="18" charset="0"/>
              </a:rPr>
              <a:t>Sıra </a:t>
            </a:r>
            <a:r>
              <a:rPr lang="tr-TR" dirty="0" err="1">
                <a:latin typeface="Cambria" panose="02040503050406030204" pitchFamily="18" charset="0"/>
                <a:ea typeface="Cambria" panose="02040503050406030204" pitchFamily="18" charset="0"/>
              </a:rPr>
              <a:t>No’lu</a:t>
            </a:r>
            <a:r>
              <a:rPr lang="tr-TR" dirty="0">
                <a:latin typeface="Cambria" panose="02040503050406030204" pitchFamily="18" charset="0"/>
                <a:ea typeface="Cambria" panose="02040503050406030204" pitchFamily="18" charset="0"/>
              </a:rPr>
              <a:t> Tebliğ’de de, 509 Sıra </a:t>
            </a:r>
            <a:r>
              <a:rPr lang="tr-TR" dirty="0" err="1">
                <a:latin typeface="Cambria" panose="02040503050406030204" pitchFamily="18" charset="0"/>
                <a:ea typeface="Cambria" panose="02040503050406030204" pitchFamily="18" charset="0"/>
              </a:rPr>
              <a:t>No’lu</a:t>
            </a:r>
            <a:r>
              <a:rPr lang="tr-TR" dirty="0">
                <a:latin typeface="Cambria" panose="02040503050406030204" pitchFamily="18" charset="0"/>
                <a:ea typeface="Cambria" panose="02040503050406030204" pitchFamily="18" charset="0"/>
              </a:rPr>
              <a:t> Tebliğ’de de, muayenehanesi bulunan hekimler yönünden herhangi bir değişiklik bulunmamaktadır.</a:t>
            </a:r>
          </a:p>
          <a:p>
            <a:pPr marL="0" indent="0" algn="just">
              <a:buNone/>
            </a:pPr>
            <a:endParaRPr lang="tr-TR" dirty="0">
              <a:latin typeface="Cambria" panose="02040503050406030204" pitchFamily="18" charset="0"/>
              <a:ea typeface="Cambria" panose="02040503050406030204" pitchFamily="18" charset="0"/>
            </a:endParaRPr>
          </a:p>
          <a:p>
            <a:pPr algn="just"/>
            <a:r>
              <a:rPr lang="tr-TR" dirty="0">
                <a:latin typeface="Cambria" panose="02040503050406030204" pitchFamily="18" charset="0"/>
                <a:ea typeface="Cambria" panose="02040503050406030204" pitchFamily="18" charset="0"/>
              </a:rPr>
              <a:t>Buna rağmen, muayenehanesi bulunan </a:t>
            </a:r>
            <a:r>
              <a:rPr lang="tr-TR" dirty="0" smtClean="0">
                <a:latin typeface="Cambria" panose="02040503050406030204" pitchFamily="18" charset="0"/>
                <a:ea typeface="Cambria" panose="02040503050406030204" pitchFamily="18" charset="0"/>
              </a:rPr>
              <a:t>hekimler, </a:t>
            </a:r>
            <a:r>
              <a:rPr lang="tr-TR" dirty="0">
                <a:latin typeface="Cambria" panose="02040503050406030204" pitchFamily="18" charset="0"/>
                <a:ea typeface="Cambria" panose="02040503050406030204" pitchFamily="18" charset="0"/>
              </a:rPr>
              <a:t>bankalar tarafından aranarak, mevcut </a:t>
            </a:r>
            <a:r>
              <a:rPr lang="tr-TR" dirty="0" smtClean="0">
                <a:latin typeface="Cambria" panose="02040503050406030204" pitchFamily="18" charset="0"/>
                <a:ea typeface="Cambria" panose="02040503050406030204" pitchFamily="18" charset="0"/>
              </a:rPr>
              <a:t>POS cihazlarını </a:t>
            </a:r>
            <a:r>
              <a:rPr lang="tr-TR" dirty="0">
                <a:latin typeface="Cambria" panose="02040503050406030204" pitchFamily="18" charset="0"/>
                <a:ea typeface="Cambria" panose="02040503050406030204" pitchFamily="18" charset="0"/>
              </a:rPr>
              <a:t>değiştirmeleri ve YN </a:t>
            </a:r>
            <a:r>
              <a:rPr lang="tr-TR" dirty="0" err="1" smtClean="0">
                <a:latin typeface="Cambria" panose="02040503050406030204" pitchFamily="18" charset="0"/>
                <a:ea typeface="Cambria" panose="02040503050406030204" pitchFamily="18" charset="0"/>
              </a:rPr>
              <a:t>ÖKC’lere</a:t>
            </a:r>
            <a:r>
              <a:rPr lang="tr-TR" dirty="0" smtClean="0">
                <a:latin typeface="Cambria" panose="02040503050406030204" pitchFamily="18" charset="0"/>
                <a:ea typeface="Cambria" panose="02040503050406030204" pitchFamily="18" charset="0"/>
              </a:rPr>
              <a:t> (yeni nesil ödeme kaydedici cihaz) </a:t>
            </a:r>
            <a:r>
              <a:rPr lang="tr-TR" dirty="0">
                <a:latin typeface="Cambria" panose="02040503050406030204" pitchFamily="18" charset="0"/>
                <a:ea typeface="Cambria" panose="02040503050406030204" pitchFamily="18" charset="0"/>
              </a:rPr>
              <a:t>geçiş yapmaları konusunda </a:t>
            </a:r>
            <a:r>
              <a:rPr lang="tr-TR" dirty="0" smtClean="0">
                <a:latin typeface="Cambria" panose="02040503050406030204" pitchFamily="18" charset="0"/>
                <a:ea typeface="Cambria" panose="02040503050406030204" pitchFamily="18" charset="0"/>
              </a:rPr>
              <a:t>uyarılmış, </a:t>
            </a:r>
            <a:r>
              <a:rPr lang="tr-TR" dirty="0">
                <a:latin typeface="Cambria" panose="02040503050406030204" pitchFamily="18" charset="0"/>
                <a:ea typeface="Cambria" panose="02040503050406030204" pitchFamily="18" charset="0"/>
              </a:rPr>
              <a:t>kullandıkları </a:t>
            </a:r>
            <a:r>
              <a:rPr lang="tr-TR" dirty="0" smtClean="0">
                <a:latin typeface="Cambria" panose="02040503050406030204" pitchFamily="18" charset="0"/>
                <a:ea typeface="Cambria" panose="02040503050406030204" pitchFamily="18" charset="0"/>
              </a:rPr>
              <a:t>POS cihazlarının </a:t>
            </a:r>
            <a:r>
              <a:rPr lang="tr-TR" dirty="0">
                <a:latin typeface="Cambria" panose="02040503050406030204" pitchFamily="18" charset="0"/>
                <a:ea typeface="Cambria" panose="02040503050406030204" pitchFamily="18" charset="0"/>
              </a:rPr>
              <a:t>iptal edileceği bilgisi </a:t>
            </a:r>
            <a:r>
              <a:rPr lang="tr-TR" dirty="0" smtClean="0">
                <a:latin typeface="Cambria" panose="02040503050406030204" pitchFamily="18" charset="0"/>
                <a:ea typeface="Cambria" panose="02040503050406030204" pitchFamily="18" charset="0"/>
              </a:rPr>
              <a:t>verilmiştir.</a:t>
            </a:r>
            <a:endParaRPr lang="tr-TR" dirty="0">
              <a:latin typeface="Cambria" panose="02040503050406030204" pitchFamily="18" charset="0"/>
              <a:ea typeface="Cambria" panose="02040503050406030204" pitchFamily="18" charset="0"/>
            </a:endParaRPr>
          </a:p>
          <a:p>
            <a:endParaRPr lang="tr-TR" dirty="0"/>
          </a:p>
        </p:txBody>
      </p:sp>
    </p:spTree>
    <p:extLst>
      <p:ext uri="{BB962C8B-B14F-4D97-AF65-F5344CB8AC3E}">
        <p14:creationId xmlns:p14="http://schemas.microsoft.com/office/powerpoint/2010/main" val="36058510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Raptiye">
  <a:themeElements>
    <a:clrScheme name="Raptiye">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Raptiye">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aptiye">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343</TotalTime>
  <Words>1221</Words>
  <Application>Microsoft Office PowerPoint</Application>
  <PresentationFormat>Ekran Gösterisi (4:3)</PresentationFormat>
  <Paragraphs>66</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Raptiye</vt:lpstr>
      <vt:lpstr>POS CİHAZI  </vt:lpstr>
      <vt:lpstr> POS CİHAZI BULUNDURMA ZORUNLULUĞU;</vt:lpstr>
      <vt:lpstr> TEBLİĞ’İN İPTALİ DAVASI; </vt:lpstr>
      <vt:lpstr>POS CİHAZLARI  DEĞİŞTİRİLMELİ Mİ?</vt:lpstr>
      <vt:lpstr>379 SIRA NO’LU TEBLİĞ;</vt:lpstr>
      <vt:lpstr>ÖZETLE;</vt:lpstr>
      <vt:lpstr>509 SIRA NO’LU TEBLİĞ;</vt:lpstr>
      <vt:lpstr>2020’DE NE DEĞİŞTİ?</vt:lpstr>
      <vt:lpstr>BUGÜN DEĞİŞEN NE?</vt:lpstr>
      <vt:lpstr>PowerPoint Sunusu</vt:lpstr>
      <vt:lpstr>GELİR İDARESİ BAŞKANLIĞI AÇIKLAMASI;</vt:lpstr>
      <vt:lpstr>SONUÇ OLARAK;</vt:lpstr>
      <vt:lpstr>ÖNEMLİ BİR SORU/SORUN;</vt:lpstr>
      <vt:lpstr>40 SAYILI VERGİ USUL KANUNU SİRKÜLERİ;</vt:lpstr>
      <vt:lpstr>PowerPoint Sunusu</vt:lpstr>
      <vt:lpstr>PowerPoint Sunusu</vt:lpstr>
      <vt:lpstr>Teşekkürler… 19/11/2024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muayenehaneler</dc:title>
  <dc:creator>Windows Kullanıcısı</dc:creator>
  <cp:lastModifiedBy>oya</cp:lastModifiedBy>
  <cp:revision>48</cp:revision>
  <dcterms:created xsi:type="dcterms:W3CDTF">2022-10-10T16:13:39Z</dcterms:created>
  <dcterms:modified xsi:type="dcterms:W3CDTF">2024-11-19T14:10:53Z</dcterms:modified>
</cp:coreProperties>
</file>