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1" r:id="rId2"/>
    <p:sldId id="384" r:id="rId3"/>
    <p:sldId id="385" r:id="rId4"/>
    <p:sldId id="386" r:id="rId5"/>
    <p:sldId id="372" r:id="rId6"/>
    <p:sldId id="373" r:id="rId7"/>
    <p:sldId id="374" r:id="rId8"/>
    <p:sldId id="375" r:id="rId9"/>
    <p:sldId id="376" r:id="rId10"/>
    <p:sldId id="378" r:id="rId11"/>
    <p:sldId id="380" r:id="rId12"/>
    <p:sldId id="377" r:id="rId13"/>
    <p:sldId id="381" r:id="rId14"/>
    <p:sldId id="382" r:id="rId15"/>
    <p:sldId id="393" r:id="rId16"/>
    <p:sldId id="394" r:id="rId17"/>
    <p:sldId id="395" r:id="rId18"/>
    <p:sldId id="396" r:id="rId19"/>
    <p:sldId id="397" r:id="rId20"/>
    <p:sldId id="398" r:id="rId21"/>
    <p:sldId id="399" r:id="rId22"/>
    <p:sldId id="400" r:id="rId23"/>
    <p:sldId id="401" r:id="rId24"/>
    <p:sldId id="402" r:id="rId25"/>
    <p:sldId id="403" r:id="rId26"/>
    <p:sldId id="406" r:id="rId27"/>
    <p:sldId id="404" r:id="rId28"/>
    <p:sldId id="405" r:id="rId29"/>
    <p:sldId id="407" r:id="rId3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6A81-536E-42B8-989D-007D5C2877DE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BDC2-122F-495A-A654-AB7063B0B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3706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6A81-536E-42B8-989D-007D5C2877DE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BDC2-122F-495A-A654-AB7063B0B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44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6A81-536E-42B8-989D-007D5C2877DE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BDC2-122F-495A-A654-AB7063B0B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8743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6A81-536E-42B8-989D-007D5C2877DE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BDC2-122F-495A-A654-AB7063B0B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55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6A81-536E-42B8-989D-007D5C2877DE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BDC2-122F-495A-A654-AB7063B0B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4014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6A81-536E-42B8-989D-007D5C2877DE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BDC2-122F-495A-A654-AB7063B0B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81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6A81-536E-42B8-989D-007D5C2877DE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BDC2-122F-495A-A654-AB7063B0B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406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6A81-536E-42B8-989D-007D5C2877DE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BDC2-122F-495A-A654-AB7063B0B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2528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6A81-536E-42B8-989D-007D5C2877DE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BDC2-122F-495A-A654-AB7063B0B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0127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6A81-536E-42B8-989D-007D5C2877DE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BDC2-122F-495A-A654-AB7063B0B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7230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6A81-536E-42B8-989D-007D5C2877DE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CBDC2-122F-495A-A654-AB7063B0B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187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F6A81-536E-42B8-989D-007D5C2877DE}" type="datetimeFigureOut">
              <a:rPr lang="tr-TR" smtClean="0"/>
              <a:t>30.09.2025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CBDC2-122F-495A-A654-AB7063B0B1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810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Hekimler </a:t>
            </a:r>
            <a:r>
              <a:rPr lang="tr-TR" b="1" dirty="0"/>
              <a:t>ile Sağlık Kurum ve Kuruluşlarının Halka Açık 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Tanıtım </a:t>
            </a:r>
            <a:r>
              <a:rPr lang="tr-TR" b="1" dirty="0"/>
              <a:t>ve Bilgilendirme Faaliyetlerine İlişkin </a:t>
            </a:r>
            <a:r>
              <a:rPr lang="tr-TR" b="1" dirty="0" smtClean="0"/>
              <a:t>Kılavuz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Dr. Güray Kılıç</a:t>
            </a:r>
          </a:p>
          <a:p>
            <a:r>
              <a:rPr lang="tr-TR" b="1" dirty="0" smtClean="0"/>
              <a:t>Özel Hekimlik Kolu Yürütme Kurulu Başkanı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91156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/>
              <a:t>Hekimler açısından sorun-1: </a:t>
            </a:r>
            <a:br>
              <a:rPr lang="tr-TR" sz="4000" b="1" dirty="0" smtClean="0"/>
            </a:br>
            <a:r>
              <a:rPr lang="tr-TR" sz="3600" b="1" dirty="0" smtClean="0"/>
              <a:t>Tanıtım </a:t>
            </a:r>
            <a:r>
              <a:rPr lang="tr-TR" sz="3600" b="1" dirty="0"/>
              <a:t>ihlalleri/Reklamlar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Meslektaşlar arasında güven yıpranmakta / dayanışma azalmakta / bağ zayıflamakta,</a:t>
            </a:r>
          </a:p>
          <a:p>
            <a:pPr marL="0" indent="0">
              <a:buNone/>
            </a:pPr>
            <a:r>
              <a:rPr lang="tr-TR" b="1" dirty="0" smtClean="0"/>
              <a:t>    Serbest çalışan hekimler; </a:t>
            </a:r>
          </a:p>
          <a:p>
            <a:r>
              <a:rPr lang="tr-TR" dirty="0"/>
              <a:t>E</a:t>
            </a:r>
            <a:r>
              <a:rPr lang="tr-TR" dirty="0" smtClean="0"/>
              <a:t>ski tarz ilanların etkisizliği, </a:t>
            </a:r>
          </a:p>
          <a:p>
            <a:r>
              <a:rPr lang="tr-TR" dirty="0"/>
              <a:t>S</a:t>
            </a:r>
            <a:r>
              <a:rPr lang="tr-TR" dirty="0" smtClean="0"/>
              <a:t>ağlık politikalarının sağlık tekellerini destekleyici özelliği, </a:t>
            </a:r>
          </a:p>
          <a:p>
            <a:r>
              <a:rPr lang="tr-TR" dirty="0" smtClean="0"/>
              <a:t>Bu hastane zincirler ile rekabetin güçlüğü nedeniyle de </a:t>
            </a:r>
          </a:p>
          <a:p>
            <a:r>
              <a:rPr lang="tr-TR" dirty="0" smtClean="0"/>
              <a:t>‘</a:t>
            </a:r>
            <a:r>
              <a:rPr lang="tr-TR" b="1" dirty="0"/>
              <a:t>E</a:t>
            </a:r>
            <a:r>
              <a:rPr lang="tr-TR" b="1" dirty="0" smtClean="0"/>
              <a:t>tkili reklam-tanıtım ihlali yapmak</a:t>
            </a:r>
            <a:r>
              <a:rPr lang="tr-TR" dirty="0" smtClean="0"/>
              <a:t>’ ile </a:t>
            </a:r>
            <a:r>
              <a:rPr lang="tr-TR" b="1" dirty="0" smtClean="0"/>
              <a:t>düzenlemelere sadık kalmak </a:t>
            </a:r>
            <a:r>
              <a:rPr lang="tr-TR" dirty="0" smtClean="0"/>
              <a:t>ikilemine sıkışmaktadırlar.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99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Hekimler açısından sorun-2:</a:t>
            </a:r>
            <a:br>
              <a:rPr lang="tr-TR" sz="4000" b="1" dirty="0" smtClean="0"/>
            </a:br>
            <a:r>
              <a:rPr lang="tr-TR" sz="3600" b="1" dirty="0"/>
              <a:t>Ekonomik değer/ahlaki değer ikilemi gerilimi</a:t>
            </a:r>
            <a:r>
              <a:rPr lang="tr-TR" b="1" dirty="0"/>
              <a:t/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Tanıtım kurallarına </a:t>
            </a:r>
            <a:r>
              <a:rPr lang="tr-TR" dirty="0"/>
              <a:t>uyup ahlaki değeri </a:t>
            </a:r>
            <a:r>
              <a:rPr lang="tr-TR" dirty="0" smtClean="0"/>
              <a:t>önceleyenler: </a:t>
            </a:r>
            <a:r>
              <a:rPr lang="tr-TR" dirty="0"/>
              <a:t>H</a:t>
            </a:r>
            <a:r>
              <a:rPr lang="tr-TR" dirty="0" smtClean="0"/>
              <a:t>aksız/adil </a:t>
            </a:r>
            <a:r>
              <a:rPr lang="tr-TR" dirty="0"/>
              <a:t>olmayan rekabet karşısında gelir kaybına </a:t>
            </a:r>
            <a:r>
              <a:rPr lang="tr-TR" dirty="0" smtClean="0"/>
              <a:t>uğramaktadır.</a:t>
            </a:r>
          </a:p>
          <a:p>
            <a:r>
              <a:rPr lang="tr-TR" dirty="0" smtClean="0"/>
              <a:t>Ekonomik değeri önceleyenler:</a:t>
            </a:r>
          </a:p>
          <a:p>
            <a:pPr marL="0" indent="0">
              <a:buNone/>
            </a:pPr>
            <a:r>
              <a:rPr lang="tr-TR" dirty="0" smtClean="0"/>
              <a:t>   -Mali yaptırıma uğramaktadır.</a:t>
            </a:r>
          </a:p>
          <a:p>
            <a:pPr marL="0" indent="0">
              <a:buNone/>
            </a:pPr>
            <a:r>
              <a:rPr lang="tr-TR" dirty="0" smtClean="0"/>
              <a:t>   -Düzenlemeyi ihlal ettiği için içi rahat değil,  </a:t>
            </a:r>
          </a:p>
          <a:p>
            <a:pPr marL="0" indent="0">
              <a:buNone/>
            </a:pPr>
            <a:r>
              <a:rPr lang="tr-TR" dirty="0" smtClean="0"/>
              <a:t>    kendini iyi hissetmemektedir.</a:t>
            </a:r>
          </a:p>
          <a:p>
            <a:pPr marL="0" indent="0">
              <a:buNone/>
            </a:pPr>
            <a:r>
              <a:rPr lang="tr-TR" dirty="0" smtClean="0"/>
              <a:t>   -Zorunluluk nedeniyle bu işe kalkıştığı için </a:t>
            </a:r>
          </a:p>
          <a:p>
            <a:pPr marL="0" indent="0">
              <a:buNone/>
            </a:pPr>
            <a:r>
              <a:rPr lang="tr-TR" dirty="0" smtClean="0"/>
              <a:t>    sıkıntılıdır.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751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/>
              <a:t>Hekimler açısından </a:t>
            </a:r>
            <a:r>
              <a:rPr lang="tr-TR" sz="4000" b="1" dirty="0" smtClean="0"/>
              <a:t>sorun-3: </a:t>
            </a:r>
            <a:br>
              <a:rPr lang="tr-TR" sz="4000" b="1" dirty="0" smtClean="0"/>
            </a:br>
            <a:r>
              <a:rPr lang="tr-TR" sz="3600" b="1" dirty="0" smtClean="0"/>
              <a:t>Tanıtım </a:t>
            </a:r>
            <a:r>
              <a:rPr lang="tr-TR" sz="3600" b="1" dirty="0"/>
              <a:t>ihlalleri/Reklamlar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  Hekimler;</a:t>
            </a:r>
          </a:p>
          <a:p>
            <a:r>
              <a:rPr lang="tr-TR" dirty="0" smtClean="0"/>
              <a:t>Reklamın </a:t>
            </a:r>
            <a:r>
              <a:rPr lang="tr-TR" dirty="0"/>
              <a:t>bu derece yaygın olmasından </a:t>
            </a:r>
            <a:r>
              <a:rPr lang="tr-TR" dirty="0" smtClean="0"/>
              <a:t>şikayetçiler.</a:t>
            </a:r>
            <a:endParaRPr lang="tr-TR" dirty="0"/>
          </a:p>
          <a:p>
            <a:endParaRPr lang="tr-TR" dirty="0"/>
          </a:p>
          <a:p>
            <a:r>
              <a:rPr lang="tr-TR" dirty="0"/>
              <a:t>Tanıtım kurallarının bu derece sınırlayıcı olmasından </a:t>
            </a:r>
            <a:r>
              <a:rPr lang="tr-TR" dirty="0" smtClean="0"/>
              <a:t>şikayetçiler.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823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/>
              <a:t>Meslek örgütleri için sorun-1:</a:t>
            </a:r>
            <a:br>
              <a:rPr lang="tr-TR" sz="4000" b="1" dirty="0" smtClean="0"/>
            </a:br>
            <a:r>
              <a:rPr lang="tr-TR" b="1" dirty="0" smtClean="0"/>
              <a:t> </a:t>
            </a:r>
            <a:r>
              <a:rPr lang="tr-TR" sz="3600" b="1" dirty="0"/>
              <a:t>Tanıtım ihlalleri/Reklamlar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İhlallerin tümünü saptamanın olanaksızlığı, şikayet üzerine tespit edilebilmesi. </a:t>
            </a:r>
          </a:p>
          <a:p>
            <a:r>
              <a:rPr lang="tr-TR" dirty="0" smtClean="0"/>
              <a:t>Meslek ahlakı kurallarına dair hukuki düzenlemelerin yaptırımlarının etkisiz olması.</a:t>
            </a:r>
          </a:p>
          <a:p>
            <a:r>
              <a:rPr lang="tr-TR" dirty="0" smtClean="0"/>
              <a:t>Yaptırım uygulanan hekimlerin meslek örgütüne bağlılığının azalması/husumet gelişmesi.</a:t>
            </a:r>
          </a:p>
          <a:p>
            <a:r>
              <a:rPr lang="tr-TR" dirty="0" smtClean="0"/>
              <a:t>Şikayet edenlerin çoğunun hekim olması.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50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/>
              <a:t>Meslek örgütleri için sorun-2:</a:t>
            </a:r>
            <a:br>
              <a:rPr lang="tr-TR" sz="4000" b="1" dirty="0" smtClean="0"/>
            </a:br>
            <a:r>
              <a:rPr lang="tr-TR" sz="3600" b="1" dirty="0" smtClean="0"/>
              <a:t>Tanıtım </a:t>
            </a:r>
            <a:r>
              <a:rPr lang="tr-TR" sz="3600" b="1" dirty="0"/>
              <a:t>ihlalleri/Reklamlar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Meslek örgütünün böylesi bir ‘sağlık pazarını’ düzenlemeye ne yetkisi, ne gücü, ne de görevi bulunmaktadır.</a:t>
            </a:r>
          </a:p>
          <a:p>
            <a:endParaRPr lang="tr-TR" dirty="0" smtClean="0"/>
          </a:p>
          <a:p>
            <a:r>
              <a:rPr lang="tr-TR" dirty="0" smtClean="0"/>
              <a:t>Tekil ve etkisiz yaptırımlar uygulayan bir kuruma dönüşmekten rahatsız olmaktadır.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448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04856" cy="1152128"/>
          </a:xfrm>
        </p:spPr>
        <p:txBody>
          <a:bodyPr>
            <a:noAutofit/>
          </a:bodyPr>
          <a:lstStyle/>
          <a:p>
            <a:r>
              <a:rPr lang="tr-TR" sz="2800" b="1" dirty="0" smtClean="0"/>
              <a:t/>
            </a:r>
            <a:br>
              <a:rPr lang="tr-TR" sz="2800" b="1" dirty="0" smtClean="0"/>
            </a:br>
            <a:r>
              <a:rPr lang="tr-TR" sz="2800" b="1" dirty="0" smtClean="0"/>
              <a:t>Hekimler </a:t>
            </a:r>
            <a:r>
              <a:rPr lang="tr-TR" sz="2800" b="1" dirty="0"/>
              <a:t>ile Sağlık Kurum ve Kuruluşlarının Halka Açık Tanıtım ve Bilgilendirme Faaliyetlerine İlişkin </a:t>
            </a:r>
            <a:r>
              <a:rPr lang="tr-TR" sz="2800" b="1" dirty="0" smtClean="0"/>
              <a:t>Kılavuz-1</a:t>
            </a:r>
            <a:r>
              <a:rPr lang="tr-TR" sz="2800" dirty="0" smtClean="0"/>
              <a:t/>
            </a:r>
            <a:br>
              <a:rPr lang="tr-TR" sz="2800" dirty="0" smtClean="0"/>
            </a:br>
            <a:endParaRPr lang="tr-TR" sz="28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1219 sayılı yasa ve 6023 sayılı TTB yasası ile ilgili mevzuatın (deontoloji ve etik) sağlık hizmetlerinde tanıtımın sınırlandırılmasına ilişkin düzenlemeler gözetilerek uygulama esasları belirlenmiştir. </a:t>
            </a:r>
          </a:p>
          <a:p>
            <a:r>
              <a:rPr lang="tr-TR" dirty="0" smtClean="0"/>
              <a:t>Yukarıdaki mevzuat çerçevesinde hekimler ve sağlık kuruluşlarının, yürüttükleri mesleki faaliyete ilişkin </a:t>
            </a:r>
            <a:r>
              <a:rPr lang="tr-TR" b="1" dirty="0" smtClean="0"/>
              <a:t>halka açık tüm mecralarda yer alabilmeleri </a:t>
            </a:r>
            <a:r>
              <a:rPr lang="tr-TR" dirty="0" smtClean="0"/>
              <a:t>mümkün kılınmıştır.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807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Tanıtım  ve Bilgilendirme Kılavuzu-2</a:t>
            </a:r>
            <a:r>
              <a:rPr lang="tr-TR" sz="3600" b="1" dirty="0"/>
              <a:t/>
            </a:r>
            <a:br>
              <a:rPr lang="tr-TR" sz="3600" b="1" dirty="0"/>
            </a:b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Hekimler, Tanıtım ve Bilgilendirme faaliyeti yaptıkları tüm mecralarda, uzmanlık ve akademik unvan kullandıklarında, bunların hangi alanda olduğunu belirtmelidir. </a:t>
            </a:r>
          </a:p>
          <a:p>
            <a:r>
              <a:rPr lang="tr-TR" dirty="0" smtClean="0"/>
              <a:t>Ülkemizde denkliği kabul edilmemiş uzmanlık, yan dal uzmanlığı ve sertifika yazılamaz.</a:t>
            </a:r>
          </a:p>
          <a:p>
            <a:r>
              <a:rPr lang="tr-TR" dirty="0" smtClean="0"/>
              <a:t>Hekimler, aldıkları eğitimlere, bilimsel yayınlarına, konuşmalarına, düzenlediği toplantılara, akademik ödüllerine , yerli yabancı dernek üyeliklerine ve bunlara ait linklere yer verebilirler.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193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Tanıtım  ve Bilgilendirme </a:t>
            </a:r>
            <a:r>
              <a:rPr lang="tr-TR" sz="3600" b="1" dirty="0" smtClean="0"/>
              <a:t>Kılavuzu-3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Hekimler </a:t>
            </a:r>
            <a:r>
              <a:rPr lang="tr-TR" b="1" dirty="0" smtClean="0"/>
              <a:t>sağlığı koruyucu ve geliştirici nitelikte, toplumu bilgilendirmeye </a:t>
            </a:r>
            <a:r>
              <a:rPr lang="tr-TR" dirty="0" smtClean="0"/>
              <a:t>yönelik içerik paylaşabilirler.</a:t>
            </a:r>
          </a:p>
          <a:p>
            <a:r>
              <a:rPr lang="tr-TR" dirty="0" smtClean="0"/>
              <a:t>Deontoloji kurallarına ve hasta haklarına uymayan, abartılı, insanları yanıltıcı , korku ve paniğe düşürücü, yanlış yönlendirici, gerçeğe aykırı ifadeler kullanamazlar. </a:t>
            </a:r>
          </a:p>
          <a:p>
            <a:r>
              <a:rPr lang="tr-TR" dirty="0" smtClean="0"/>
              <a:t>Doğruluğu bilimsel olarak kanıtlanmamış, bilim çevrelerince kabul edilmiş bilgilere aykırı ve hatalı  bilgilere yer veremezler.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821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Tanıtım  ve Bilgilendirme </a:t>
            </a:r>
            <a:r>
              <a:rPr lang="tr-TR" sz="3600" b="1" dirty="0" smtClean="0"/>
              <a:t>Kılavuzu-4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Hastanın sır kapsamındaki bilgileri hiçbir şekilde paylaşılamaz. Hasta mahremiyetinin korunması için her türlü önlem alınır.</a:t>
            </a:r>
          </a:p>
          <a:p>
            <a:r>
              <a:rPr lang="tr-TR" dirty="0" smtClean="0"/>
              <a:t>Sağlık çalışanlarının/hekimlerin, tedavi öncesi, sırası ve sonrasında hasta ve yakınları ile birlikte </a:t>
            </a:r>
            <a:r>
              <a:rPr lang="tr-TR" b="1" dirty="0" smtClean="0"/>
              <a:t>talep yaratıcı görüntülerine </a:t>
            </a:r>
            <a:r>
              <a:rPr lang="tr-TR" dirty="0" smtClean="0"/>
              <a:t>yer verilemez.</a:t>
            </a:r>
          </a:p>
          <a:p>
            <a:r>
              <a:rPr lang="tr-TR" dirty="0" smtClean="0"/>
              <a:t>Hekimler ve kurumlar arası rekabete yol açan, ticari görünüm veren, sundukları hizmeti yada kurumu öven, öne çıkaran (reklam niteliğinde olan), diğer hekimleri/kurumları kötüleyen ibare ve görüntülere yer verilemez.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494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Tanıtım  ve Bilgilendirme </a:t>
            </a:r>
            <a:r>
              <a:rPr lang="tr-TR" sz="3600" b="1" dirty="0" smtClean="0"/>
              <a:t>Kılavuzu-5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Hekim ya da kurum hakkında hastalara ait değerlendirmelere, görüş bildirimine ve teşekkür ilanlarına yer verilemez. </a:t>
            </a:r>
          </a:p>
          <a:p>
            <a:r>
              <a:rPr lang="tr-TR" dirty="0" smtClean="0"/>
              <a:t>Aracılık faaliyeti yapmakta olan platformlara ve kuruluşlara üye olunamaz. Ticari kuruluşlardan bu nitelikte hizmet alınamaz. Forumlar kullanılarak hasta yönlendirilemez.</a:t>
            </a:r>
          </a:p>
          <a:p>
            <a:r>
              <a:rPr lang="tr-TR" dirty="0" smtClean="0"/>
              <a:t>Herhangi bir ücret, promosyon, çekiliş, kampanya ya da indirim bilgisine veya hizmetin ücretsiz olduğuna ilişkin ifadelere yer verilemez.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906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Bu Kılavuz neden hazırlandı?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b="1" dirty="0" smtClean="0"/>
          </a:p>
          <a:p>
            <a:pPr marL="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 Bu kılavuzla tanıtım ve bilgilendirme etkinliklerinin sınırlarını ve </a:t>
            </a:r>
          </a:p>
          <a:p>
            <a:pPr marL="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 kapsamını açık ve anlaşılır biçimde tanımlamak ve böylece de;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dirty="0" smtClean="0"/>
              <a:t>Mesleğe, tıp kurumuna ve hekimlere güveni tesis etmek ve korumak,</a:t>
            </a:r>
          </a:p>
          <a:p>
            <a:r>
              <a:rPr lang="tr-TR" dirty="0" smtClean="0"/>
              <a:t>Gereksinilen sağlık hizmetini almayı güçleştirmemek hatta kolaylaştırmak,</a:t>
            </a:r>
          </a:p>
          <a:p>
            <a:r>
              <a:rPr lang="tr-TR" dirty="0" smtClean="0"/>
              <a:t>İnsanların maddi olarak sömürülmesine yol açmamak hatta bunu engellemek,</a:t>
            </a:r>
          </a:p>
          <a:p>
            <a:r>
              <a:rPr lang="tr-TR" dirty="0" smtClean="0"/>
              <a:t>Meslek ahlakı kurallarına saygılı hekimleri korumak, bedel ödemelerini engellemek hedeflenmiştir.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122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Tanıtım  ve Bilgilendirme </a:t>
            </a:r>
            <a:r>
              <a:rPr lang="tr-TR" sz="3600" b="1" dirty="0" smtClean="0"/>
              <a:t>Kılavuzu-6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Hekimler ve kurumlar, sundukları sağlık hizmetleri ile ilgili konularda toplumu bilgilendirmek amacıyla sağlığı koruyucu ve geliştirici nitelikte görsel içerik kullanabilirler. Bu görseller ancak bir takım kurallar ve kısıtlar çerçevesinde kullanılabilir. </a:t>
            </a:r>
          </a:p>
          <a:p>
            <a:r>
              <a:rPr lang="tr-TR" dirty="0" smtClean="0"/>
              <a:t>Hastaya ait görsel içeriğin kullanılabilmesi için hastanın ya da 18 yaşından küçükse veli/vasisinin açık rızası alınmalıdır.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412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Tanıtım  ve Bilgilendirme </a:t>
            </a:r>
            <a:r>
              <a:rPr lang="tr-TR" sz="3600" b="1" dirty="0" smtClean="0"/>
              <a:t>Kılavuzu-7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Paylaşım izni vermeyen hastalara, tedavilerinde hiçbir değişiklik yapılmayacağı bilgisi ve güvencesi verilmelidir. Kullanma izni verenlere de ödeme, indirim ya da ayrıcalık yapılamaz.</a:t>
            </a:r>
          </a:p>
          <a:p>
            <a:r>
              <a:rPr lang="tr-TR" dirty="0" smtClean="0"/>
              <a:t>Kullanılan görsellerde yanıltıcı ögelere yer verilemez. (ışık, makyaj ,ortam ve teknikler)</a:t>
            </a:r>
          </a:p>
          <a:p>
            <a:r>
              <a:rPr lang="tr-TR" dirty="0" smtClean="0"/>
              <a:t>Tüm işlem/ameliyat sonrası görsel içeriklerde, tedavi sonrasında ne kadar süre geçtiği belirtilmelidir.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909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Tanıtım  ve Bilgilendirme </a:t>
            </a:r>
            <a:r>
              <a:rPr lang="tr-TR" sz="3600" b="1" dirty="0" smtClean="0"/>
              <a:t>Kılavuzu-8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Görsel olarak bir iyileşmeden söz edilen bilgilendirmelerde işlem/ameliyat sonrası görüntüler, </a:t>
            </a:r>
            <a:r>
              <a:rPr lang="tr-TR" b="1" dirty="0" smtClean="0"/>
              <a:t>önceki halleri olmadan kullanılamaz.</a:t>
            </a:r>
            <a:r>
              <a:rPr lang="tr-TR" dirty="0" smtClean="0"/>
              <a:t> (hastanın onayı olsa dahi)</a:t>
            </a:r>
          </a:p>
          <a:p>
            <a:r>
              <a:rPr lang="tr-TR" dirty="0" smtClean="0"/>
              <a:t>Bu paylaşımlarda: ‘’</a:t>
            </a:r>
            <a:r>
              <a:rPr lang="tr-TR" sz="3000" b="1" i="1" dirty="0" smtClean="0"/>
              <a:t>Her cerrahi girişim risk taşır, sonuçlar kişiden kişiye değişiklik gösterebilir,  her vakada aynı sonuç elde edilemeyebilir. Erken dönem sonuçları yanıltıcı olabilir, görseldeki sonuç zamanla </a:t>
            </a:r>
            <a:r>
              <a:rPr lang="tr-TR" sz="3000" b="1" i="1" dirty="0" smtClean="0"/>
              <a:t>değişebilir. İşlem öncesi hekiminden detaylı görüş almanız önerilir</a:t>
            </a:r>
            <a:r>
              <a:rPr lang="tr-TR" dirty="0" smtClean="0"/>
              <a:t>’’ </a:t>
            </a:r>
            <a:r>
              <a:rPr lang="tr-TR" dirty="0" smtClean="0"/>
              <a:t>ibaresi yer almalıdır.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279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Tanıtım  ve Bilgilendirme </a:t>
            </a:r>
            <a:r>
              <a:rPr lang="tr-TR" sz="3600" b="1" dirty="0" smtClean="0"/>
              <a:t>Kılavuzu-9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Görsel içeriklere ilişkin yapılan hasta yorumları veya teşekkür ilanı anlamına gelecek ifadeler paylaşılamaz. Hasta görsel içerikleri sponsorlu yayınlanamaz. Yoruma kapatılması zorunludur. </a:t>
            </a:r>
          </a:p>
          <a:p>
            <a:r>
              <a:rPr lang="tr-TR" dirty="0" smtClean="0"/>
              <a:t>Ameliyat veya tıbbi girişim esnasında hasta görüntüsü paylaşılamaz. Ameliyathaneden hasta görüntüsü paylaşılamaz.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318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/>
              <a:t>Tanıtım  ve Bilgilendirme </a:t>
            </a:r>
            <a:r>
              <a:rPr lang="tr-TR" sz="3600" b="1" dirty="0" smtClean="0"/>
              <a:t>Kılavuzu-10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Görsel paylaşımlarda yapılan işleme dair doğruluğu bilimsel olarak kanıtlanmış ve kabul görmüş bilgiler dışında hiçbir ifade/yorum, yönlendirici veya üstünlük içeren tanımlama yazılmamalıdır. </a:t>
            </a:r>
          </a:p>
          <a:p>
            <a:r>
              <a:rPr lang="tr-TR" dirty="0" smtClean="0"/>
              <a:t>Diğer hekim ve kurumlardan daha üstün/iyi olduğu izlenimi vermeye yönelik bölge, mekan, cihaz, donanım, araç gereç, personel vb. herhangi bir unsur ile ilgili görsel paylaşılamaz.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047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Tanıtım  ve Bilgilendirme </a:t>
            </a:r>
            <a:r>
              <a:rPr lang="tr-TR" sz="3600" b="1" dirty="0" smtClean="0"/>
              <a:t>Kılavuzu-11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Vücudun mahrem bölgeleri olan </a:t>
            </a:r>
            <a:r>
              <a:rPr lang="tr-TR" dirty="0" err="1" smtClean="0"/>
              <a:t>genital</a:t>
            </a:r>
            <a:r>
              <a:rPr lang="tr-TR" dirty="0" smtClean="0"/>
              <a:t>, anal ve meme ucu görüntülerine genel ahlak kurallarına aykırı biçimde yer verilemez. </a:t>
            </a:r>
          </a:p>
          <a:p>
            <a:r>
              <a:rPr lang="tr-TR" dirty="0" smtClean="0"/>
              <a:t>Mahrem ifadelere, hastanın özel yada sosyal yaşamını istismar edici ve toplumu endişeye sevk edici görsellere/ifadelere yer verilemez.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721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Sağlık Bakanlığında </a:t>
            </a:r>
            <a:r>
              <a:rPr lang="tr-TR" sz="3600" b="1" dirty="0"/>
              <a:t>t</a:t>
            </a:r>
            <a:r>
              <a:rPr lang="tr-TR" sz="3600" b="1" dirty="0" smtClean="0"/>
              <a:t>anıtım faaliyeti-1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29.07.2023 tarihinde Sağlık Bakanlığının Sağlık </a:t>
            </a:r>
            <a:r>
              <a:rPr lang="tr-TR" dirty="0"/>
              <a:t>Hizmetlerinde Tanıtım ve Bilgilendirme </a:t>
            </a:r>
            <a:r>
              <a:rPr lang="tr-TR" dirty="0" smtClean="0"/>
              <a:t>Faaliyetleri </a:t>
            </a:r>
            <a:r>
              <a:rPr lang="tr-TR" dirty="0"/>
              <a:t>hakkında </a:t>
            </a:r>
            <a:r>
              <a:rPr lang="tr-TR" dirty="0" smtClean="0"/>
              <a:t>Yönetmeliği yayımlanmıştır.</a:t>
            </a:r>
          </a:p>
          <a:p>
            <a:r>
              <a:rPr lang="tr-TR" dirty="0" smtClean="0"/>
              <a:t>Bu yönetmelik, Sağlık Bakanlığının genel kurallar dışında bu alana özgü olan, yaptırımları da tanımlayan ilk metnidir. </a:t>
            </a:r>
          </a:p>
          <a:p>
            <a:r>
              <a:rPr lang="tr-TR" dirty="0" smtClean="0"/>
              <a:t>Metinde, TTB’nin alana özgü hazırlayıp yayımladığı kılavuz ve taslak halindeki görsel kullanım kurallarından yararlanılmıştır.</a:t>
            </a:r>
          </a:p>
          <a:p>
            <a:r>
              <a:rPr lang="tr-TR" dirty="0" smtClean="0"/>
              <a:t>Sağlıkta Bilgilendirme Tanıtım Faaliyetleri İl Değerlendirme Komisyonları kurulmuş, Tabip ve Diş Hekimleri Oda temsilcilerinin katılımı sağlanmıştır.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06465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Sağlık Bakanlığında tanıtım </a:t>
            </a:r>
            <a:r>
              <a:rPr lang="tr-TR" sz="3600" b="1" dirty="0" smtClean="0"/>
              <a:t>faaliyeti-2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Sağlık Bakanlığı Yönetmeliğinde, tanıtım ve bilgilendirmelerde  görsel içeriğin kullanımına ilişkin kuralların tamamına yakını bu kılavuz kuralları ile aynıdır. </a:t>
            </a:r>
          </a:p>
          <a:p>
            <a:r>
              <a:rPr lang="tr-TR" dirty="0" smtClean="0"/>
              <a:t>Burada sadece bir madde (madde 7-1) çelişkili görünmektedir:        </a:t>
            </a:r>
          </a:p>
          <a:p>
            <a:pPr marL="0" indent="0">
              <a:buNone/>
            </a:pPr>
            <a:r>
              <a:rPr lang="tr-TR" dirty="0" smtClean="0"/>
              <a:t>     ‘’Tedavinin etkilerini </a:t>
            </a:r>
            <a:r>
              <a:rPr lang="tr-TR" b="1" dirty="0" smtClean="0"/>
              <a:t>kıyaslayıcı ve talep oluşturan nitelikte </a:t>
            </a:r>
            <a:r>
              <a:rPr lang="tr-TR" dirty="0" smtClean="0"/>
              <a:t>öncesi 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ve/veya sonrası görsel bulunması yasaktır’’ denmektedir. </a:t>
            </a:r>
          </a:p>
          <a:p>
            <a:r>
              <a:rPr lang="tr-TR" dirty="0" smtClean="0"/>
              <a:t>İyileştirici etkisi olan bir işlemden önceki durumun ve işlem sonrası durumun görselinin kullanımını </a:t>
            </a:r>
            <a:r>
              <a:rPr lang="tr-TR" b="1" dirty="0" smtClean="0"/>
              <a:t>talep oluşturma niteliği </a:t>
            </a:r>
            <a:r>
              <a:rPr lang="tr-TR" dirty="0" smtClean="0"/>
              <a:t>(reklam) varsa yasaklamaktadır. Burada </a:t>
            </a:r>
            <a:r>
              <a:rPr lang="tr-TR" b="1" dirty="0" smtClean="0"/>
              <a:t>kıyaslayıcı </a:t>
            </a:r>
            <a:r>
              <a:rPr lang="tr-TR" dirty="0" smtClean="0"/>
              <a:t>ibaresinden ne kastedildiği açık değildir. </a:t>
            </a:r>
          </a:p>
          <a:p>
            <a:r>
              <a:rPr lang="tr-TR" dirty="0" smtClean="0"/>
              <a:t>Karmaşık bir cümle olup bu nitelikler yoksa, öncesi/sonrası görselin kullanımının kısıtlanmasının söz konusu olmadığı yorumu yapılabilir.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33759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Sonuç-1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Bu kılavuz, etik ve deontolojik kurallara göre tanıtım ve bilgilendirme faaliyeti yapılması için hekimlere ve sağlık kurumlarına yol gösterici olmayı hedeflemiştir. </a:t>
            </a:r>
          </a:p>
          <a:p>
            <a:r>
              <a:rPr lang="tr-TR" dirty="0" smtClean="0"/>
              <a:t>Bu nedenle tabip odaları, üyeleri olan hekimlere bu kurallar çerçevesinde, tanıtım ve bilgilendirme faaliyeti için eğitici etkinlikler düzenlemelidir.</a:t>
            </a:r>
          </a:p>
        </p:txBody>
      </p:sp>
    </p:spTree>
    <p:extLst>
      <p:ext uri="{BB962C8B-B14F-4D97-AF65-F5344CB8AC3E}">
        <p14:creationId xmlns:p14="http://schemas.microsoft.com/office/powerpoint/2010/main" val="3886335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Sonuç-2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Burada belirtilen kuralların ihlal edilmesi halinde ilgili mevzuat doğrultusunda işlem yapılmalıdır. </a:t>
            </a:r>
          </a:p>
          <a:p>
            <a:r>
              <a:rPr lang="tr-TR" dirty="0"/>
              <a:t>Hekimler ve sağlık kurumlarının halka açık mecralarda sağlık alanı ile ilgili paylaşımlarına ilişkin denetleme ve tarama görevi için TTB öncülüğünde tabip odaları olanakları </a:t>
            </a:r>
            <a:r>
              <a:rPr lang="tr-TR" dirty="0" smtClean="0"/>
              <a:t>ölçüsünde </a:t>
            </a:r>
            <a:r>
              <a:rPr lang="tr-TR" dirty="0"/>
              <a:t>ilgili birimler oluşturmalıdır.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0791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 smtClean="0"/>
              <a:t>Sağlık hizmetlerinde tanıtım </a:t>
            </a:r>
            <a:r>
              <a:rPr lang="tr-TR" sz="3600" b="1" dirty="0"/>
              <a:t>ve </a:t>
            </a:r>
            <a:r>
              <a:rPr lang="tr-TR" sz="3600" b="1" dirty="0" smtClean="0"/>
              <a:t>bilgilendirme yapılmalı </a:t>
            </a:r>
            <a:r>
              <a:rPr lang="tr-TR" sz="3600" b="1" dirty="0"/>
              <a:t>mıdır?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Günümüz Türkiye’sinde ve bu koşullarda</a:t>
            </a:r>
            <a:r>
              <a:rPr lang="tr-TR" dirty="0" smtClean="0"/>
              <a:t>;</a:t>
            </a:r>
          </a:p>
          <a:p>
            <a:r>
              <a:rPr lang="tr-TR" dirty="0" smtClean="0"/>
              <a:t>Sağlıkta dönüşümün 22.yılında; </a:t>
            </a:r>
            <a:r>
              <a:rPr lang="tr-TR" dirty="0"/>
              <a:t>kamusal sağlık </a:t>
            </a:r>
            <a:r>
              <a:rPr lang="tr-TR" dirty="0" smtClean="0"/>
              <a:t>  hizmetinin çökertildiği, özelleştirme ve tekelleşmenin zirveye ulaştığı, serbest hekimliğin son derece zorlaştığı koşullarda tanıtım yapılmalı mı? Nasıl yapılmalı? </a:t>
            </a:r>
          </a:p>
          <a:p>
            <a:r>
              <a:rPr lang="tr-TR" dirty="0"/>
              <a:t>Savunduğumuz sağlık sisteminde tanıtım </a:t>
            </a:r>
            <a:r>
              <a:rPr lang="tr-TR" dirty="0" smtClean="0"/>
              <a:t>yapılmalı mı? Nasıl yapılmalı?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303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b="1" dirty="0"/>
              <a:t>Sağlıkta tanıtım ve </a:t>
            </a:r>
            <a:r>
              <a:rPr lang="tr-TR" sz="3600" b="1" dirty="0" smtClean="0"/>
              <a:t>bilgilendirme:</a:t>
            </a:r>
            <a:br>
              <a:rPr lang="tr-TR" sz="3600" b="1" dirty="0" smtClean="0"/>
            </a:br>
            <a:r>
              <a:rPr lang="tr-TR" sz="3600" b="1" dirty="0" smtClean="0"/>
              <a:t>Nasıl olmamalıdır?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Sağlık alanında tanıtım ve bilgilendirme etkinlikleri </a:t>
            </a:r>
            <a:r>
              <a:rPr lang="tr-TR" b="1" dirty="0" smtClean="0"/>
              <a:t>satış artırmaya </a:t>
            </a:r>
            <a:r>
              <a:rPr lang="tr-TR" dirty="0" smtClean="0"/>
              <a:t>ya da </a:t>
            </a:r>
            <a:r>
              <a:rPr lang="tr-TR" b="1" dirty="0" smtClean="0"/>
              <a:t>talep yaratmaya</a:t>
            </a:r>
            <a:r>
              <a:rPr lang="tr-TR" dirty="0" smtClean="0"/>
              <a:t> yönelik olmamalıdır.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052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4000" b="1" dirty="0" smtClean="0"/>
              <a:t>Bilgilendirme </a:t>
            </a:r>
            <a:r>
              <a:rPr lang="tr-TR" sz="4000" b="1" dirty="0"/>
              <a:t/>
            </a:r>
            <a:br>
              <a:rPr lang="tr-TR" sz="4000" b="1" dirty="0"/>
            </a:b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İnsanların </a:t>
            </a:r>
            <a:r>
              <a:rPr lang="tr-TR" dirty="0"/>
              <a:t>sağlıklarını korumak ve geliştirmek için bireysel olarak yapabilecekleri hakkında bilgi </a:t>
            </a:r>
            <a:r>
              <a:rPr lang="tr-TR" dirty="0" smtClean="0"/>
              <a:t>vermek. </a:t>
            </a:r>
            <a:endParaRPr lang="tr-TR" dirty="0"/>
          </a:p>
          <a:p>
            <a:r>
              <a:rPr lang="tr-TR" dirty="0" smtClean="0"/>
              <a:t>Sağlık hizmetleri hakkında hizmete gereksinim olanlara  bilimsel kanıta dayalı bilgi vermek. </a:t>
            </a:r>
          </a:p>
          <a:p>
            <a:pPr marL="0" indent="0">
              <a:buNone/>
            </a:pPr>
            <a:r>
              <a:rPr lang="tr-TR" dirty="0" smtClean="0"/>
              <a:t>    (</a:t>
            </a:r>
            <a:r>
              <a:rPr lang="tr-TR" dirty="0" err="1" smtClean="0"/>
              <a:t>Örn</a:t>
            </a:r>
            <a:r>
              <a:rPr lang="tr-TR" dirty="0" smtClean="0"/>
              <a:t>: </a:t>
            </a:r>
            <a:r>
              <a:rPr lang="tr-TR" dirty="0" err="1" smtClean="0"/>
              <a:t>Kolonoskopi</a:t>
            </a:r>
            <a:r>
              <a:rPr lang="tr-TR" dirty="0" smtClean="0"/>
              <a:t> nedir, nasıl ve neden yapılır? </a:t>
            </a:r>
          </a:p>
          <a:p>
            <a:pPr marL="0" indent="0">
              <a:buNone/>
            </a:pPr>
            <a:r>
              <a:rPr lang="tr-TR" dirty="0" smtClean="0"/>
              <a:t>    Riskleri nedir</a:t>
            </a:r>
            <a:r>
              <a:rPr lang="tr-TR" dirty="0"/>
              <a:t>?)</a:t>
            </a:r>
          </a:p>
          <a:p>
            <a:r>
              <a:rPr lang="tr-TR" dirty="0" smtClean="0"/>
              <a:t>Sağlık hizmetlerini almaları bir hekimce önerildiğinde   gereksindikleri hizmetlere coğrafi erişimi artırmak.</a:t>
            </a:r>
          </a:p>
          <a:p>
            <a:r>
              <a:rPr lang="tr-TR" dirty="0" smtClean="0"/>
              <a:t>Sağlığın sosyal belirleyenlerine dair tüm tarafların yükümlülük ve sorumluluklarını fark etmesini ve farkındalığa uyumlu tavır almasını sağlamak.</a:t>
            </a:r>
          </a:p>
        </p:txBody>
      </p:sp>
    </p:spTree>
    <p:extLst>
      <p:ext uri="{BB962C8B-B14F-4D97-AF65-F5344CB8AC3E}">
        <p14:creationId xmlns:p14="http://schemas.microsoft.com/office/powerpoint/2010/main" val="36624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Tanıtım-1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Sağlık hizmeti ihtiyacı olan kişide ihtiyacını karşılayacak doğru kişi, doğru yer ve doğru malzeme hakkında farkındalık geliştirmek.</a:t>
            </a:r>
          </a:p>
          <a:p>
            <a:r>
              <a:rPr lang="tr-TR" b="1" i="1" dirty="0" smtClean="0"/>
              <a:t>Farkındalık yaratmaktan kasıt</a:t>
            </a:r>
            <a:r>
              <a:rPr lang="tr-TR" dirty="0" smtClean="0"/>
              <a:t>: Kişi/kurumun ‘ben de varım’ deme çabası/bir seçenek olduğunu göstermek istemesi/bir emekçi olarak ‘ben de bu işi yapmaya talibim’ (hayatını kazanmak için) demesidir.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801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Tanıtım-2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Sağlık hizmeti almak isteyenlerin bilgi edinme çabasına yanıt vermesi, bilinçli ‘tüketici’ seçimleri yapabilmesine imkan vermesidir.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Tanıtım, örtülü reklam değildir. Hizmet alanları, belli ürün/hizmet/kişi/kuruma yönlendirerek para kazanmayı amaçlayan bir etkinlik değildir.</a:t>
            </a:r>
          </a:p>
        </p:txBody>
      </p:sp>
    </p:spTree>
    <p:extLst>
      <p:ext uri="{BB962C8B-B14F-4D97-AF65-F5344CB8AC3E}">
        <p14:creationId xmlns:p14="http://schemas.microsoft.com/office/powerpoint/2010/main" val="414585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Reklam</a:t>
            </a:r>
            <a:endParaRPr lang="tr-TR" sz="40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ürün veya hizmete talep yaratmak veya talebi artırmak ve kişileri ikna etmek amacıyla herhangi bir mecrada yazılı, görsel, işitsel vb. yollarla gerçekleştirilen ticari amaçlı pazarlama iletişimi niteliğindeki duyurulardır.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Sağlık hizmetinde reklam/örtülü reklam yasaktır.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382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/>
              <a:t>Türkiye sağlık ortamında sorun:</a:t>
            </a:r>
            <a:br>
              <a:rPr lang="tr-TR" sz="4000" b="1" dirty="0" smtClean="0"/>
            </a:br>
            <a:r>
              <a:rPr lang="tr-TR" sz="3600" b="1" dirty="0" smtClean="0"/>
              <a:t>Tanıtım ihlalleri/Reklamlar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Tanıtım kuralları yaygın olarak ihlal edilmekte;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doğru bir deyişle yaygın biçimde reklam  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   yapılmaktadır. </a:t>
            </a:r>
          </a:p>
          <a:p>
            <a:r>
              <a:rPr lang="tr-TR" dirty="0" smtClean="0"/>
              <a:t>Bu durum; tıp kurumuna, hekimliğe, hekimlere güveni azaltmakta;</a:t>
            </a:r>
          </a:p>
          <a:p>
            <a:r>
              <a:rPr lang="tr-TR" dirty="0" smtClean="0"/>
              <a:t>Gerçekten gereksinilen sağlık hizmetine erişimi güçleştirebilmekte; </a:t>
            </a:r>
          </a:p>
          <a:p>
            <a:r>
              <a:rPr lang="tr-TR" dirty="0" smtClean="0"/>
              <a:t>Maddi açıdan sömürülmeye yol açmaktadır.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204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1728</TotalTime>
  <Words>1511</Words>
  <Application>Microsoft Office PowerPoint</Application>
  <PresentationFormat>Ekran Gösterisi (4:3)</PresentationFormat>
  <Paragraphs>129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0" baseType="lpstr">
      <vt:lpstr>Ofis Teması</vt:lpstr>
      <vt:lpstr>Hekimler ile Sağlık Kurum ve Kuruluşlarının Halka Açık  Tanıtım ve Bilgilendirme Faaliyetlerine İlişkin Kılavuz </vt:lpstr>
      <vt:lpstr>Bu Kılavuz neden hazırlandı?</vt:lpstr>
      <vt:lpstr>Sağlık hizmetlerinde tanıtım ve bilgilendirme yapılmalı mıdır?</vt:lpstr>
      <vt:lpstr>Sağlıkta tanıtım ve bilgilendirme: Nasıl olmamalıdır?</vt:lpstr>
      <vt:lpstr> Bilgilendirme  </vt:lpstr>
      <vt:lpstr>Tanıtım-1</vt:lpstr>
      <vt:lpstr>Tanıtım-2</vt:lpstr>
      <vt:lpstr>Reklam</vt:lpstr>
      <vt:lpstr>Türkiye sağlık ortamında sorun: Tanıtım ihlalleri/Reklamlar</vt:lpstr>
      <vt:lpstr>Hekimler açısından sorun-1:  Tanıtım ihlalleri/Reklamlar</vt:lpstr>
      <vt:lpstr> Hekimler açısından sorun-2: Ekonomik değer/ahlaki değer ikilemi gerilimi </vt:lpstr>
      <vt:lpstr>Hekimler açısından sorun-3:  Tanıtım ihlalleri/Reklamlar</vt:lpstr>
      <vt:lpstr>Meslek örgütleri için sorun-1:  Tanıtım ihlalleri/Reklamlar</vt:lpstr>
      <vt:lpstr>Meslek örgütleri için sorun-2: Tanıtım ihlalleri/Reklamlar</vt:lpstr>
      <vt:lpstr> Hekimler ile Sağlık Kurum ve Kuruluşlarının Halka Açık Tanıtım ve Bilgilendirme Faaliyetlerine İlişkin Kılavuz-1 </vt:lpstr>
      <vt:lpstr>Tanıtım  ve Bilgilendirme Kılavuzu-2 </vt:lpstr>
      <vt:lpstr>Tanıtım  ve Bilgilendirme Kılavuzu-3</vt:lpstr>
      <vt:lpstr>Tanıtım  ve Bilgilendirme Kılavuzu-4</vt:lpstr>
      <vt:lpstr>Tanıtım  ve Bilgilendirme Kılavuzu-5</vt:lpstr>
      <vt:lpstr>Tanıtım  ve Bilgilendirme Kılavuzu-6</vt:lpstr>
      <vt:lpstr>Tanıtım  ve Bilgilendirme Kılavuzu-7</vt:lpstr>
      <vt:lpstr>Tanıtım  ve Bilgilendirme Kılavuzu-8</vt:lpstr>
      <vt:lpstr>Tanıtım  ve Bilgilendirme Kılavuzu-9</vt:lpstr>
      <vt:lpstr>Tanıtım  ve Bilgilendirme Kılavuzu-10</vt:lpstr>
      <vt:lpstr>Tanıtım  ve Bilgilendirme Kılavuzu-11</vt:lpstr>
      <vt:lpstr>Sağlık Bakanlığında tanıtım faaliyeti-1</vt:lpstr>
      <vt:lpstr>Sağlık Bakanlığında tanıtım faaliyeti-2</vt:lpstr>
      <vt:lpstr>Sonuç-1</vt:lpstr>
      <vt:lpstr>Sonuç-2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Sağlıkta Dönüşüm Programı ve Hekimlerin Serbest Çalışma Hakkı</dc:title>
  <dc:creator>Özgür Kılıç</dc:creator>
  <cp:lastModifiedBy>uib</cp:lastModifiedBy>
  <cp:revision>276</cp:revision>
  <dcterms:created xsi:type="dcterms:W3CDTF">2022-12-13T02:31:21Z</dcterms:created>
  <dcterms:modified xsi:type="dcterms:W3CDTF">2025-09-30T13:31:01Z</dcterms:modified>
</cp:coreProperties>
</file>