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1"/>
  </p:notesMasterIdLst>
  <p:sldIdLst>
    <p:sldId id="290" r:id="rId2"/>
    <p:sldId id="411" r:id="rId3"/>
    <p:sldId id="405" r:id="rId4"/>
    <p:sldId id="406" r:id="rId5"/>
    <p:sldId id="291" r:id="rId6"/>
    <p:sldId id="273" r:id="rId7"/>
    <p:sldId id="402" r:id="rId8"/>
    <p:sldId id="259" r:id="rId9"/>
    <p:sldId id="265" r:id="rId10"/>
    <p:sldId id="271" r:id="rId11"/>
    <p:sldId id="294" r:id="rId12"/>
    <p:sldId id="297" r:id="rId13"/>
    <p:sldId id="409" r:id="rId14"/>
    <p:sldId id="302" r:id="rId15"/>
    <p:sldId id="407" r:id="rId16"/>
    <p:sldId id="410" r:id="rId17"/>
    <p:sldId id="270" r:id="rId18"/>
    <p:sldId id="283" r:id="rId19"/>
    <p:sldId id="303" r:id="rId20"/>
    <p:sldId id="305" r:id="rId21"/>
    <p:sldId id="306" r:id="rId22"/>
    <p:sldId id="401" r:id="rId23"/>
    <p:sldId id="412" r:id="rId24"/>
    <p:sldId id="413" r:id="rId25"/>
    <p:sldId id="414" r:id="rId26"/>
    <p:sldId id="415" r:id="rId27"/>
    <p:sldId id="416" r:id="rId28"/>
    <p:sldId id="417" r:id="rId29"/>
    <p:sldId id="419" r:id="rId30"/>
    <p:sldId id="420" r:id="rId31"/>
    <p:sldId id="421" r:id="rId32"/>
    <p:sldId id="314" r:id="rId33"/>
    <p:sldId id="315" r:id="rId34"/>
    <p:sldId id="317" r:id="rId35"/>
    <p:sldId id="318" r:id="rId36"/>
    <p:sldId id="320" r:id="rId37"/>
    <p:sldId id="321" r:id="rId38"/>
    <p:sldId id="322" r:id="rId39"/>
    <p:sldId id="323" r:id="rId40"/>
    <p:sldId id="324" r:id="rId41"/>
    <p:sldId id="325" r:id="rId42"/>
    <p:sldId id="326" r:id="rId43"/>
    <p:sldId id="359" r:id="rId44"/>
    <p:sldId id="363" r:id="rId45"/>
    <p:sldId id="364" r:id="rId46"/>
    <p:sldId id="365" r:id="rId47"/>
    <p:sldId id="345" r:id="rId48"/>
    <p:sldId id="347" r:id="rId49"/>
    <p:sldId id="348" r:id="rId50"/>
    <p:sldId id="349" r:id="rId51"/>
    <p:sldId id="352" r:id="rId52"/>
    <p:sldId id="353" r:id="rId53"/>
    <p:sldId id="355" r:id="rId54"/>
    <p:sldId id="357" r:id="rId55"/>
    <p:sldId id="436" r:id="rId56"/>
    <p:sldId id="435" r:id="rId57"/>
    <p:sldId id="404" r:id="rId58"/>
    <p:sldId id="437" r:id="rId59"/>
    <p:sldId id="400"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5" d="100"/>
          <a:sy n="65" d="100"/>
        </p:scale>
        <p:origin x="-1320" y="-485"/>
      </p:cViewPr>
      <p:guideLst>
        <p:guide orient="horz" pos="2160"/>
        <p:guide pos="3840"/>
      </p:guideLst>
    </p:cSldViewPr>
  </p:slideViewPr>
  <p:notesTextViewPr>
    <p:cViewPr>
      <p:scale>
        <a:sx n="1" d="1"/>
        <a:sy n="1" d="1"/>
      </p:scale>
      <p:origin x="0" y="0"/>
    </p:cViewPr>
  </p:notesTextViewPr>
  <p:sorterViewPr>
    <p:cViewPr>
      <p:scale>
        <a:sx n="100" d="100"/>
        <a:sy n="100" d="100"/>
      </p:scale>
      <p:origin x="0" y="25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0 Yaş</c:v>
                </c:pt>
              </c:strCache>
            </c:strRef>
          </c:tx>
          <c:spPr>
            <a:solidFill>
              <a:schemeClr val="accent1"/>
            </a:solidFill>
            <a:ln>
              <a:noFill/>
            </a:ln>
            <a:effectLst/>
          </c:spPr>
          <c:invertIfNegative val="0"/>
          <c:dLbls>
            <c:dLbl>
              <c:idx val="0"/>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C7F-B54C-9615-6431A0482DCC}"/>
                </c:ext>
              </c:extLst>
            </c:dLbl>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Bodurluk</c:v>
                </c:pt>
                <c:pt idx="1">
                  <c:v>Zayıflık</c:v>
                </c:pt>
                <c:pt idx="2">
                  <c:v>Aşırı Kiloluluk</c:v>
                </c:pt>
              </c:strCache>
            </c:strRef>
          </c:cat>
          <c:val>
            <c:numRef>
              <c:f>Sheet1!$B$2:$D$2</c:f>
              <c:numCache>
                <c:formatCode>General</c:formatCode>
                <c:ptCount val="3"/>
                <c:pt idx="0">
                  <c:v>11.3</c:v>
                </c:pt>
                <c:pt idx="1">
                  <c:v>16.5</c:v>
                </c:pt>
                <c:pt idx="2">
                  <c:v>14.4</c:v>
                </c:pt>
              </c:numCache>
            </c:numRef>
          </c:val>
          <c:extLst xmlns:c16r2="http://schemas.microsoft.com/office/drawing/2015/06/chart">
            <c:ext xmlns:c16="http://schemas.microsoft.com/office/drawing/2014/chart" uri="{C3380CC4-5D6E-409C-BE32-E72D297353CC}">
              <c16:uniqueId val="{00000001-8C7F-B54C-9615-6431A0482DCC}"/>
            </c:ext>
          </c:extLst>
        </c:ser>
        <c:ser>
          <c:idx val="1"/>
          <c:order val="1"/>
          <c:tx>
            <c:strRef>
              <c:f>Sheet1!$A$3</c:f>
              <c:strCache>
                <c:ptCount val="1"/>
                <c:pt idx="0">
                  <c:v>1 Yaş</c:v>
                </c:pt>
              </c:strCache>
            </c:strRef>
          </c:tx>
          <c:spPr>
            <a:solidFill>
              <a:schemeClr val="accent2"/>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Bodurluk</c:v>
                </c:pt>
                <c:pt idx="1">
                  <c:v>Zayıflık</c:v>
                </c:pt>
                <c:pt idx="2">
                  <c:v>Aşırı Kiloluluk</c:v>
                </c:pt>
              </c:strCache>
            </c:strRef>
          </c:cat>
          <c:val>
            <c:numRef>
              <c:f>Sheet1!$B$3:$D$3</c:f>
              <c:numCache>
                <c:formatCode>General</c:formatCode>
                <c:ptCount val="3"/>
                <c:pt idx="0">
                  <c:v>10.5</c:v>
                </c:pt>
                <c:pt idx="1">
                  <c:v>7</c:v>
                </c:pt>
                <c:pt idx="2">
                  <c:v>1.8</c:v>
                </c:pt>
              </c:numCache>
            </c:numRef>
          </c:val>
          <c:extLst xmlns:c16r2="http://schemas.microsoft.com/office/drawing/2015/06/chart">
            <c:ext xmlns:c16="http://schemas.microsoft.com/office/drawing/2014/chart" uri="{C3380CC4-5D6E-409C-BE32-E72D297353CC}">
              <c16:uniqueId val="{00000002-8C7F-B54C-9615-6431A0482DCC}"/>
            </c:ext>
          </c:extLst>
        </c:ser>
        <c:ser>
          <c:idx val="2"/>
          <c:order val="2"/>
          <c:tx>
            <c:strRef>
              <c:f>Sheet1!$A$4</c:f>
              <c:strCache>
                <c:ptCount val="1"/>
                <c:pt idx="0">
                  <c:v>2 Yaş</c:v>
                </c:pt>
              </c:strCache>
            </c:strRef>
          </c:tx>
          <c:spPr>
            <a:solidFill>
              <a:schemeClr val="accent3"/>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Bodurluk</c:v>
                </c:pt>
                <c:pt idx="1">
                  <c:v>Zayıflık</c:v>
                </c:pt>
                <c:pt idx="2">
                  <c:v>Aşırı Kiloluluk</c:v>
                </c:pt>
              </c:strCache>
            </c:strRef>
          </c:cat>
          <c:val>
            <c:numRef>
              <c:f>Sheet1!$B$4:$D$4</c:f>
              <c:numCache>
                <c:formatCode>General</c:formatCode>
                <c:ptCount val="3"/>
                <c:pt idx="0">
                  <c:v>6.1</c:v>
                </c:pt>
                <c:pt idx="1">
                  <c:v>10.4</c:v>
                </c:pt>
                <c:pt idx="2">
                  <c:v>0.9</c:v>
                </c:pt>
              </c:numCache>
            </c:numRef>
          </c:val>
          <c:extLst xmlns:c16r2="http://schemas.microsoft.com/office/drawing/2015/06/chart">
            <c:ext xmlns:c16="http://schemas.microsoft.com/office/drawing/2014/chart" uri="{C3380CC4-5D6E-409C-BE32-E72D297353CC}">
              <c16:uniqueId val="{00000003-8C7F-B54C-9615-6431A0482DCC}"/>
            </c:ext>
          </c:extLst>
        </c:ser>
        <c:ser>
          <c:idx val="3"/>
          <c:order val="3"/>
          <c:tx>
            <c:strRef>
              <c:f>Sheet1!$A$5</c:f>
              <c:strCache>
                <c:ptCount val="1"/>
                <c:pt idx="0">
                  <c:v>3 Yaş</c:v>
                </c:pt>
              </c:strCache>
            </c:strRef>
          </c:tx>
          <c:spPr>
            <a:solidFill>
              <a:schemeClr val="accent4"/>
            </a:solidFill>
            <a:ln>
              <a:noFill/>
            </a:ln>
            <a:effectLst/>
          </c:spPr>
          <c:invertIfNegative val="0"/>
          <c:cat>
            <c:strRef>
              <c:f>Sheet1!$B$1:$D$1</c:f>
              <c:strCache>
                <c:ptCount val="3"/>
                <c:pt idx="0">
                  <c:v>Bodurluk</c:v>
                </c:pt>
                <c:pt idx="1">
                  <c:v>Zayıflık</c:v>
                </c:pt>
                <c:pt idx="2">
                  <c:v>Aşırı Kiloluluk</c:v>
                </c:pt>
              </c:strCache>
            </c:strRef>
          </c:cat>
          <c:val>
            <c:numRef>
              <c:f>Sheet1!$B$5:$D$5</c:f>
              <c:numCache>
                <c:formatCode>General</c:formatCode>
                <c:ptCount val="3"/>
                <c:pt idx="0">
                  <c:v>0.9</c:v>
                </c:pt>
                <c:pt idx="1">
                  <c:v>6.4</c:v>
                </c:pt>
                <c:pt idx="2">
                  <c:v>0</c:v>
                </c:pt>
              </c:numCache>
            </c:numRef>
          </c:val>
          <c:extLst xmlns:c16r2="http://schemas.microsoft.com/office/drawing/2015/06/chart">
            <c:ext xmlns:c16="http://schemas.microsoft.com/office/drawing/2014/chart" uri="{C3380CC4-5D6E-409C-BE32-E72D297353CC}">
              <c16:uniqueId val="{00000000-DD50-4479-A56B-A6FA54F9795E}"/>
            </c:ext>
          </c:extLst>
        </c:ser>
        <c:ser>
          <c:idx val="4"/>
          <c:order val="4"/>
          <c:tx>
            <c:strRef>
              <c:f>Sheet1!$A$6</c:f>
              <c:strCache>
                <c:ptCount val="1"/>
                <c:pt idx="0">
                  <c:v>4 Yaş</c:v>
                </c:pt>
              </c:strCache>
            </c:strRef>
          </c:tx>
          <c:spPr>
            <a:solidFill>
              <a:schemeClr val="accent5"/>
            </a:solidFill>
            <a:ln>
              <a:noFill/>
            </a:ln>
            <a:effectLst/>
          </c:spPr>
          <c:invertIfNegative val="0"/>
          <c:cat>
            <c:strRef>
              <c:f>Sheet1!$B$1:$D$1</c:f>
              <c:strCache>
                <c:ptCount val="3"/>
                <c:pt idx="0">
                  <c:v>Bodurluk</c:v>
                </c:pt>
                <c:pt idx="1">
                  <c:v>Zayıflık</c:v>
                </c:pt>
                <c:pt idx="2">
                  <c:v>Aşırı Kiloluluk</c:v>
                </c:pt>
              </c:strCache>
            </c:strRef>
          </c:cat>
          <c:val>
            <c:numRef>
              <c:f>Sheet1!$B$6:$D$6</c:f>
              <c:numCache>
                <c:formatCode>General</c:formatCode>
                <c:ptCount val="3"/>
                <c:pt idx="0">
                  <c:v>3.1</c:v>
                </c:pt>
                <c:pt idx="1">
                  <c:v>5.5</c:v>
                </c:pt>
                <c:pt idx="2">
                  <c:v>6.3</c:v>
                </c:pt>
              </c:numCache>
            </c:numRef>
          </c:val>
          <c:extLst xmlns:c16r2="http://schemas.microsoft.com/office/drawing/2015/06/chart">
            <c:ext xmlns:c16="http://schemas.microsoft.com/office/drawing/2014/chart" uri="{C3380CC4-5D6E-409C-BE32-E72D297353CC}">
              <c16:uniqueId val="{00000001-DD50-4479-A56B-A6FA54F9795E}"/>
            </c:ext>
          </c:extLst>
        </c:ser>
        <c:dLbls>
          <c:showLegendKey val="0"/>
          <c:showVal val="0"/>
          <c:showCatName val="0"/>
          <c:showSerName val="0"/>
          <c:showPercent val="0"/>
          <c:showBubbleSize val="0"/>
        </c:dLbls>
        <c:gapWidth val="219"/>
        <c:overlap val="-27"/>
        <c:axId val="86717952"/>
        <c:axId val="86719488"/>
      </c:barChart>
      <c:catAx>
        <c:axId val="8671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crossAx val="86719488"/>
        <c:crosses val="autoZero"/>
        <c:auto val="1"/>
        <c:lblAlgn val="ctr"/>
        <c:lblOffset val="100"/>
        <c:noMultiLvlLbl val="0"/>
      </c:catAx>
      <c:valAx>
        <c:axId val="8671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6717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Aynı persentilde kalan</c:v>
                </c:pt>
              </c:strCache>
            </c:strRef>
          </c:tx>
          <c:spPr>
            <a:solidFill>
              <a:schemeClr val="accent1"/>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Geçmiş verilere göre persentil değişimi</c:v>
                </c:pt>
              </c:strCache>
            </c:strRef>
          </c:cat>
          <c:val>
            <c:numRef>
              <c:f>Sayfa1!$B$2</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0-2198-094D-85E9-1F62C33628C4}"/>
            </c:ext>
          </c:extLst>
        </c:ser>
        <c:ser>
          <c:idx val="1"/>
          <c:order val="1"/>
          <c:tx>
            <c:strRef>
              <c:f>Sayfa1!$C$1</c:f>
              <c:strCache>
                <c:ptCount val="1"/>
                <c:pt idx="0">
                  <c:v>Persentilinde azalma olan çocuk</c:v>
                </c:pt>
              </c:strCache>
            </c:strRef>
          </c:tx>
          <c:spPr>
            <a:solidFill>
              <a:schemeClr val="accent2"/>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Geçmiş verilere göre persentil değişimi</c:v>
                </c:pt>
              </c:strCache>
            </c:strRef>
          </c:cat>
          <c:val>
            <c:numRef>
              <c:f>Sayfa1!$C$2</c:f>
              <c:numCache>
                <c:formatCode>General</c:formatCode>
                <c:ptCount val="1"/>
                <c:pt idx="0">
                  <c:v>57.8</c:v>
                </c:pt>
              </c:numCache>
            </c:numRef>
          </c:val>
          <c:extLst xmlns:c16r2="http://schemas.microsoft.com/office/drawing/2015/06/chart">
            <c:ext xmlns:c16="http://schemas.microsoft.com/office/drawing/2014/chart" uri="{C3380CC4-5D6E-409C-BE32-E72D297353CC}">
              <c16:uniqueId val="{00000001-2198-094D-85E9-1F62C33628C4}"/>
            </c:ext>
          </c:extLst>
        </c:ser>
        <c:ser>
          <c:idx val="2"/>
          <c:order val="2"/>
          <c:tx>
            <c:strRef>
              <c:f>Sayfa1!$D$1</c:f>
              <c:strCache>
                <c:ptCount val="1"/>
                <c:pt idx="0">
                  <c:v>Persentilinde artış olan çocuk</c:v>
                </c:pt>
              </c:strCache>
            </c:strRef>
          </c:tx>
          <c:spPr>
            <a:solidFill>
              <a:schemeClr val="accent3"/>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Geçmiş verilere göre persentil değişimi</c:v>
                </c:pt>
              </c:strCache>
            </c:strRef>
          </c:cat>
          <c:val>
            <c:numRef>
              <c:f>Sayfa1!$D$2</c:f>
              <c:numCache>
                <c:formatCode>General</c:formatCode>
                <c:ptCount val="1"/>
                <c:pt idx="0">
                  <c:v>25.2</c:v>
                </c:pt>
              </c:numCache>
            </c:numRef>
          </c:val>
          <c:extLst xmlns:c16r2="http://schemas.microsoft.com/office/drawing/2015/06/chart">
            <c:ext xmlns:c16="http://schemas.microsoft.com/office/drawing/2014/chart" uri="{C3380CC4-5D6E-409C-BE32-E72D297353CC}">
              <c16:uniqueId val="{00000002-2198-094D-85E9-1F62C33628C4}"/>
            </c:ext>
          </c:extLst>
        </c:ser>
        <c:dLbls>
          <c:showLegendKey val="0"/>
          <c:showVal val="1"/>
          <c:showCatName val="0"/>
          <c:showSerName val="0"/>
          <c:showPercent val="0"/>
          <c:showBubbleSize val="0"/>
        </c:dLbls>
        <c:gapWidth val="75"/>
        <c:axId val="100322688"/>
        <c:axId val="96666752"/>
      </c:barChart>
      <c:catAx>
        <c:axId val="100322688"/>
        <c:scaling>
          <c:orientation val="minMax"/>
        </c:scaling>
        <c:delete val="1"/>
        <c:axPos val="b"/>
        <c:numFmt formatCode="General" sourceLinked="1"/>
        <c:majorTickMark val="none"/>
        <c:minorTickMark val="none"/>
        <c:tickLblPos val="nextTo"/>
        <c:crossAx val="96666752"/>
        <c:crosses val="autoZero"/>
        <c:auto val="1"/>
        <c:lblAlgn val="ctr"/>
        <c:lblOffset val="100"/>
        <c:noMultiLvlLbl val="0"/>
      </c:catAx>
      <c:valAx>
        <c:axId val="96666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0322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0.69768</cdr:x>
      <cdr:y>0.06518</cdr:y>
    </cdr:from>
    <cdr:to>
      <cdr:x>0.80112</cdr:x>
      <cdr:y>0.1819</cdr:y>
    </cdr:to>
    <cdr:sp macro="" textlink="">
      <cdr:nvSpPr>
        <cdr:cNvPr id="2" name="Google Shape;295;p33">
          <a:extLst xmlns:a="http://schemas.openxmlformats.org/drawingml/2006/main">
            <a:ext uri="{FF2B5EF4-FFF2-40B4-BE49-F238E27FC236}">
              <a16:creationId xmlns:a16="http://schemas.microsoft.com/office/drawing/2014/main" xmlns="" id="{218B983F-0D29-CA89-7F84-7086948410D2}"/>
            </a:ext>
          </a:extLst>
        </cdr:cNvPr>
        <cdr:cNvSpPr txBox="1"/>
      </cdr:nvSpPr>
      <cdr:spPr>
        <a:xfrm xmlns:a="http://schemas.openxmlformats.org/drawingml/2006/main">
          <a:off x="7336504" y="283599"/>
          <a:ext cx="1087800" cy="5079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91425" rIns="91425" bIns="91425" anchor="t" anchorCtr="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14.4</a:t>
          </a:r>
          <a:endParaRPr sz="2100" dirty="0">
            <a:solidFill>
              <a:schemeClr val="dk1"/>
            </a:solidFill>
            <a:highlight>
              <a:srgbClr val="B6D7A8"/>
            </a:highlight>
            <a:latin typeface="Calibri"/>
            <a:ea typeface="Calibri"/>
            <a:cs typeface="Calibri"/>
            <a:sym typeface="Calibri"/>
          </a:endParaRPr>
        </a:p>
      </cdr:txBody>
    </cdr:sp>
  </cdr:relSizeAnchor>
  <cdr:relSizeAnchor xmlns:cdr="http://schemas.openxmlformats.org/drawingml/2006/chartDrawing">
    <cdr:from>
      <cdr:x>0.89655</cdr:x>
      <cdr:y>0.42569</cdr:y>
    </cdr:from>
    <cdr:to>
      <cdr:x>1</cdr:x>
      <cdr:y>0.54241</cdr:y>
    </cdr:to>
    <cdr:sp macro="" textlink="">
      <cdr:nvSpPr>
        <cdr:cNvPr id="3" name="Google Shape;295;p33">
          <a:extLst xmlns:a="http://schemas.openxmlformats.org/drawingml/2006/main">
            <a:ext uri="{FF2B5EF4-FFF2-40B4-BE49-F238E27FC236}">
              <a16:creationId xmlns:a16="http://schemas.microsoft.com/office/drawing/2014/main" xmlns="" id="{A02C21B3-1E92-9CC9-6B3D-AC7BCF0818DC}"/>
            </a:ext>
          </a:extLst>
        </cdr:cNvPr>
        <cdr:cNvSpPr txBox="1"/>
      </cdr:nvSpPr>
      <cdr:spPr>
        <a:xfrm xmlns:a="http://schemas.openxmlformats.org/drawingml/2006/main">
          <a:off x="9427800" y="1852250"/>
          <a:ext cx="1087800" cy="5079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91425" tIns="91425" rIns="91425" bIns="91425" anchor="t" anchorCtr="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6.3</a:t>
          </a:r>
          <a:endParaRPr sz="2100" dirty="0">
            <a:solidFill>
              <a:schemeClr val="dk1"/>
            </a:solidFill>
            <a:highlight>
              <a:srgbClr val="B6D7A8"/>
            </a:highlight>
            <a:latin typeface="Calibri"/>
            <a:ea typeface="Calibri"/>
            <a:cs typeface="Calibri"/>
            <a:sym typeface="Calibri"/>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0475D-C487-434B-BDED-EB731F55C4AD}" type="datetimeFigureOut">
              <a:rPr lang="tr-TR" smtClean="0"/>
              <a:t>15.02.2025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EC2E6-66D1-4F13-9B01-2AB4C88B4E8D}" type="slidenum">
              <a:rPr lang="tr-TR" smtClean="0"/>
              <a:t>‹#›</a:t>
            </a:fld>
            <a:endParaRPr lang="tr-TR"/>
          </a:p>
        </p:txBody>
      </p:sp>
    </p:spTree>
    <p:extLst>
      <p:ext uri="{BB962C8B-B14F-4D97-AF65-F5344CB8AC3E}">
        <p14:creationId xmlns:p14="http://schemas.microsoft.com/office/powerpoint/2010/main" val="278806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9" name="Google Shape;31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16b6b9ecc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16b6b9ecca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ad4622c0fc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2ad4622c0fc_4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16b6b9ecc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316b6b9ecca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19443474c3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8" name="Google Shape;568;g319443474c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19443474c3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0" name="Google Shape;590;g319443474c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8" name="Google Shape;6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2" name="Google Shape;242;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ad4622c0fc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ad4622c0fc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ad4622c0fc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600"/>
              </a:spcBef>
              <a:spcAft>
                <a:spcPts val="600"/>
              </a:spcAft>
              <a:buClr>
                <a:schemeClr val="dk1"/>
              </a:buClr>
              <a:buSzPts val="1100"/>
              <a:buFont typeface="Arial"/>
              <a:buNone/>
            </a:pPr>
            <a:r>
              <a:rPr lang="tr-TR" dirty="0">
                <a:solidFill>
                  <a:schemeClr val="dk1"/>
                </a:solidFill>
                <a:latin typeface="Calibri"/>
                <a:ea typeface="Calibri"/>
                <a:cs typeface="Calibri"/>
                <a:sym typeface="Calibri"/>
              </a:rPr>
              <a:t>56 adet derinlemesine görüşme yapılmıştır. </a:t>
            </a:r>
            <a:br>
              <a:rPr lang="tr-TR" dirty="0">
                <a:solidFill>
                  <a:schemeClr val="dk1"/>
                </a:solidFill>
                <a:latin typeface="Calibri"/>
                <a:ea typeface="Calibri"/>
                <a:cs typeface="Calibri"/>
                <a:sym typeface="Calibri"/>
              </a:rPr>
            </a:br>
            <a:r>
              <a:rPr lang="tr-TR" dirty="0">
                <a:solidFill>
                  <a:schemeClr val="dk1"/>
                </a:solidFill>
                <a:latin typeface="Calibri"/>
                <a:ea typeface="Calibri"/>
                <a:cs typeface="Calibri"/>
                <a:sym typeface="Calibri"/>
              </a:rPr>
              <a:t>Depremin üzerinden yaklaşık bir sene geçmiş olmasına rağmen niteliksel derinlemesine görüşme yapılan insanların %29’u çadırlarda yaşamaktadır. </a:t>
            </a:r>
            <a:br>
              <a:rPr lang="tr-TR" dirty="0">
                <a:solidFill>
                  <a:schemeClr val="dk1"/>
                </a:solidFill>
                <a:latin typeface="Calibri"/>
                <a:ea typeface="Calibri"/>
                <a:cs typeface="Calibri"/>
                <a:sym typeface="Calibri"/>
              </a:rPr>
            </a:br>
            <a:r>
              <a:rPr lang="tr-TR" dirty="0">
                <a:solidFill>
                  <a:schemeClr val="dk1"/>
                </a:solidFill>
                <a:latin typeface="Calibri"/>
                <a:ea typeface="Calibri"/>
                <a:cs typeface="Calibri"/>
                <a:sym typeface="Calibri"/>
              </a:rPr>
              <a:t>Görüşme yapılan kişilere mutfak olanakları ile ilgili sorular sorulduğunda en çok yakınılan konular sınırlı yemek yapma imkanı, birçok kişinin hala mutfağının olmaması, var olan mutfakların çok küçük olması, açıkta mutfak olması, çadırda yetersiz mutfak alanının olmasıdır.</a:t>
            </a:r>
            <a:endParaRPr dirty="0"/>
          </a:p>
        </p:txBody>
      </p:sp>
      <p:sp>
        <p:nvSpPr>
          <p:cNvPr id="464" name="Google Shape;464;g2ad4622c0fc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AE2DAFA-435E-AAF9-8B67-495E5AFDCD91}"/>
              </a:ext>
            </a:extLst>
          </p:cNvPr>
          <p:cNvSpPr>
            <a:spLocks noGrp="1"/>
          </p:cNvSpPr>
          <p:nvPr>
            <p:ph type="dt" sz="half" idx="10"/>
          </p:nvPr>
        </p:nvSpPr>
        <p:spPr/>
        <p:txBody>
          <a:bodyPr/>
          <a:lstStyle/>
          <a:p>
            <a:fld id="{C128FA71-3A18-48C0-980F-4B68F7F63042}" type="datetime1">
              <a:rPr lang="en-US" smtClean="0"/>
              <a:t>2/15/2025</a:t>
            </a:fld>
            <a:endParaRPr lang="en-US"/>
          </a:p>
        </p:txBody>
      </p:sp>
      <p:sp>
        <p:nvSpPr>
          <p:cNvPr id="5" name="Footer Placeholder 4">
            <a:extLst>
              <a:ext uri="{FF2B5EF4-FFF2-40B4-BE49-F238E27FC236}">
                <a16:creationId xmlns:a16="http://schemas.microsoft.com/office/drawing/2014/main" xmlns=""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1924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C9908-8F95-8DFC-72CC-158552B56735}"/>
              </a:ext>
            </a:extLst>
          </p:cNvPr>
          <p:cNvSpPr>
            <a:spLocks noGrp="1"/>
          </p:cNvSpPr>
          <p:nvPr>
            <p:ph type="dt" sz="half" idx="10"/>
          </p:nvPr>
        </p:nvSpPr>
        <p:spPr/>
        <p:txBody>
          <a:bodyPr/>
          <a:lstStyle/>
          <a:p>
            <a:fld id="{7104EDB3-C0E8-45F8-9E1D-1B6C8D1880C0}" type="datetime1">
              <a:rPr lang="en-US" smtClean="0"/>
              <a:t>2/15/2025</a:t>
            </a:fld>
            <a:endParaRPr lang="en-US"/>
          </a:p>
        </p:txBody>
      </p:sp>
      <p:sp>
        <p:nvSpPr>
          <p:cNvPr id="5" name="Footer Placeholder 4">
            <a:extLst>
              <a:ext uri="{FF2B5EF4-FFF2-40B4-BE49-F238E27FC236}">
                <a16:creationId xmlns:a16="http://schemas.microsoft.com/office/drawing/2014/main" xmlns=""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3704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846BDFF-D746-836C-04B8-CA89AD5D1466}"/>
              </a:ext>
            </a:extLst>
          </p:cNvPr>
          <p:cNvSpPr>
            <a:spLocks noGrp="1"/>
          </p:cNvSpPr>
          <p:nvPr>
            <p:ph type="dt" sz="half" idx="10"/>
          </p:nvPr>
        </p:nvSpPr>
        <p:spPr/>
        <p:txBody>
          <a:bodyPr/>
          <a:lstStyle/>
          <a:p>
            <a:fld id="{9CF0EC4B-54ED-4041-B552-9BA760FA3DBA}" type="datetime1">
              <a:rPr lang="en-US" smtClean="0"/>
              <a:t>2/15/2025</a:t>
            </a:fld>
            <a:endParaRPr lang="en-US"/>
          </a:p>
        </p:txBody>
      </p:sp>
      <p:sp>
        <p:nvSpPr>
          <p:cNvPr id="5" name="Footer Placeholder 4">
            <a:extLst>
              <a:ext uri="{FF2B5EF4-FFF2-40B4-BE49-F238E27FC236}">
                <a16:creationId xmlns:a16="http://schemas.microsoft.com/office/drawing/2014/main" xmlns=""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6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485D1-E172-8F0A-A425-3097B3ABCFB4}"/>
              </a:ext>
            </a:extLst>
          </p:cNvPr>
          <p:cNvSpPr>
            <a:spLocks noGrp="1"/>
          </p:cNvSpPr>
          <p:nvPr>
            <p:ph type="dt" sz="half" idx="10"/>
          </p:nvPr>
        </p:nvSpPr>
        <p:spPr/>
        <p:txBody>
          <a:bodyPr/>
          <a:lstStyle/>
          <a:p>
            <a:fld id="{51C1210E-201E-4473-82AC-2466F5386C38}" type="datetime1">
              <a:rPr lang="en-US" smtClean="0"/>
              <a:t>2/15/2025</a:t>
            </a:fld>
            <a:endParaRPr lang="en-US"/>
          </a:p>
        </p:txBody>
      </p:sp>
      <p:sp>
        <p:nvSpPr>
          <p:cNvPr id="5" name="Footer Placeholder 4">
            <a:extLst>
              <a:ext uri="{FF2B5EF4-FFF2-40B4-BE49-F238E27FC236}">
                <a16:creationId xmlns:a16="http://schemas.microsoft.com/office/drawing/2014/main" xmlns=""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1384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E99186-7E5A-60AF-DE69-5C7DA71611AB}"/>
              </a:ext>
            </a:extLst>
          </p:cNvPr>
          <p:cNvSpPr>
            <a:spLocks noGrp="1"/>
          </p:cNvSpPr>
          <p:nvPr>
            <p:ph type="dt" sz="half" idx="10"/>
          </p:nvPr>
        </p:nvSpPr>
        <p:spPr/>
        <p:txBody>
          <a:bodyPr/>
          <a:lstStyle/>
          <a:p>
            <a:fld id="{B01EA198-6CAB-4B8F-B93F-1F9C8C4B6CE7}" type="datetime1">
              <a:rPr lang="en-US" smtClean="0"/>
              <a:t>2/15/2025</a:t>
            </a:fld>
            <a:endParaRPr lang="en-US"/>
          </a:p>
        </p:txBody>
      </p:sp>
      <p:sp>
        <p:nvSpPr>
          <p:cNvPr id="5" name="Footer Placeholder 4">
            <a:extLst>
              <a:ext uri="{FF2B5EF4-FFF2-40B4-BE49-F238E27FC236}">
                <a16:creationId xmlns:a16="http://schemas.microsoft.com/office/drawing/2014/main" xmlns=""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066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7D0B7E-1A60-DA52-6965-92412B1C2F9F}"/>
              </a:ext>
            </a:extLst>
          </p:cNvPr>
          <p:cNvSpPr>
            <a:spLocks noGrp="1"/>
          </p:cNvSpPr>
          <p:nvPr>
            <p:ph type="dt" sz="half" idx="10"/>
          </p:nvPr>
        </p:nvSpPr>
        <p:spPr/>
        <p:txBody>
          <a:bodyPr/>
          <a:lstStyle/>
          <a:p>
            <a:fld id="{CA06041F-4525-44D5-AA4F-332294BF1F56}" type="datetime1">
              <a:rPr lang="en-US" smtClean="0"/>
              <a:t>2/15/2025</a:t>
            </a:fld>
            <a:endParaRPr lang="en-US"/>
          </a:p>
        </p:txBody>
      </p:sp>
      <p:sp>
        <p:nvSpPr>
          <p:cNvPr id="6" name="Footer Placeholder 5">
            <a:extLst>
              <a:ext uri="{FF2B5EF4-FFF2-40B4-BE49-F238E27FC236}">
                <a16:creationId xmlns:a16="http://schemas.microsoft.com/office/drawing/2014/main" xmlns=""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9849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E3B3581-658A-8487-F9CB-E79F2BFF27E4}"/>
              </a:ext>
            </a:extLst>
          </p:cNvPr>
          <p:cNvSpPr>
            <a:spLocks noGrp="1"/>
          </p:cNvSpPr>
          <p:nvPr>
            <p:ph type="dt" sz="half" idx="10"/>
          </p:nvPr>
        </p:nvSpPr>
        <p:spPr/>
        <p:txBody>
          <a:bodyPr/>
          <a:lstStyle/>
          <a:p>
            <a:fld id="{F9557091-BBDF-4EB9-BA6B-2BB67AC4FC0F}" type="datetime1">
              <a:rPr lang="en-US" smtClean="0"/>
              <a:t>2/15/2025</a:t>
            </a:fld>
            <a:endParaRPr lang="en-US"/>
          </a:p>
        </p:txBody>
      </p:sp>
      <p:sp>
        <p:nvSpPr>
          <p:cNvPr id="8" name="Footer Placeholder 7">
            <a:extLst>
              <a:ext uri="{FF2B5EF4-FFF2-40B4-BE49-F238E27FC236}">
                <a16:creationId xmlns:a16="http://schemas.microsoft.com/office/drawing/2014/main" xmlns=""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9871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89E8268-7232-2944-F1BD-399F9419B563}"/>
              </a:ext>
            </a:extLst>
          </p:cNvPr>
          <p:cNvSpPr>
            <a:spLocks noGrp="1"/>
          </p:cNvSpPr>
          <p:nvPr>
            <p:ph type="dt" sz="half" idx="10"/>
          </p:nvPr>
        </p:nvSpPr>
        <p:spPr/>
        <p:txBody>
          <a:bodyPr/>
          <a:lstStyle/>
          <a:p>
            <a:fld id="{2D6B226B-77A6-410C-9796-083F278E0125}" type="datetime1">
              <a:rPr lang="en-US" smtClean="0"/>
              <a:t>2/15/2025</a:t>
            </a:fld>
            <a:endParaRPr lang="en-US"/>
          </a:p>
        </p:txBody>
      </p:sp>
      <p:sp>
        <p:nvSpPr>
          <p:cNvPr id="4" name="Footer Placeholder 3">
            <a:extLst>
              <a:ext uri="{FF2B5EF4-FFF2-40B4-BE49-F238E27FC236}">
                <a16:creationId xmlns:a16="http://schemas.microsoft.com/office/drawing/2014/main" xmlns=""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3238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BC4D82-0182-501C-9231-46767680476E}"/>
              </a:ext>
            </a:extLst>
          </p:cNvPr>
          <p:cNvSpPr>
            <a:spLocks noGrp="1"/>
          </p:cNvSpPr>
          <p:nvPr>
            <p:ph type="dt" sz="half" idx="10"/>
          </p:nvPr>
        </p:nvSpPr>
        <p:spPr/>
        <p:txBody>
          <a:bodyPr/>
          <a:lstStyle/>
          <a:p>
            <a:fld id="{A23A578B-D289-4C40-8593-3D356C49DA58}" type="datetime1">
              <a:rPr lang="en-US" smtClean="0"/>
              <a:t>2/15/2025</a:t>
            </a:fld>
            <a:endParaRPr lang="en-US"/>
          </a:p>
        </p:txBody>
      </p:sp>
      <p:sp>
        <p:nvSpPr>
          <p:cNvPr id="3" name="Footer Placeholder 2">
            <a:extLst>
              <a:ext uri="{FF2B5EF4-FFF2-40B4-BE49-F238E27FC236}">
                <a16:creationId xmlns:a16="http://schemas.microsoft.com/office/drawing/2014/main" xmlns=""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93992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F05638-7A56-469A-825A-1DFA600254C8}"/>
              </a:ext>
            </a:extLst>
          </p:cNvPr>
          <p:cNvSpPr>
            <a:spLocks noGrp="1"/>
          </p:cNvSpPr>
          <p:nvPr>
            <p:ph type="dt" sz="half" idx="10"/>
          </p:nvPr>
        </p:nvSpPr>
        <p:spPr/>
        <p:txBody>
          <a:bodyPr/>
          <a:lstStyle/>
          <a:p>
            <a:fld id="{713DFAE3-14DB-48A7-A80F-80DDB072CE3D}" type="datetime1">
              <a:rPr lang="en-US" smtClean="0"/>
              <a:t>2/15/2025</a:t>
            </a:fld>
            <a:endParaRPr lang="en-US"/>
          </a:p>
        </p:txBody>
      </p:sp>
      <p:sp>
        <p:nvSpPr>
          <p:cNvPr id="6" name="Footer Placeholder 5">
            <a:extLst>
              <a:ext uri="{FF2B5EF4-FFF2-40B4-BE49-F238E27FC236}">
                <a16:creationId xmlns:a16="http://schemas.microsoft.com/office/drawing/2014/main" xmlns=""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1048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0B235E-39C7-4C78-20EF-DB48ECD9CB90}"/>
              </a:ext>
            </a:extLst>
          </p:cNvPr>
          <p:cNvSpPr>
            <a:spLocks noGrp="1"/>
          </p:cNvSpPr>
          <p:nvPr>
            <p:ph type="dt" sz="half" idx="10"/>
          </p:nvPr>
        </p:nvSpPr>
        <p:spPr/>
        <p:txBody>
          <a:bodyPr/>
          <a:lstStyle/>
          <a:p>
            <a:fld id="{92C5EAEF-6478-4102-8F5D-A5FE9FC97ACB}" type="datetime1">
              <a:rPr lang="en-US" smtClean="0"/>
              <a:t>2/15/2025</a:t>
            </a:fld>
            <a:endParaRPr lang="en-US"/>
          </a:p>
        </p:txBody>
      </p:sp>
      <p:sp>
        <p:nvSpPr>
          <p:cNvPr id="6" name="Footer Placeholder 5">
            <a:extLst>
              <a:ext uri="{FF2B5EF4-FFF2-40B4-BE49-F238E27FC236}">
                <a16:creationId xmlns:a16="http://schemas.microsoft.com/office/drawing/2014/main" xmlns=""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9367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2/15/2025</a:t>
            </a:fld>
            <a:endParaRPr lang="en-US"/>
          </a:p>
        </p:txBody>
      </p:sp>
      <p:sp>
        <p:nvSpPr>
          <p:cNvPr id="5" name="Footer Placeholder 4">
            <a:extLst>
              <a:ext uri="{FF2B5EF4-FFF2-40B4-BE49-F238E27FC236}">
                <a16:creationId xmlns:a16="http://schemas.microsoft.com/office/drawing/2014/main" xmlns=""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18290996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89" r:id="rId6"/>
    <p:sldLayoutId id="2147483685" r:id="rId7"/>
    <p:sldLayoutId id="2147483686" r:id="rId8"/>
    <p:sldLayoutId id="2147483687" r:id="rId9"/>
    <p:sldLayoutId id="2147483688" r:id="rId10"/>
    <p:sldLayoutId id="2147483690"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35440/hutfd.1531467" TargetMode="External"/><Relationship Id="rId2" Type="http://schemas.openxmlformats.org/officeDocument/2006/relationships/hyperlink" Target="https://dergipark.org.tr/tr/pub/@seyma-sehlikogl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184031" y="1122363"/>
            <a:ext cx="10105292" cy="1351206"/>
          </a:xfrm>
          <a:solidFill>
            <a:schemeClr val="tx2">
              <a:lumMod val="25000"/>
              <a:lumOff val="75000"/>
            </a:schemeClr>
          </a:solidFill>
        </p:spPr>
        <p:txBody>
          <a:bodyPr>
            <a:normAutofit/>
          </a:bodyPr>
          <a:lstStyle/>
          <a:p>
            <a:r>
              <a:rPr lang="tr-TR" dirty="0" smtClean="0"/>
              <a:t>06 ŞUBAT DEPREM ANMASI PROGRAMI</a:t>
            </a:r>
            <a:br>
              <a:rPr lang="tr-TR" dirty="0" smtClean="0"/>
            </a:br>
            <a:r>
              <a:rPr lang="tr-TR" dirty="0" smtClean="0"/>
              <a:t>UNUTMADIK UNUTTURMAYACAĞIZ </a:t>
            </a:r>
            <a:endParaRPr lang="tr-TR" dirty="0"/>
          </a:p>
        </p:txBody>
      </p:sp>
      <p:sp>
        <p:nvSpPr>
          <p:cNvPr id="3" name="Alt Başlık 2"/>
          <p:cNvSpPr>
            <a:spLocks noGrp="1"/>
          </p:cNvSpPr>
          <p:nvPr>
            <p:ph type="subTitle" idx="1"/>
          </p:nvPr>
        </p:nvSpPr>
        <p:spPr>
          <a:xfrm>
            <a:off x="1254369" y="2999652"/>
            <a:ext cx="9988062" cy="1414091"/>
          </a:xfrm>
          <a:solidFill>
            <a:schemeClr val="tx2">
              <a:lumMod val="25000"/>
              <a:lumOff val="75000"/>
            </a:schemeClr>
          </a:solidFill>
        </p:spPr>
        <p:txBody>
          <a:bodyPr>
            <a:noAutofit/>
          </a:bodyPr>
          <a:lstStyle/>
          <a:p>
            <a:r>
              <a:rPr lang="tr-TR" sz="3200" b="1" dirty="0" smtClean="0"/>
              <a:t>DEPREMİN 2. YILINDA DEPREM BÖLGESİNDE SAĞLIK VE SAĞLIK HİZMETLERİ </a:t>
            </a:r>
            <a:endParaRPr lang="tr-TR" sz="3200" b="1" dirty="0"/>
          </a:p>
        </p:txBody>
      </p:sp>
      <p:sp>
        <p:nvSpPr>
          <p:cNvPr id="4" name="Metin kutusu 3"/>
          <p:cNvSpPr txBox="1"/>
          <p:nvPr/>
        </p:nvSpPr>
        <p:spPr>
          <a:xfrm>
            <a:off x="3141785" y="4970591"/>
            <a:ext cx="5861538" cy="830997"/>
          </a:xfrm>
          <a:prstGeom prst="rect">
            <a:avLst/>
          </a:prstGeom>
          <a:solidFill>
            <a:schemeClr val="tx2">
              <a:lumMod val="10000"/>
              <a:lumOff val="90000"/>
            </a:schemeClr>
          </a:solidFill>
        </p:spPr>
        <p:txBody>
          <a:bodyPr wrap="square" rtlCol="0">
            <a:spAutoFit/>
          </a:bodyPr>
          <a:lstStyle/>
          <a:p>
            <a:pPr algn="ctr"/>
            <a:r>
              <a:rPr lang="tr-TR" sz="2400" b="1" dirty="0" err="1" smtClean="0"/>
              <a:t>Dr</a:t>
            </a:r>
            <a:r>
              <a:rPr lang="tr-TR" sz="2400" b="1" dirty="0" smtClean="0"/>
              <a:t> Pınar </a:t>
            </a:r>
            <a:r>
              <a:rPr lang="tr-TR" sz="2400" b="1" dirty="0" err="1" smtClean="0"/>
              <a:t>Saip</a:t>
            </a:r>
            <a:r>
              <a:rPr lang="tr-TR" sz="2400" b="1" dirty="0" smtClean="0"/>
              <a:t> TTB 2. Başkanı</a:t>
            </a:r>
          </a:p>
          <a:p>
            <a:pPr algn="ctr"/>
            <a:r>
              <a:rPr lang="tr-TR" sz="2400" b="1" dirty="0" smtClean="0"/>
              <a:t>15.02.2025 İstanbul </a:t>
            </a:r>
            <a:endParaRPr lang="tr-TR" sz="2400" b="1" dirty="0"/>
          </a:p>
        </p:txBody>
      </p:sp>
    </p:spTree>
    <p:extLst>
      <p:ext uri="{BB962C8B-B14F-4D97-AF65-F5344CB8AC3E}">
        <p14:creationId xmlns:p14="http://schemas.microsoft.com/office/powerpoint/2010/main" val="713887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D57CB9-E253-990C-D5D6-15B6CBE743A0}"/>
            </a:ext>
          </a:extLst>
        </p:cNvPr>
        <p:cNvGrpSpPr/>
        <p:nvPr/>
      </p:nvGrpSpPr>
      <p:grpSpPr>
        <a:xfrm>
          <a:off x="0" y="0"/>
          <a:ext cx="0" cy="0"/>
          <a:chOff x="0" y="0"/>
          <a:chExt cx="0" cy="0"/>
        </a:xfrm>
      </p:grpSpPr>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2286A0D0-06CB-BA45-80CC-2025BD21D0A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FE2BFC03-D8A1-8BF9-4B8E-5E7FDE024E51}"/>
              </a:ext>
            </a:extLst>
          </p:cNvPr>
          <p:cNvSpPr>
            <a:spLocks noGrp="1"/>
          </p:cNvSpPr>
          <p:nvPr>
            <p:ph type="ctrTitle"/>
          </p:nvPr>
        </p:nvSpPr>
        <p:spPr>
          <a:xfrm>
            <a:off x="0" y="1019908"/>
            <a:ext cx="4591665" cy="1645112"/>
          </a:xfrm>
          <a:solidFill>
            <a:schemeClr val="bg1">
              <a:lumMod val="95000"/>
            </a:schemeClr>
          </a:solidFill>
        </p:spPr>
        <p:txBody>
          <a:bodyPr>
            <a:normAutofit/>
          </a:bodyPr>
          <a:lstStyle/>
          <a:p>
            <a:pPr algn="l"/>
            <a:r>
              <a:rPr lang="tr-TR" sz="3000" b="1" kern="0" cap="all" dirty="0" err="1" smtClean="0">
                <a:effectLst/>
                <a:latin typeface="Cabin"/>
                <a:ea typeface="Arial Unicode MS"/>
                <a:cs typeface="Open Sans" panose="020B0606030504020204" pitchFamily="34" charset="0"/>
              </a:rPr>
              <a:t>HIzlI</a:t>
            </a:r>
            <a:r>
              <a:rPr lang="tr-TR" sz="3000" b="1" kern="0" cap="all" dirty="0" smtClean="0">
                <a:effectLst/>
                <a:latin typeface="Cabin"/>
                <a:ea typeface="Arial Unicode MS"/>
                <a:cs typeface="Open Sans" panose="020B0606030504020204" pitchFamily="34" charset="0"/>
              </a:rPr>
              <a:t> </a:t>
            </a:r>
            <a:r>
              <a:rPr lang="tr-TR" sz="3000" b="1" kern="0" cap="all" dirty="0" err="1" smtClean="0">
                <a:effectLst/>
                <a:latin typeface="Cabin"/>
                <a:ea typeface="Arial Unicode MS"/>
                <a:cs typeface="Open Sans" panose="020B0606030504020204" pitchFamily="34" charset="0"/>
              </a:rPr>
              <a:t>değerlendİrme</a:t>
            </a:r>
            <a:r>
              <a:rPr lang="tr-TR" sz="3000" b="1" kern="0" cap="all" dirty="0" smtClean="0">
                <a:effectLst/>
                <a:latin typeface="Cabin"/>
                <a:ea typeface="Arial Unicode MS"/>
                <a:cs typeface="Open Sans" panose="020B0606030504020204" pitchFamily="34" charset="0"/>
              </a:rPr>
              <a:t> </a:t>
            </a:r>
            <a:r>
              <a:rPr lang="tr-TR" sz="3000" b="1" kern="0" cap="all" dirty="0" err="1" smtClean="0">
                <a:effectLst/>
                <a:latin typeface="Cabin"/>
                <a:ea typeface="Arial Unicode MS"/>
                <a:cs typeface="Open Sans" panose="020B0606030504020204" pitchFamily="34" charset="0"/>
              </a:rPr>
              <a:t>raporlarI</a:t>
            </a:r>
            <a:r>
              <a:rPr lang="tr-TR" sz="3000" b="1" kern="0" cap="all" dirty="0" smtClean="0">
                <a:effectLst/>
                <a:latin typeface="Cabin"/>
                <a:ea typeface="Arial Unicode MS"/>
                <a:cs typeface="Open Sans" panose="020B0606030504020204" pitchFamily="34" charset="0"/>
              </a:rPr>
              <a:t> </a:t>
            </a:r>
            <a:r>
              <a:rPr lang="tr-TR" sz="3000" b="1" kern="0" cap="all" dirty="0" err="1" smtClean="0">
                <a:effectLst/>
                <a:latin typeface="Cabin"/>
                <a:ea typeface="Arial Unicode MS"/>
                <a:cs typeface="Open Sans" panose="020B0606030504020204" pitchFamily="34" charset="0"/>
              </a:rPr>
              <a:t>yayInlandI</a:t>
            </a:r>
            <a:r>
              <a:rPr lang="tr-TR" sz="3000" b="1" kern="0" cap="all" dirty="0" smtClean="0">
                <a:effectLst/>
                <a:latin typeface="Cabin"/>
                <a:ea typeface="Arial Unicode MS"/>
                <a:cs typeface="Open Sans" panose="020B0606030504020204" pitchFamily="34" charset="0"/>
              </a:rPr>
              <a:t>.</a:t>
            </a:r>
            <a:endParaRPr lang="tr-TR" sz="3000" dirty="0"/>
          </a:p>
        </p:txBody>
      </p:sp>
      <p:sp>
        <p:nvSpPr>
          <p:cNvPr id="4" name="Alt Başlık 3">
            <a:extLst>
              <a:ext uri="{FF2B5EF4-FFF2-40B4-BE49-F238E27FC236}">
                <a16:creationId xmlns:a16="http://schemas.microsoft.com/office/drawing/2014/main" xmlns="" id="{896B37F1-6732-CD0E-BCC6-DC86EE5A8DAF}"/>
              </a:ext>
            </a:extLst>
          </p:cNvPr>
          <p:cNvSpPr>
            <a:spLocks noGrp="1"/>
          </p:cNvSpPr>
          <p:nvPr>
            <p:ph type="subTitle" idx="1"/>
          </p:nvPr>
        </p:nvSpPr>
        <p:spPr>
          <a:xfrm>
            <a:off x="175846" y="2880852"/>
            <a:ext cx="4605999" cy="3136490"/>
          </a:xfrm>
        </p:spPr>
        <p:txBody>
          <a:bodyPr>
            <a:normAutofit/>
          </a:bodyPr>
          <a:lstStyle/>
          <a:p>
            <a:pPr marL="285750" indent="-285750" algn="l">
              <a:buFont typeface="Arial" panose="020B0604020202020204" pitchFamily="34" charset="0"/>
              <a:buChar char="•"/>
            </a:pPr>
            <a:r>
              <a:rPr lang="tr-TR" b="1" dirty="0">
                <a:solidFill>
                  <a:srgbClr val="C00000"/>
                </a:solidFill>
              </a:rPr>
              <a:t>11 il sayısız ilçe, köy ve beldede</a:t>
            </a:r>
            <a:r>
              <a:rPr lang="tr-TR" dirty="0"/>
              <a:t> saha çalışmaları yaparak </a:t>
            </a:r>
            <a:r>
              <a:rPr lang="tr-TR" b="1" dirty="0">
                <a:solidFill>
                  <a:srgbClr val="C00000"/>
                </a:solidFill>
              </a:rPr>
              <a:t>54 adet </a:t>
            </a:r>
            <a:r>
              <a:rPr lang="tr-TR" dirty="0"/>
              <a:t>hızlı değerlendirme raporu hazırladık.</a:t>
            </a:r>
          </a:p>
          <a:p>
            <a:pPr marL="285750" indent="-285750" algn="l">
              <a:buFont typeface="Arial" panose="020B0604020202020204" pitchFamily="34" charset="0"/>
              <a:buChar char="•"/>
            </a:pPr>
            <a:endParaRPr lang="tr-TR" dirty="0" smtClean="0"/>
          </a:p>
          <a:p>
            <a:pPr marL="285750" indent="-285750" algn="l">
              <a:buFont typeface="Arial" panose="020B0604020202020204" pitchFamily="34" charset="0"/>
              <a:buChar char="•"/>
            </a:pPr>
            <a:r>
              <a:rPr lang="tr-TR" dirty="0" smtClean="0"/>
              <a:t>Halk </a:t>
            </a:r>
            <a:r>
              <a:rPr lang="tr-TR" dirty="0"/>
              <a:t>sağlığı ile ilgili eksiklikleri tespit edip öneriler geliştirdik. Sağlık emekçilerinin durumunu izledik. </a:t>
            </a:r>
          </a:p>
          <a:p>
            <a:endParaRPr lang="tr-TR" dirty="0"/>
          </a:p>
        </p:txBody>
      </p:sp>
      <p:pic>
        <p:nvPicPr>
          <p:cNvPr id="5" name="Resim 4">
            <a:extLst>
              <a:ext uri="{FF2B5EF4-FFF2-40B4-BE49-F238E27FC236}">
                <a16:creationId xmlns:a16="http://schemas.microsoft.com/office/drawing/2014/main" xmlns="" id="{8C6943D9-7B9D-B34F-AE62-420738415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768" y="1189703"/>
            <a:ext cx="5909209" cy="5561099"/>
          </a:xfrm>
          <a:prstGeom prst="rect">
            <a:avLst/>
          </a:prstGeom>
        </p:spPr>
      </p:pic>
    </p:spTree>
    <p:extLst>
      <p:ext uri="{BB962C8B-B14F-4D97-AF65-F5344CB8AC3E}">
        <p14:creationId xmlns:p14="http://schemas.microsoft.com/office/powerpoint/2010/main" val="248188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400" dirty="0" smtClean="0"/>
              <a:t>TÜRK TABİPLERİ BİRLİĞİ OLAĞANDIŞI DURUMLARDA HIZLI DEĞERLENDİRME  RAPORLARININ İÇERİKLERİ</a:t>
            </a:r>
            <a:endParaRPr lang="tr-TR" sz="2400" dirty="0"/>
          </a:p>
        </p:txBody>
      </p:sp>
      <p:sp>
        <p:nvSpPr>
          <p:cNvPr id="3" name="İçerik Yer Tutucusu 2"/>
          <p:cNvSpPr>
            <a:spLocks noGrp="1"/>
          </p:cNvSpPr>
          <p:nvPr>
            <p:ph idx="1"/>
          </p:nvPr>
        </p:nvSpPr>
        <p:spPr>
          <a:xfrm>
            <a:off x="293077" y="1715532"/>
            <a:ext cx="11500338" cy="4593828"/>
          </a:xfrm>
        </p:spPr>
        <p:txBody>
          <a:bodyPr>
            <a:normAutofit/>
          </a:bodyPr>
          <a:lstStyle/>
          <a:p>
            <a:pPr marL="457200" indent="-457200">
              <a:buAutoNum type="arabicPeriod"/>
            </a:pPr>
            <a:endParaRPr lang="tr-TR" b="1" dirty="0" smtClean="0"/>
          </a:p>
          <a:p>
            <a:pPr marL="457200" indent="-457200">
              <a:buAutoNum type="arabicPeriod"/>
            </a:pPr>
            <a:r>
              <a:rPr lang="tr-TR" b="1" dirty="0" smtClean="0"/>
              <a:t>ETKİLENEN BÖLGENİN</a:t>
            </a:r>
            <a:r>
              <a:rPr lang="tr-TR" dirty="0" smtClean="0"/>
              <a:t>;  Coğrafi özellikleri:  </a:t>
            </a:r>
            <a:r>
              <a:rPr lang="fi-FI" dirty="0" smtClean="0"/>
              <a:t>Tahmini büyüklük (kentin ne kadarı etkilenmiş</a:t>
            </a:r>
            <a:r>
              <a:rPr lang="tr-TR" dirty="0" smtClean="0"/>
              <a:t>,                              Sosyoekonomik özellikler (göç alıyor mu, hakim ekonomik etkinlik,..), Etkiyi şiddetlendirebilecek bölgesel </a:t>
            </a:r>
            <a:r>
              <a:rPr lang="tr-TR" dirty="0" smtClean="0"/>
              <a:t>özellikler, </a:t>
            </a:r>
            <a:r>
              <a:rPr lang="tr-TR" dirty="0" smtClean="0"/>
              <a:t>iklim koşulları, nüfus hareketleri, sanayii tesisleri</a:t>
            </a:r>
            <a:r>
              <a:rPr lang="tr-TR" dirty="0" smtClean="0"/>
              <a:t>,  jeolojik yapı ……                                                                                        </a:t>
            </a:r>
            <a:endParaRPr lang="tr-TR" dirty="0" smtClean="0"/>
          </a:p>
          <a:p>
            <a:pPr marL="457200" indent="-457200">
              <a:buAutoNum type="arabicPeriod"/>
            </a:pPr>
            <a:endParaRPr lang="tr-TR" b="1" dirty="0" smtClean="0"/>
          </a:p>
          <a:p>
            <a:pPr marL="457200" indent="-457200">
              <a:buAutoNum type="arabicPeriod"/>
            </a:pPr>
            <a:r>
              <a:rPr lang="tr-TR" b="1" dirty="0" smtClean="0"/>
              <a:t>DEMOGRAFİK ÖZELLİKLER;</a:t>
            </a:r>
            <a:r>
              <a:rPr lang="tr-TR" dirty="0" smtClean="0"/>
              <a:t> nüfus, ölü sayısı, yaralı sayısı, etkilenen nüfus şu anda nerede?</a:t>
            </a:r>
          </a:p>
          <a:p>
            <a:pPr marL="457200" indent="-457200">
              <a:buAutoNum type="arabicPeriod" startAt="3"/>
            </a:pPr>
            <a:endParaRPr lang="tr-TR" b="1" dirty="0" smtClean="0"/>
          </a:p>
          <a:p>
            <a:pPr marL="457200" indent="-457200">
              <a:buAutoNum type="arabicPeriod" startAt="3"/>
            </a:pPr>
            <a:r>
              <a:rPr lang="tr-TR" b="1" dirty="0" smtClean="0"/>
              <a:t>TEMEL GEREKSİNİMLER </a:t>
            </a:r>
            <a:r>
              <a:rPr lang="tr-TR" dirty="0" smtClean="0"/>
              <a:t>Su,  Gıda, Barınma, klorlama </a:t>
            </a:r>
            <a:r>
              <a:rPr lang="tr-TR" dirty="0" smtClean="0"/>
              <a:t>işlemleri</a:t>
            </a:r>
            <a:endParaRPr lang="tr-TR" dirty="0" smtClean="0"/>
          </a:p>
          <a:p>
            <a:pPr marL="457200" indent="-457200">
              <a:buAutoNum type="arabicPeriod" startAt="3"/>
            </a:pPr>
            <a:endParaRPr lang="tr-TR" b="1" dirty="0" smtClean="0"/>
          </a:p>
          <a:p>
            <a:pPr marL="0" indent="0">
              <a:buNone/>
            </a:pPr>
            <a:endParaRPr lang="tr-TR" dirty="0"/>
          </a:p>
        </p:txBody>
      </p:sp>
    </p:spTree>
    <p:extLst>
      <p:ext uri="{BB962C8B-B14F-4D97-AF65-F5344CB8AC3E}">
        <p14:creationId xmlns:p14="http://schemas.microsoft.com/office/powerpoint/2010/main" val="298398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800" dirty="0"/>
              <a:t>TÜRK TABİPLERİ BİRLİĞİ OLAĞANDIŞI DURUMLARDA HIZLI DEĞERLENDİRME  RAPORLARININ İÇERİKLERİ</a:t>
            </a:r>
          </a:p>
        </p:txBody>
      </p:sp>
      <p:sp>
        <p:nvSpPr>
          <p:cNvPr id="3" name="İçerik Yer Tutucusu 2"/>
          <p:cNvSpPr>
            <a:spLocks noGrp="1"/>
          </p:cNvSpPr>
          <p:nvPr>
            <p:ph idx="1"/>
          </p:nvPr>
        </p:nvSpPr>
        <p:spPr/>
        <p:txBody>
          <a:bodyPr>
            <a:normAutofit lnSpcReduction="10000"/>
          </a:bodyPr>
          <a:lstStyle/>
          <a:p>
            <a:pPr marL="0" indent="0">
              <a:buNone/>
            </a:pPr>
            <a:r>
              <a:rPr lang="tr-TR" b="1" dirty="0" smtClean="0"/>
              <a:t>4. İşlevsel </a:t>
            </a:r>
            <a:r>
              <a:rPr lang="tr-TR" b="1" dirty="0"/>
              <a:t>Sağlık Hizmetlerinin Durumu Nerede nasıl sunuluyor? Sağlık Çalışanları yeterli mi? </a:t>
            </a:r>
            <a:r>
              <a:rPr lang="tr-TR" dirty="0"/>
              <a:t>Hastane,  ASM,   </a:t>
            </a:r>
            <a:r>
              <a:rPr lang="tr-TR" dirty="0" err="1" smtClean="0"/>
              <a:t>muayehane</a:t>
            </a:r>
            <a:r>
              <a:rPr lang="tr-TR" dirty="0"/>
              <a:t>, diyaliz merkezleri, kan bankası, eczane   (ziyaret edilen sağlık kurumu </a:t>
            </a:r>
            <a:r>
              <a:rPr lang="tr-TR" dirty="0" smtClean="0"/>
              <a:t>sayısı sağlık </a:t>
            </a:r>
            <a:r>
              <a:rPr lang="tr-TR" dirty="0"/>
              <a:t>çalışanları, </a:t>
            </a:r>
            <a:r>
              <a:rPr lang="tr-TR" dirty="0" smtClean="0"/>
              <a:t>gönüllü sağlık hizmetleri sayısı </a:t>
            </a:r>
            <a:r>
              <a:rPr lang="tr-TR" dirty="0"/>
              <a:t>( </a:t>
            </a:r>
            <a:r>
              <a:rPr lang="tr-TR" dirty="0" smtClean="0"/>
              <a:t>hekim</a:t>
            </a:r>
            <a:r>
              <a:rPr lang="tr-TR" dirty="0"/>
              <a:t>, </a:t>
            </a:r>
            <a:r>
              <a:rPr lang="tr-TR" dirty="0" smtClean="0"/>
              <a:t>hemşire, ebe, sağlık memuru, çevre </a:t>
            </a:r>
            <a:r>
              <a:rPr lang="tr-TR" dirty="0"/>
              <a:t>sağlığı teknisyeni ….) , </a:t>
            </a:r>
            <a:r>
              <a:rPr lang="tr-TR" dirty="0" smtClean="0"/>
              <a:t>bağışıklama durumu, sağlık </a:t>
            </a:r>
            <a:r>
              <a:rPr lang="tr-TR" dirty="0"/>
              <a:t>kurumlarında doğum yaptırılabiliyor  mu?, </a:t>
            </a:r>
            <a:r>
              <a:rPr lang="tr-TR" dirty="0" smtClean="0"/>
              <a:t>acil </a:t>
            </a:r>
            <a:r>
              <a:rPr lang="tr-TR" dirty="0"/>
              <a:t>sağlık hizmetleri ( 112, </a:t>
            </a:r>
            <a:r>
              <a:rPr lang="tr-TR" dirty="0" err="1"/>
              <a:t>triyaj</a:t>
            </a:r>
            <a:r>
              <a:rPr lang="tr-TR" dirty="0"/>
              <a:t> alanları vb.) veriliyor mu?, </a:t>
            </a:r>
            <a:r>
              <a:rPr lang="tr-TR" dirty="0" smtClean="0"/>
              <a:t>acil </a:t>
            </a:r>
            <a:r>
              <a:rPr lang="tr-TR" dirty="0"/>
              <a:t>ameliyatlar yapılabiliyor mu?, </a:t>
            </a:r>
            <a:r>
              <a:rPr lang="tr-TR" dirty="0" smtClean="0"/>
              <a:t>hastalar </a:t>
            </a:r>
            <a:r>
              <a:rPr lang="tr-TR" dirty="0"/>
              <a:t>nereye sevk ediliyor?</a:t>
            </a:r>
          </a:p>
          <a:p>
            <a:pPr marL="0" indent="0">
              <a:buNone/>
            </a:pPr>
            <a:r>
              <a:rPr lang="tr-TR" b="1" dirty="0" smtClean="0"/>
              <a:t>5</a:t>
            </a:r>
            <a:r>
              <a:rPr lang="tr-TR" b="1" dirty="0"/>
              <a:t>. SAĞLIK ÇALIŞANLARININ GEREKSİNİMLERİ</a:t>
            </a:r>
            <a:br>
              <a:rPr lang="tr-TR" b="1" dirty="0"/>
            </a:br>
            <a:r>
              <a:rPr lang="tr-TR" dirty="0" smtClean="0"/>
              <a:t>Dinlenme, barınma, çocuklarının eğitimi, çalışma koşulları, ulaşım imkanları</a:t>
            </a:r>
          </a:p>
          <a:p>
            <a:pPr marL="0" indent="0">
              <a:buNone/>
            </a:pPr>
            <a:r>
              <a:rPr lang="tr-TR" b="1" dirty="0" smtClean="0"/>
              <a:t>6</a:t>
            </a:r>
            <a:r>
              <a:rPr lang="tr-TR" b="1" dirty="0"/>
              <a:t>. ALTYAPI </a:t>
            </a:r>
            <a:r>
              <a:rPr lang="tr-TR" b="1" dirty="0" smtClean="0"/>
              <a:t>                                                                                                                                             </a:t>
            </a:r>
            <a:r>
              <a:rPr lang="tr-TR" dirty="0" smtClean="0"/>
              <a:t>Su </a:t>
            </a:r>
            <a:r>
              <a:rPr lang="tr-TR" dirty="0"/>
              <a:t>şebekesi, arıtma tesislerinin durumu, elektrik</a:t>
            </a:r>
            <a:r>
              <a:rPr lang="tr-TR" dirty="0" smtClean="0"/>
              <a:t>, internet </a:t>
            </a:r>
            <a:r>
              <a:rPr lang="tr-TR" dirty="0"/>
              <a:t>, kanalizasyon,  atıkların toplanması ve yok edimi, güvenlik, kurtarma ekiplerinin koruyucu ekipmanları, ulaşım olanakları (Bölgeye, bölge içi), iletişim olanakları…</a:t>
            </a:r>
          </a:p>
          <a:p>
            <a:endParaRPr lang="tr-TR" dirty="0"/>
          </a:p>
        </p:txBody>
      </p:sp>
    </p:spTree>
    <p:extLst>
      <p:ext uri="{BB962C8B-B14F-4D97-AF65-F5344CB8AC3E}">
        <p14:creationId xmlns:p14="http://schemas.microsoft.com/office/powerpoint/2010/main" val="272771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7151E5-C1CE-AE0E-E80B-869F4789C6AF}"/>
            </a:ext>
          </a:extLst>
        </p:cNvPr>
        <p:cNvGrpSpPr/>
        <p:nvPr/>
      </p:nvGrpSpPr>
      <p:grpSpPr>
        <a:xfrm>
          <a:off x="0" y="0"/>
          <a:ext cx="0" cy="0"/>
          <a:chOff x="0" y="0"/>
          <a:chExt cx="0" cy="0"/>
        </a:xfrm>
      </p:grpSpPr>
      <p:sp>
        <p:nvSpPr>
          <p:cNvPr id="3" name="İçerik Yer Tutucusu 2"/>
          <p:cNvSpPr>
            <a:spLocks noGrp="1"/>
          </p:cNvSpPr>
          <p:nvPr>
            <p:ph sz="half" idx="1"/>
          </p:nvPr>
        </p:nvSpPr>
        <p:spPr/>
        <p:txBody>
          <a:bodyPr/>
          <a:lstStyle/>
          <a:p>
            <a:endParaRPr lang="tr-TR" dirty="0" smtClean="0"/>
          </a:p>
          <a:p>
            <a:r>
              <a:rPr lang="tr-TR" dirty="0" smtClean="0"/>
              <a:t>Sağlık </a:t>
            </a:r>
            <a:r>
              <a:rPr lang="tr-TR" dirty="0" smtClean="0"/>
              <a:t>çalışanları ziyaretleri</a:t>
            </a:r>
          </a:p>
          <a:p>
            <a:r>
              <a:rPr lang="tr-TR" dirty="0" smtClean="0"/>
              <a:t>Çocuklarla yönelik etkinlikler</a:t>
            </a:r>
            <a:endParaRPr lang="tr-TR" dirty="0" smtClean="0"/>
          </a:p>
          <a:p>
            <a:r>
              <a:rPr lang="tr-TR" dirty="0" smtClean="0"/>
              <a:t>İlçe, </a:t>
            </a:r>
            <a:r>
              <a:rPr lang="tr-TR" dirty="0" smtClean="0"/>
              <a:t>köy, belde  </a:t>
            </a:r>
            <a:r>
              <a:rPr lang="tr-TR" dirty="0" smtClean="0"/>
              <a:t>ziyaretleri</a:t>
            </a:r>
          </a:p>
          <a:p>
            <a:r>
              <a:rPr lang="tr-TR" dirty="0" smtClean="0"/>
              <a:t>Halkla buluşmalar </a:t>
            </a:r>
          </a:p>
          <a:p>
            <a:r>
              <a:rPr lang="tr-TR" dirty="0" smtClean="0"/>
              <a:t>Köy ve beldelerde sağlık taramaları ve muayeneler</a:t>
            </a:r>
          </a:p>
          <a:p>
            <a:r>
              <a:rPr lang="tr-TR" dirty="0" smtClean="0"/>
              <a:t>Poliklinik hizmetleri</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935691CF-3FFB-BBBD-501B-3D5FFD9A92A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621188"/>
          </a:xfrm>
          <a:prstGeom prst="rect">
            <a:avLst/>
          </a:prstGeom>
        </p:spPr>
      </p:pic>
      <p:pic>
        <p:nvPicPr>
          <p:cNvPr id="7" name="İçerik Yer Tutucusu 6" descr="kişi, şahıs, giyim, iç mekan, duvar içeren bir resim&#10;&#10;Yapay zeka tarafından oluşturulan içerik yanlış olabilir.">
            <a:extLst>
              <a:ext uri="{FF2B5EF4-FFF2-40B4-BE49-F238E27FC236}">
                <a16:creationId xmlns:a16="http://schemas.microsoft.com/office/drawing/2014/main" xmlns="" id="{A91751FE-F039-31CC-FA5C-7906209BEBB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55490" y="644769"/>
            <a:ext cx="5181600" cy="2708036"/>
          </a:xfrm>
          <a:prstGeom prst="rect">
            <a:avLst/>
          </a:prstGeom>
        </p:spPr>
      </p:pic>
      <p:pic>
        <p:nvPicPr>
          <p:cNvPr id="8" name="Resim 7" descr="giyim, kişi, şahıs, ayakkabı, adam, insan içeren bir resim&#10;&#10;Yapay zeka tarafından oluşturulan içerik yanlış olabilir.">
            <a:extLst>
              <a:ext uri="{FF2B5EF4-FFF2-40B4-BE49-F238E27FC236}">
                <a16:creationId xmlns:a16="http://schemas.microsoft.com/office/drawing/2014/main" xmlns="" id="{8B757571-B3B1-144C-8757-2152DA1A4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673" y="3903786"/>
            <a:ext cx="5231882" cy="2485294"/>
          </a:xfrm>
          <a:prstGeom prst="rect">
            <a:avLst/>
          </a:prstGeom>
        </p:spPr>
      </p:pic>
    </p:spTree>
    <p:extLst>
      <p:ext uri="{BB962C8B-B14F-4D97-AF65-F5344CB8AC3E}">
        <p14:creationId xmlns:p14="http://schemas.microsoft.com/office/powerpoint/2010/main" val="98659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dirty="0" smtClean="0"/>
              <a:t>Sağlık çalışanlarının öncelikli sorunları ve yapılması gerekenler</a:t>
            </a:r>
            <a:endParaRPr lang="tr-TR" dirty="0"/>
          </a:p>
        </p:txBody>
      </p:sp>
      <p:sp>
        <p:nvSpPr>
          <p:cNvPr id="3" name="İçerik Yer Tutucusu 2"/>
          <p:cNvSpPr>
            <a:spLocks noGrp="1"/>
          </p:cNvSpPr>
          <p:nvPr>
            <p:ph idx="1"/>
          </p:nvPr>
        </p:nvSpPr>
        <p:spPr/>
        <p:txBody>
          <a:bodyPr>
            <a:normAutofit/>
          </a:bodyPr>
          <a:lstStyle/>
          <a:p>
            <a:r>
              <a:rPr lang="tr-TR" dirty="0" smtClean="0"/>
              <a:t>Ruhsal travma. </a:t>
            </a:r>
          </a:p>
          <a:p>
            <a:r>
              <a:rPr lang="tr-TR" dirty="0" smtClean="0"/>
              <a:t>Yakınlarının kaybı ve aralıksız çalışma süreleri nedeniyle tükenmiş durumdalar. </a:t>
            </a:r>
          </a:p>
          <a:p>
            <a:r>
              <a:rPr lang="tr-TR" dirty="0" smtClean="0"/>
              <a:t>Barınma sorunları hızlıca giderilmeli</a:t>
            </a:r>
          </a:p>
          <a:p>
            <a:r>
              <a:rPr lang="tr-TR" dirty="0" smtClean="0"/>
              <a:t>En öncelikli işlerden biri sağlık çalışanlarının idari izinli sayılması, yayınlanan genelgenin sağlık çalışanlarını da kapsamasını sağlanması, </a:t>
            </a:r>
          </a:p>
          <a:p>
            <a:r>
              <a:rPr lang="tr-TR" dirty="0" smtClean="0"/>
              <a:t>Aile hekimlerine kayıtlı olmayan kişiler için misafir aile hekimliği birimleri kurulmalıdır. Köylere göç nedeniyle </a:t>
            </a:r>
            <a:r>
              <a:rPr lang="tr-TR" dirty="0" err="1" smtClean="0"/>
              <a:t>ASM’lerin</a:t>
            </a:r>
            <a:r>
              <a:rPr lang="tr-TR" dirty="0" smtClean="0"/>
              <a:t> nüfusunun arttığı belirtildi. Nüfuslar güncellenmelidir. Bağışıklama hizmetleri hiç aksatmadan devam etmeli,  </a:t>
            </a:r>
            <a:r>
              <a:rPr lang="tr-TR" dirty="0" err="1" smtClean="0"/>
              <a:t>sürveyansı</a:t>
            </a:r>
            <a:r>
              <a:rPr lang="tr-TR" dirty="0" smtClean="0"/>
              <a:t> aksatılmamalıdır. </a:t>
            </a:r>
          </a:p>
          <a:p>
            <a:r>
              <a:rPr lang="tr-TR" dirty="0" smtClean="0"/>
              <a:t>Ana çocuk sağlığı hizmetlerinin yanında kişilerin üreme sağlığı ile ilgili olarak aile planlaması danışmanlığı almaları sağlanmalı, bu konudaki ihtiyaçları giderilmelidir. </a:t>
            </a:r>
            <a:endParaRPr lang="tr-TR" dirty="0"/>
          </a:p>
        </p:txBody>
      </p:sp>
    </p:spTree>
    <p:extLst>
      <p:ext uri="{BB962C8B-B14F-4D97-AF65-F5344CB8AC3E}">
        <p14:creationId xmlns:p14="http://schemas.microsoft.com/office/powerpoint/2010/main" val="25223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 xmlns:a16="http://schemas.microsoft.com/office/drawing/2014/main" id="{602E5CEE-91F4-469A-8DB0-B083D4E6D3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a:extLst>
              <a:ext uri="{FF2B5EF4-FFF2-40B4-BE49-F238E27FC236}">
                <a16:creationId xmlns="" xmlns:a16="http://schemas.microsoft.com/office/drawing/2014/main" id="{E6792CA3-1B1D-9A59-1745-86E146531428}"/>
              </a:ext>
            </a:extLst>
          </p:cNvPr>
          <p:cNvPicPr>
            <a:picLocks noChangeAspect="1"/>
          </p:cNvPicPr>
          <p:nvPr/>
        </p:nvPicPr>
        <p:blipFill>
          <a:blip r:embed="rId2"/>
          <a:srcRect t="4094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Resim 4">
            <a:extLst>
              <a:ext uri="{FF2B5EF4-FFF2-40B4-BE49-F238E27FC236}">
                <a16:creationId xmlns="" xmlns:a16="http://schemas.microsoft.com/office/drawing/2014/main" id="{963685AB-8380-70F6-5BBC-859D0E2B21EB}"/>
              </a:ext>
            </a:extLst>
          </p:cNvPr>
          <p:cNvPicPr>
            <a:picLocks noChangeAspect="1"/>
          </p:cNvPicPr>
          <p:nvPr/>
        </p:nvPicPr>
        <p:blipFill>
          <a:blip r:embed="rId3"/>
          <a:srcRect t="30099" r="2" b="2"/>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9" name="Resim 8">
            <a:extLst>
              <a:ext uri="{FF2B5EF4-FFF2-40B4-BE49-F238E27FC236}">
                <a16:creationId xmlns="" xmlns:a16="http://schemas.microsoft.com/office/drawing/2014/main" id="{CEF2E082-B677-013F-244D-9BAE7A2265E0}"/>
              </a:ext>
            </a:extLst>
          </p:cNvPr>
          <p:cNvPicPr>
            <a:picLocks noChangeAspect="1"/>
          </p:cNvPicPr>
          <p:nvPr/>
        </p:nvPicPr>
        <p:blipFill>
          <a:blip r:embed="rId4"/>
          <a:srcRect t="29606" r="1" b="12231"/>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40" name="Freeform: Shape 39">
            <a:extLst>
              <a:ext uri="{FF2B5EF4-FFF2-40B4-BE49-F238E27FC236}">
                <a16:creationId xmlns="" xmlns:a16="http://schemas.microsoft.com/office/drawing/2014/main" id="{E2AC6510-3E38-4777-B5FF-489AB2AFC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2" name="Freeform: Shape 41">
            <a:extLst>
              <a:ext uri="{FF2B5EF4-FFF2-40B4-BE49-F238E27FC236}">
                <a16:creationId xmlns="" xmlns:a16="http://schemas.microsoft.com/office/drawing/2014/main" id="{01E4E464-521F-49A9-8D9D-6F6979C454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 xmlns:a16="http://schemas.microsoft.com/office/drawing/2014/main" id="{8B298462-C9E8-AF6E-2EBD-F766B7249B89}"/>
              </a:ext>
            </a:extLst>
          </p:cNvPr>
          <p:cNvSpPr>
            <a:spLocks noGrp="1"/>
          </p:cNvSpPr>
          <p:nvPr>
            <p:ph type="ctrTitle"/>
          </p:nvPr>
        </p:nvSpPr>
        <p:spPr>
          <a:xfrm>
            <a:off x="438912" y="1254369"/>
            <a:ext cx="5020056" cy="3043311"/>
          </a:xfrm>
        </p:spPr>
        <p:txBody>
          <a:bodyPr>
            <a:normAutofit fontScale="90000"/>
          </a:bodyPr>
          <a:lstStyle/>
          <a:p>
            <a:pPr algn="l"/>
            <a:r>
              <a:rPr lang="tr-TR" sz="3800" dirty="0"/>
              <a:t>TTB-DEPREM DEĞERLENDİRME RAPORLARINDA SAĞLIK HİZMETLERİ VE SAĞLIK EMEK </a:t>
            </a:r>
            <a:r>
              <a:rPr lang="tr-TR" sz="3800" dirty="0" smtClean="0"/>
              <a:t>GÜCÜ </a:t>
            </a:r>
            <a:endParaRPr lang="tr-TR" sz="3800" dirty="0"/>
          </a:p>
        </p:txBody>
      </p:sp>
      <p:sp>
        <p:nvSpPr>
          <p:cNvPr id="44" name="Rectangle 43">
            <a:extLst>
              <a:ext uri="{FF2B5EF4-FFF2-40B4-BE49-F238E27FC236}">
                <a16:creationId xmlns="" xmlns:a16="http://schemas.microsoft.com/office/drawing/2014/main" id="{D1CD565B-6ECC-4F9F-9651-D9B02A7EB2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Resim 6">
            <a:extLst>
              <a:ext uri="{FF2B5EF4-FFF2-40B4-BE49-F238E27FC236}">
                <a16:creationId xmlns="" xmlns:a16="http://schemas.microsoft.com/office/drawing/2014/main" id="{0FC40B16-B128-D14E-9419-A3F40F5FBAB7}"/>
              </a:ext>
            </a:extLst>
          </p:cNvPr>
          <p:cNvPicPr>
            <a:picLocks noChangeAspect="1"/>
          </p:cNvPicPr>
          <p:nvPr/>
        </p:nvPicPr>
        <p:blipFill>
          <a:blip r:embed="rId5"/>
          <a:srcRect t="18027" r="-1" b="17427"/>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6" name="Rectangle 45">
            <a:extLst>
              <a:ext uri="{FF2B5EF4-FFF2-40B4-BE49-F238E27FC236}">
                <a16:creationId xmlns="" xmlns:a16="http://schemas.microsoft.com/office/drawing/2014/main" id="{E52DEE4C-2D60-4B27-8ABB-1D595DF08E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93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301923" y="2614245"/>
            <a:ext cx="7588155" cy="1129271"/>
          </a:xfrm>
          <a:solidFill>
            <a:schemeClr val="bg1">
              <a:lumMod val="95000"/>
            </a:schemeClr>
          </a:solidFill>
        </p:spPr>
        <p:txBody>
          <a:bodyPr/>
          <a:lstStyle/>
          <a:p>
            <a:r>
              <a:rPr lang="tr-TR" dirty="0" smtClean="0"/>
              <a:t>Geç dönem çalışmaları</a:t>
            </a:r>
            <a:endParaRPr lang="tr-TR" dirty="0"/>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1073577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B1CD53-BEB2-812E-8ECF-642D0056BF7B}"/>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xmlns="" id="{35565586-C331-C834-4A48-232F013F4B16}"/>
              </a:ext>
            </a:extLst>
          </p:cNvPr>
          <p:cNvSpPr>
            <a:spLocks noGrp="1"/>
          </p:cNvSpPr>
          <p:nvPr>
            <p:ph type="subTitle" idx="1"/>
          </p:nvPr>
        </p:nvSpPr>
        <p:spPr>
          <a:xfrm>
            <a:off x="83164" y="2324578"/>
            <a:ext cx="11686806" cy="3923822"/>
          </a:xfrm>
        </p:spPr>
        <p:txBody>
          <a:bodyPr>
            <a:normAutofit/>
          </a:bodyPr>
          <a:lstStyle/>
          <a:p>
            <a:pPr algn="l"/>
            <a:r>
              <a:rPr lang="tr-TR" dirty="0" smtClean="0"/>
              <a:t> </a:t>
            </a:r>
            <a:r>
              <a:rPr lang="tr-TR" dirty="0"/>
              <a:t>8 Temmuz 2023’de yapılan 75. büyük kongrede AFETLERDE SAĞLIK HİZMETLERİ YÖNETİMİ AKADEMİSİ kurulması </a:t>
            </a:r>
            <a:r>
              <a:rPr lang="tr-TR" dirty="0" smtClean="0"/>
              <a:t>kararı alındı..</a:t>
            </a:r>
          </a:p>
          <a:p>
            <a:pPr algn="l"/>
            <a:r>
              <a:rPr lang="tr-TR" dirty="0" smtClean="0"/>
              <a:t>Afetlerde; </a:t>
            </a:r>
            <a:r>
              <a:rPr lang="tr-TR" dirty="0"/>
              <a:t>sağlıkla ilgili haklar ve mesleki değerler çerçevesinde, bireylerin ve toplumların sağlıklarını etkileyen her türlü belirleyene, sağlık hizmetlerinin nicelik ve niteliği ile sağlık emekçilerinin çalışma koşullarına yönelik olarak;</a:t>
            </a:r>
          </a:p>
          <a:p>
            <a:pPr algn="l"/>
            <a:r>
              <a:rPr lang="tr-TR" dirty="0"/>
              <a:t>• Değerlendirme, izleme ve gerektiğinde sağlık hizmetlerinin geliştirilmesi ve eşgüdümü için müdahale etmeyi</a:t>
            </a:r>
          </a:p>
          <a:p>
            <a:pPr algn="l"/>
            <a:r>
              <a:rPr lang="tr-TR" dirty="0"/>
              <a:t>• Bilimsel bilgi üretmeyi • Eğitim vermeyi • Danışmanlık vermeyi • Hak savunuculuğu yapmayı • Kamuoyunu bilgilendirmeyi • Karar vericiler ve politika üretenleri bilgilendirmeyi, uyarmayı, öneri geliştirmeyi amaçlar.</a:t>
            </a:r>
          </a:p>
          <a:p>
            <a:pPr algn="l"/>
            <a:endParaRPr lang="tr-TR" dirty="0"/>
          </a:p>
          <a:p>
            <a:pPr algn="l"/>
            <a:endParaRPr lang="tr-TR" dirty="0"/>
          </a:p>
          <a:p>
            <a:pPr algn="l"/>
            <a:endParaRPr lang="tr-TR" dirty="0"/>
          </a:p>
          <a:p>
            <a:pPr algn="l"/>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F7D9077E-DB84-D7E7-A309-BD5BAA4B192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pic>
        <p:nvPicPr>
          <p:cNvPr id="7" name="Resim 6" descr="grafik, yazı tipi, grafik tasarım, logo içeren bir resim&#10;&#10;Yapay zeka tarafından oluşturulan içerik yanlış olabilir.">
            <a:extLst>
              <a:ext uri="{FF2B5EF4-FFF2-40B4-BE49-F238E27FC236}">
                <a16:creationId xmlns:a16="http://schemas.microsoft.com/office/drawing/2014/main" xmlns="" id="{6822DF1F-E7C0-1C48-894D-E585E08DF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040" y="14301"/>
            <a:ext cx="8897346" cy="2114428"/>
          </a:xfrm>
          <a:prstGeom prst="rect">
            <a:avLst/>
          </a:prstGeom>
        </p:spPr>
      </p:pic>
    </p:spTree>
    <p:extLst>
      <p:ext uri="{BB962C8B-B14F-4D97-AF65-F5344CB8AC3E}">
        <p14:creationId xmlns:p14="http://schemas.microsoft.com/office/powerpoint/2010/main" val="329456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E65955-69BD-4A6E-057B-EAC9D1E0A895}"/>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xmlns="" id="{63C3E6B3-5F80-BEF3-2FD4-55234137BAF9}"/>
              </a:ext>
            </a:extLst>
          </p:cNvPr>
          <p:cNvSpPr>
            <a:spLocks noGrp="1"/>
          </p:cNvSpPr>
          <p:nvPr>
            <p:ph type="subTitle" idx="1"/>
          </p:nvPr>
        </p:nvSpPr>
        <p:spPr>
          <a:xfrm>
            <a:off x="83164" y="2969512"/>
            <a:ext cx="3998360" cy="5176684"/>
          </a:xfrm>
        </p:spPr>
        <p:txBody>
          <a:bodyPr>
            <a:normAutofit/>
          </a:bodyPr>
          <a:lstStyle/>
          <a:p>
            <a:pPr algn="l"/>
            <a:r>
              <a:rPr lang="tr-TR" dirty="0"/>
              <a:t>Adıyaman’da 1. basamak sağlık emekçilerine yönelik Türkiye Psikiyatri Derneği ile koordineli </a:t>
            </a:r>
            <a:r>
              <a:rPr lang="tr-TR" dirty="0" err="1"/>
              <a:t>olarka</a:t>
            </a:r>
            <a:r>
              <a:rPr lang="tr-TR" dirty="0"/>
              <a:t> «Kendine Zarar Verme Davranışı» konulu eğitim çalışması </a:t>
            </a:r>
            <a:r>
              <a:rPr lang="tr-TR" dirty="0" smtClean="0"/>
              <a:t>düzenlendi</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A3EF5E74-46E2-7427-D9CF-D3E0C63335E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51EA7459-9E24-FE37-8599-AAB9960CB1A3}"/>
              </a:ext>
            </a:extLst>
          </p:cNvPr>
          <p:cNvSpPr>
            <a:spLocks noGrp="1"/>
          </p:cNvSpPr>
          <p:nvPr>
            <p:ph type="ctrTitle"/>
          </p:nvPr>
        </p:nvSpPr>
        <p:spPr>
          <a:xfrm>
            <a:off x="83164" y="1207477"/>
            <a:ext cx="5743205" cy="1339248"/>
          </a:xfrm>
          <a:solidFill>
            <a:schemeClr val="bg1">
              <a:lumMod val="95000"/>
            </a:schemeClr>
          </a:solidFill>
        </p:spPr>
        <p:txBody>
          <a:bodyPr>
            <a:normAutofit/>
          </a:bodyPr>
          <a:lstStyle/>
          <a:p>
            <a:pPr algn="l"/>
            <a:r>
              <a:rPr lang="tr-TR" sz="3000" dirty="0"/>
              <a:t>TTB-AFETLERDE SAĞLIK HİZMETLERİ YÖNETİMİ AKADEMİSİ</a:t>
            </a:r>
          </a:p>
        </p:txBody>
      </p:sp>
      <p:pic>
        <p:nvPicPr>
          <p:cNvPr id="4" name="Resim 3" descr="iç mekan, giyim, bina, kişi, şahıs içeren bir resim&#10;&#10;Yapay zeka tarafından oluşturulan içerik yanlış olabilir.">
            <a:extLst>
              <a:ext uri="{FF2B5EF4-FFF2-40B4-BE49-F238E27FC236}">
                <a16:creationId xmlns:a16="http://schemas.microsoft.com/office/drawing/2014/main" xmlns="" id="{032A3F02-1CCD-0D98-DECF-EBF3D3C48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443" y="703386"/>
            <a:ext cx="5442687" cy="5841117"/>
          </a:xfrm>
          <a:prstGeom prst="rect">
            <a:avLst/>
          </a:prstGeom>
        </p:spPr>
      </p:pic>
    </p:spTree>
    <p:extLst>
      <p:ext uri="{BB962C8B-B14F-4D97-AF65-F5344CB8AC3E}">
        <p14:creationId xmlns:p14="http://schemas.microsoft.com/office/powerpoint/2010/main" val="273171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90338" y="640080"/>
            <a:ext cx="3734015" cy="3566160"/>
          </a:xfrm>
        </p:spPr>
        <p:txBody>
          <a:bodyPr anchor="b">
            <a:normAutofit/>
          </a:bodyPr>
          <a:lstStyle/>
          <a:p>
            <a:pPr algn="l">
              <a:lnSpc>
                <a:spcPct val="90000"/>
              </a:lnSpc>
            </a:pPr>
            <a:r>
              <a:rPr lang="tr-TR" sz="4300"/>
              <a:t>Deprem Bölgesinde Asbest Raporu Özeti</a:t>
            </a:r>
          </a:p>
        </p:txBody>
      </p:sp>
      <p:sp>
        <p:nvSpPr>
          <p:cNvPr id="3" name="Subtitle 2"/>
          <p:cNvSpPr>
            <a:spLocks noGrp="1"/>
          </p:cNvSpPr>
          <p:nvPr>
            <p:ph type="subTitle" idx="1"/>
          </p:nvPr>
        </p:nvSpPr>
        <p:spPr>
          <a:xfrm>
            <a:off x="890339" y="4636008"/>
            <a:ext cx="3734013" cy="1572768"/>
          </a:xfrm>
        </p:spPr>
        <p:txBody>
          <a:bodyPr>
            <a:normAutofit lnSpcReduction="10000"/>
          </a:bodyPr>
          <a:lstStyle/>
          <a:p>
            <a:pPr algn="l">
              <a:lnSpc>
                <a:spcPct val="90000"/>
              </a:lnSpc>
            </a:pPr>
            <a:r>
              <a:rPr lang="tr-TR" sz="2500"/>
              <a:t>Türk Tabipleri Birliği &amp; Temiz Hava Hakkı Platformu Raporu</a:t>
            </a:r>
          </a:p>
          <a:p>
            <a:pPr algn="l">
              <a:lnSpc>
                <a:spcPct val="90000"/>
              </a:lnSpc>
            </a:pPr>
            <a:r>
              <a:rPr lang="tr-TR" sz="2500"/>
              <a:t>Ekim 2023</a:t>
            </a:r>
          </a:p>
        </p:txBody>
      </p:sp>
      <p:sp>
        <p:nvSpPr>
          <p:cNvPr id="12"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7" y="4409267"/>
            <a:ext cx="347472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xmlns="" id="{0DF86B26-C4CF-95C2-3BDE-554480A9B70F}"/>
              </a:ext>
            </a:extLst>
          </p:cNvPr>
          <p:cNvPicPr>
            <a:picLocks noChangeAspect="1"/>
          </p:cNvPicPr>
          <p:nvPr/>
        </p:nvPicPr>
        <p:blipFill>
          <a:blip r:embed="rId2"/>
          <a:srcRect r="2" b="13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92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9" y="548640"/>
            <a:ext cx="3600860" cy="5431536"/>
          </a:xfrm>
        </p:spPr>
        <p:txBody>
          <a:bodyPr>
            <a:normAutofit/>
          </a:bodyPr>
          <a:lstStyle/>
          <a:p>
            <a:r>
              <a:rPr lang="tr-TR" sz="4300"/>
              <a:t>Depremler ve Etkileri</a:t>
            </a:r>
          </a:p>
        </p:txBody>
      </p:sp>
      <p:sp>
        <p:nvSpPr>
          <p:cNvPr id="13"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tr-TR" sz="1900" dirty="0"/>
              <a:t>6 Şubat 2023 Kahramanmaraş ve 20 Şubat 2023 Hatay depremleri sonucunda 11 ilde en az </a:t>
            </a:r>
            <a:r>
              <a:rPr lang="tr-TR" sz="1900" dirty="0" smtClean="0"/>
              <a:t>53 </a:t>
            </a:r>
            <a:r>
              <a:rPr lang="tr-TR" sz="1900" dirty="0"/>
              <a:t>bin insan hayatını kaybetti. Resmi verilere göre 200 binden fazla bina yıkık veya ağır hasarlı.</a:t>
            </a:r>
          </a:p>
        </p:txBody>
      </p:sp>
    </p:spTree>
    <p:extLst>
      <p:ext uri="{BB962C8B-B14F-4D97-AF65-F5344CB8AC3E}">
        <p14:creationId xmlns:p14="http://schemas.microsoft.com/office/powerpoint/2010/main" val="3854466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9" y="548640"/>
            <a:ext cx="3600860" cy="5431536"/>
          </a:xfrm>
        </p:spPr>
        <p:txBody>
          <a:bodyPr>
            <a:normAutofit/>
          </a:bodyPr>
          <a:lstStyle/>
          <a:p>
            <a:r>
              <a:rPr lang="tr-TR" sz="4300" dirty="0"/>
              <a:t>Asbestin Sağlık Üzerindeki Etkileri</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tr-TR" sz="1900"/>
              <a:t>Asbest, insan sağlığı için ciddi riskler oluşturur. Mezotelyoma (akciğer zarı kanseri), asbestozis gibi hastalıklara neden olur. Dünya genelinde yılda 255 bin ölüme yol açmaktadır.</a:t>
            </a:r>
          </a:p>
        </p:txBody>
      </p:sp>
    </p:spTree>
    <p:extLst>
      <p:ext uri="{BB962C8B-B14F-4D97-AF65-F5344CB8AC3E}">
        <p14:creationId xmlns:p14="http://schemas.microsoft.com/office/powerpoint/2010/main" val="412299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9" y="548640"/>
            <a:ext cx="3600860" cy="5431536"/>
          </a:xfrm>
          <a:solidFill>
            <a:schemeClr val="bg1">
              <a:lumMod val="95000"/>
            </a:schemeClr>
          </a:solidFill>
        </p:spPr>
        <p:txBody>
          <a:bodyPr>
            <a:normAutofit fontScale="90000"/>
          </a:bodyPr>
          <a:lstStyle/>
          <a:p>
            <a:r>
              <a:rPr lang="tr-TR" sz="4300" dirty="0"/>
              <a:t>Deprem Bölgesinde Asbest </a:t>
            </a:r>
            <a:r>
              <a:rPr lang="tr-TR" sz="4300" dirty="0" smtClean="0"/>
              <a:t>Tespiti</a:t>
            </a:r>
            <a:br>
              <a:rPr lang="tr-TR" sz="4300" dirty="0" smtClean="0"/>
            </a:br>
            <a:r>
              <a:rPr lang="tr-TR" sz="4300" dirty="0" smtClean="0"/>
              <a:t/>
            </a:r>
            <a:br>
              <a:rPr lang="tr-TR" sz="4300" dirty="0" smtClean="0"/>
            </a:br>
            <a:r>
              <a:rPr lang="tr-TR" sz="2700" dirty="0" smtClean="0"/>
              <a:t>Adıyaman</a:t>
            </a:r>
            <a:r>
              <a:rPr lang="tr-TR" sz="2700" dirty="0"/>
              <a:t>, Kahramanmaraş ve Elbistan şehir merkezlerinde yapılan incelemelerde enkaz tozlarında asbest lifleri tespit edildi. Hafriyat depolama alanlarında risk yüksek.</a:t>
            </a:r>
            <a:br>
              <a:rPr lang="tr-TR" sz="2700" dirty="0"/>
            </a:br>
            <a:endParaRPr lang="tr-TR" sz="2700" dirty="0"/>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lnSpcReduction="10000"/>
          </a:bodyPr>
          <a:lstStyle/>
          <a:p>
            <a:endParaRPr lang="tr-TR" sz="1900" dirty="0" smtClean="0"/>
          </a:p>
          <a:p>
            <a:r>
              <a:rPr lang="tr-TR" sz="1900" dirty="0" smtClean="0"/>
              <a:t>Adıyaman’da </a:t>
            </a:r>
            <a:r>
              <a:rPr lang="tr-TR" sz="1900" dirty="0"/>
              <a:t>alınan 30 toz örneğinin 2’sinde </a:t>
            </a:r>
            <a:r>
              <a:rPr lang="tr-TR" sz="1900" dirty="0" err="1"/>
              <a:t>krizotil</a:t>
            </a:r>
            <a:r>
              <a:rPr lang="tr-TR" sz="1900" dirty="0"/>
              <a:t> ve </a:t>
            </a:r>
            <a:r>
              <a:rPr lang="tr-TR" sz="1900" dirty="0" err="1"/>
              <a:t>antofilit</a:t>
            </a:r>
            <a:r>
              <a:rPr lang="tr-TR" sz="1900" dirty="0"/>
              <a:t> türlerinde asbest tespit edilmiştir. Özellikle hafriyat döküm sahalarının çevresinde yüksek risk belirlenmiştir</a:t>
            </a:r>
            <a:r>
              <a:rPr lang="tr-TR" sz="1900" dirty="0" smtClean="0"/>
              <a:t>.</a:t>
            </a:r>
          </a:p>
          <a:p>
            <a:endParaRPr lang="tr-TR" sz="1900" dirty="0" smtClean="0"/>
          </a:p>
          <a:p>
            <a:r>
              <a:rPr lang="tr-TR" sz="1900" dirty="0" smtClean="0"/>
              <a:t>Kahramanmaraş’ta </a:t>
            </a:r>
            <a:r>
              <a:rPr lang="tr-TR" sz="1900" dirty="0"/>
              <a:t>alınan 21 örneğin 8’inde </a:t>
            </a:r>
            <a:r>
              <a:rPr lang="tr-TR" sz="1900" dirty="0" err="1"/>
              <a:t>antofilit</a:t>
            </a:r>
            <a:r>
              <a:rPr lang="tr-TR" sz="1900" dirty="0"/>
              <a:t>, </a:t>
            </a:r>
            <a:r>
              <a:rPr lang="tr-TR" sz="1900" dirty="0" err="1"/>
              <a:t>aktinolit</a:t>
            </a:r>
            <a:r>
              <a:rPr lang="tr-TR" sz="1900" dirty="0"/>
              <a:t> ve </a:t>
            </a:r>
            <a:r>
              <a:rPr lang="tr-TR" sz="1900" dirty="0" err="1"/>
              <a:t>krizotil</a:t>
            </a:r>
            <a:r>
              <a:rPr lang="tr-TR" sz="1900" dirty="0"/>
              <a:t> asbest lifleri tespit edilmiştir. Özellikle hafriyat sahalarının yerleşim alanlarına yakınlığı dikkat çekmektedir</a:t>
            </a:r>
            <a:r>
              <a:rPr lang="tr-TR" sz="1900" dirty="0" smtClean="0"/>
              <a:t>.</a:t>
            </a:r>
          </a:p>
          <a:p>
            <a:endParaRPr lang="tr-TR" sz="1900" dirty="0" smtClean="0"/>
          </a:p>
          <a:p>
            <a:r>
              <a:rPr lang="tr-TR" sz="1900" dirty="0" smtClean="0"/>
              <a:t>Elbistan’da </a:t>
            </a:r>
            <a:r>
              <a:rPr lang="tr-TR" sz="1900" dirty="0"/>
              <a:t>15 toz örneğinin 2’sinde </a:t>
            </a:r>
            <a:r>
              <a:rPr lang="tr-TR" sz="1900" dirty="0" err="1"/>
              <a:t>aktinolit</a:t>
            </a:r>
            <a:r>
              <a:rPr lang="tr-TR" sz="1900" dirty="0"/>
              <a:t> ve </a:t>
            </a:r>
            <a:r>
              <a:rPr lang="tr-TR" sz="1900" dirty="0" err="1"/>
              <a:t>antofilit</a:t>
            </a:r>
            <a:r>
              <a:rPr lang="tr-TR" sz="1900" dirty="0"/>
              <a:t> asbest lifleri bulunmuştur. Hafriyat sahaları ve yıkım alanlarında yüksek seviyelerde tespit edilmiştir.</a:t>
            </a:r>
          </a:p>
          <a:p>
            <a:endParaRPr lang="tr-TR" sz="1900" dirty="0"/>
          </a:p>
          <a:p>
            <a:endParaRPr lang="tr-TR" sz="1900" dirty="0"/>
          </a:p>
          <a:p>
            <a:endParaRPr lang="tr-TR" sz="1900" dirty="0"/>
          </a:p>
        </p:txBody>
      </p:sp>
    </p:spTree>
    <p:extLst>
      <p:ext uri="{BB962C8B-B14F-4D97-AF65-F5344CB8AC3E}">
        <p14:creationId xmlns:p14="http://schemas.microsoft.com/office/powerpoint/2010/main" val="399828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D645B5-083F-1918-CD40-654997FC538B}"/>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xmlns="" id="{EFB1DB4E-54BB-F777-3661-DA8CE1E664B2}"/>
              </a:ext>
            </a:extLst>
          </p:cNvPr>
          <p:cNvSpPr>
            <a:spLocks noGrp="1"/>
          </p:cNvSpPr>
          <p:nvPr>
            <p:ph type="subTitle" idx="1"/>
          </p:nvPr>
        </p:nvSpPr>
        <p:spPr>
          <a:xfrm>
            <a:off x="200014" y="2546725"/>
            <a:ext cx="3644399" cy="5176684"/>
          </a:xfrm>
        </p:spPr>
        <p:txBody>
          <a:bodyPr>
            <a:normAutofit/>
          </a:bodyPr>
          <a:lstStyle/>
          <a:p>
            <a:pPr algn="l"/>
            <a:endParaRPr lang="tr-TR" dirty="0" smtClean="0"/>
          </a:p>
          <a:p>
            <a:pPr algn="l"/>
            <a:r>
              <a:rPr lang="tr-TR" dirty="0" smtClean="0"/>
              <a:t>Deprem </a:t>
            </a:r>
            <a:r>
              <a:rPr lang="tr-TR" dirty="0"/>
              <a:t>bölgesinde 5 yaş altı çocuklarda beslenme durumuyla ilgili 2 saha araştırması </a:t>
            </a:r>
            <a:r>
              <a:rPr lang="tr-TR" dirty="0" smtClean="0"/>
              <a:t>yürütüldü, sonuçları </a:t>
            </a:r>
            <a:r>
              <a:rPr lang="tr-TR" dirty="0"/>
              <a:t>kamuoyuyla </a:t>
            </a:r>
            <a:r>
              <a:rPr lang="tr-TR" dirty="0" smtClean="0"/>
              <a:t>paylaşıldı.</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33A68141-AFA5-3CE6-D0D4-697769B5D01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83B7D007-598F-E37B-270B-C5C8E9006609}"/>
              </a:ext>
            </a:extLst>
          </p:cNvPr>
          <p:cNvSpPr>
            <a:spLocks noGrp="1"/>
          </p:cNvSpPr>
          <p:nvPr>
            <p:ph type="ctrTitle"/>
          </p:nvPr>
        </p:nvSpPr>
        <p:spPr>
          <a:xfrm>
            <a:off x="83164" y="1019907"/>
            <a:ext cx="5004651" cy="1526817"/>
          </a:xfrm>
          <a:solidFill>
            <a:schemeClr val="bg1">
              <a:lumMod val="95000"/>
            </a:schemeClr>
          </a:solidFill>
        </p:spPr>
        <p:txBody>
          <a:bodyPr>
            <a:normAutofit/>
          </a:bodyPr>
          <a:lstStyle/>
          <a:p>
            <a:pPr algn="l"/>
            <a:r>
              <a:rPr lang="tr-TR" sz="3000" dirty="0"/>
              <a:t>TTB-AFETLERDE SAĞLIK HİZMETLERİ YÖNETİMİ AKADEMİSİ</a:t>
            </a:r>
          </a:p>
        </p:txBody>
      </p:sp>
      <p:pic>
        <p:nvPicPr>
          <p:cNvPr id="9" name="Resim 8">
            <a:extLst>
              <a:ext uri="{FF2B5EF4-FFF2-40B4-BE49-F238E27FC236}">
                <a16:creationId xmlns:a16="http://schemas.microsoft.com/office/drawing/2014/main" xmlns="" id="{AB025300-87B2-F604-D673-9AF98272250A}"/>
              </a:ext>
            </a:extLst>
          </p:cNvPr>
          <p:cNvPicPr>
            <a:picLocks noChangeAspect="1"/>
          </p:cNvPicPr>
          <p:nvPr/>
        </p:nvPicPr>
        <p:blipFill>
          <a:blip r:embed="rId3"/>
          <a:stretch>
            <a:fillRect/>
          </a:stretch>
        </p:blipFill>
        <p:spPr>
          <a:xfrm>
            <a:off x="4782834" y="2025445"/>
            <a:ext cx="3135336" cy="4832554"/>
          </a:xfrm>
          <a:prstGeom prst="rect">
            <a:avLst/>
          </a:prstGeom>
        </p:spPr>
      </p:pic>
      <p:pic>
        <p:nvPicPr>
          <p:cNvPr id="11" name="Resim 10">
            <a:extLst>
              <a:ext uri="{FF2B5EF4-FFF2-40B4-BE49-F238E27FC236}">
                <a16:creationId xmlns:a16="http://schemas.microsoft.com/office/drawing/2014/main" xmlns="" id="{465C4932-380B-96DD-AAAC-203FC5881AC3}"/>
              </a:ext>
            </a:extLst>
          </p:cNvPr>
          <p:cNvPicPr>
            <a:picLocks noChangeAspect="1"/>
          </p:cNvPicPr>
          <p:nvPr/>
        </p:nvPicPr>
        <p:blipFill>
          <a:blip r:embed="rId4"/>
          <a:stretch>
            <a:fillRect/>
          </a:stretch>
        </p:blipFill>
        <p:spPr>
          <a:xfrm>
            <a:off x="7898464" y="2025444"/>
            <a:ext cx="3360247" cy="4832555"/>
          </a:xfrm>
          <a:prstGeom prst="rect">
            <a:avLst/>
          </a:prstGeom>
        </p:spPr>
      </p:pic>
    </p:spTree>
    <p:extLst>
      <p:ext uri="{BB962C8B-B14F-4D97-AF65-F5344CB8AC3E}">
        <p14:creationId xmlns:p14="http://schemas.microsoft.com/office/powerpoint/2010/main" val="660728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3" name="Resim 2">
            <a:extLst>
              <a:ext uri="{FF2B5EF4-FFF2-40B4-BE49-F238E27FC236}">
                <a16:creationId xmlns:a16="http://schemas.microsoft.com/office/drawing/2014/main" xmlns="" id="{F1C09873-D457-9BA0-0CD7-6E90FA0CC049}"/>
              </a:ext>
            </a:extLst>
          </p:cNvPr>
          <p:cNvPicPr>
            <a:picLocks noChangeAspect="1"/>
          </p:cNvPicPr>
          <p:nvPr/>
        </p:nvPicPr>
        <p:blipFill>
          <a:blip r:embed="rId3"/>
          <a:stretch>
            <a:fillRect/>
          </a:stretch>
        </p:blipFill>
        <p:spPr>
          <a:xfrm>
            <a:off x="1167709" y="-35681"/>
            <a:ext cx="9856581" cy="6893681"/>
          </a:xfrm>
          <a:prstGeom prst="rect">
            <a:avLst/>
          </a:prstGeom>
        </p:spPr>
      </p:pic>
    </p:spTree>
    <p:extLst>
      <p:ext uri="{BB962C8B-B14F-4D97-AF65-F5344CB8AC3E}">
        <p14:creationId xmlns:p14="http://schemas.microsoft.com/office/powerpoint/2010/main" val="665025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7"/>
          <p:cNvSpPr txBox="1">
            <a:spLocks noGrp="1"/>
          </p:cNvSpPr>
          <p:nvPr>
            <p:ph type="body" idx="1"/>
          </p:nvPr>
        </p:nvSpPr>
        <p:spPr>
          <a:xfrm>
            <a:off x="838200" y="740228"/>
            <a:ext cx="10515600" cy="5965371"/>
          </a:xfrm>
          <a:prstGeom prst="rect">
            <a:avLst/>
          </a:prstGeom>
          <a:noFill/>
          <a:ln>
            <a:noFill/>
          </a:ln>
        </p:spPr>
        <p:txBody>
          <a:bodyPr spcFirstLastPara="1" wrap="square" lIns="91425" tIns="45700" rIns="91425" bIns="45700" anchor="t" anchorCtr="0">
            <a:normAutofit fontScale="92500" lnSpcReduction="10000"/>
          </a:bodyPr>
          <a:lstStyle/>
          <a:p>
            <a:pPr marL="105033" indent="0">
              <a:spcBef>
                <a:spcPts val="600"/>
              </a:spcBef>
              <a:buSzPts val="1946"/>
              <a:buNone/>
            </a:pPr>
            <a:r>
              <a:rPr lang="tr-TR" dirty="0">
                <a:solidFill>
                  <a:schemeClr val="tx1"/>
                </a:solidFill>
                <a:latin typeface="Arial" panose="020B0604020202020204" pitchFamily="34" charset="0"/>
                <a:ea typeface="Times New Roman"/>
                <a:cs typeface="Arial" panose="020B0604020202020204" pitchFamily="34" charset="0"/>
                <a:sym typeface="Times New Roman"/>
              </a:rPr>
              <a:t>Veriler</a:t>
            </a:r>
            <a:r>
              <a:rPr lang="tr-TR" dirty="0">
                <a:solidFill>
                  <a:srgbClr val="C00000"/>
                </a:solidFill>
                <a:latin typeface="Arial" panose="020B0604020202020204" pitchFamily="34" charset="0"/>
                <a:ea typeface="Times New Roman"/>
                <a:cs typeface="Arial" panose="020B0604020202020204" pitchFamily="34" charset="0"/>
                <a:sym typeface="Times New Roman"/>
              </a:rPr>
              <a:t> </a:t>
            </a:r>
            <a:r>
              <a:rPr lang="tr-TR" b="1" dirty="0">
                <a:solidFill>
                  <a:srgbClr val="C00000"/>
                </a:solidFill>
                <a:latin typeface="Arial" panose="020B0604020202020204" pitchFamily="34" charset="0"/>
                <a:ea typeface="Times New Roman"/>
                <a:cs typeface="Arial" panose="020B0604020202020204" pitchFamily="34" charset="0"/>
                <a:sym typeface="Times New Roman"/>
              </a:rPr>
              <a:t>21 Mayıs- 30 Ağustos 2024 tarihleri </a:t>
            </a:r>
            <a:r>
              <a:rPr lang="tr-TR" dirty="0">
                <a:solidFill>
                  <a:schemeClr val="tx1"/>
                </a:solidFill>
                <a:latin typeface="Arial" panose="020B0604020202020204" pitchFamily="34" charset="0"/>
                <a:ea typeface="Times New Roman"/>
                <a:cs typeface="Arial" panose="020B0604020202020204" pitchFamily="34" charset="0"/>
                <a:sym typeface="Times New Roman"/>
              </a:rPr>
              <a:t>arasında, çocukların yaşadığı yerler olan; Konteyner Kent Geçici Yaşam Alanlarından (GYA), Düzensiz konteyner-çadırda kalanlardan, Evlerde kalanlardan (hasar durumundan bağımsız) toplanmıştır.</a:t>
            </a:r>
          </a:p>
          <a:p>
            <a:pPr marL="457200" lvl="0" indent="-352167" algn="l" rtl="0">
              <a:lnSpc>
                <a:spcPct val="90000"/>
              </a:lnSpc>
              <a:spcBef>
                <a:spcPts val="600"/>
              </a:spcBef>
              <a:spcAft>
                <a:spcPts val="0"/>
              </a:spcAft>
              <a:buSzPts val="1946"/>
              <a:buChar char="•"/>
            </a:pPr>
            <a:endParaRPr lang="tr-TR" dirty="0">
              <a:latin typeface="Arial" panose="020B0604020202020204" pitchFamily="34" charset="0"/>
              <a:cs typeface="Arial" panose="020B0604020202020204" pitchFamily="34" charset="0"/>
            </a:endParaRPr>
          </a:p>
          <a:p>
            <a:pPr indent="-352167">
              <a:spcBef>
                <a:spcPts val="600"/>
              </a:spcBef>
              <a:buSzPts val="1946"/>
            </a:pPr>
            <a:r>
              <a:rPr lang="tr-TR" dirty="0">
                <a:latin typeface="Arial" panose="020B0604020202020204" pitchFamily="34" charset="0"/>
                <a:cs typeface="Arial" panose="020B0604020202020204" pitchFamily="34" charset="0"/>
              </a:rPr>
              <a:t>Toplamda </a:t>
            </a:r>
            <a:r>
              <a:rPr lang="tr-TR" b="1" dirty="0">
                <a:solidFill>
                  <a:srgbClr val="0432FF"/>
                </a:solidFill>
                <a:latin typeface="Arial" panose="020B0604020202020204" pitchFamily="34" charset="0"/>
                <a:cs typeface="Arial" panose="020B0604020202020204" pitchFamily="34" charset="0"/>
              </a:rPr>
              <a:t>564 çocuğa </a:t>
            </a:r>
            <a:r>
              <a:rPr lang="tr-TR" dirty="0" smtClean="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(288 kız ve 276 erkek) ulaşarak nicel bilgiler elde edilmiştir.</a:t>
            </a:r>
          </a:p>
          <a:p>
            <a:pPr indent="-352167">
              <a:spcBef>
                <a:spcPts val="600"/>
              </a:spcBef>
              <a:buSzPts val="1946"/>
            </a:pPr>
            <a:r>
              <a:rPr lang="tr-TR" b="1" dirty="0">
                <a:solidFill>
                  <a:srgbClr val="0432FF"/>
                </a:solidFill>
                <a:latin typeface="Arial" panose="020B0604020202020204" pitchFamily="34" charset="0"/>
                <a:cs typeface="Arial" panose="020B0604020202020204" pitchFamily="34" charset="0"/>
              </a:rPr>
              <a:t>56 çocukla</a:t>
            </a:r>
            <a:r>
              <a:rPr lang="tr-TR" dirty="0">
                <a:latin typeface="Arial" panose="020B0604020202020204" pitchFamily="34" charset="0"/>
                <a:cs typeface="Arial" panose="020B0604020202020204" pitchFamily="34" charset="0"/>
              </a:rPr>
              <a:t> nitel görüşme yapılmıştır.</a:t>
            </a:r>
          </a:p>
          <a:p>
            <a:pPr marL="457200" lvl="0" indent="-352167" algn="l" rtl="0">
              <a:lnSpc>
                <a:spcPct val="90000"/>
              </a:lnSpc>
              <a:spcBef>
                <a:spcPts val="1200"/>
              </a:spcBef>
              <a:spcAft>
                <a:spcPts val="0"/>
              </a:spcAft>
              <a:buSzPts val="1946"/>
              <a:buChar char="•"/>
            </a:pPr>
            <a:r>
              <a:rPr lang="tr-TR" dirty="0">
                <a:latin typeface="Arial" panose="020B0604020202020204" pitchFamily="34" charset="0"/>
                <a:cs typeface="Arial" panose="020B0604020202020204" pitchFamily="34" charset="0"/>
              </a:rPr>
              <a:t>Çalışmaya katılan çocukların </a:t>
            </a:r>
            <a:r>
              <a:rPr lang="tr-TR" b="1" dirty="0">
                <a:solidFill>
                  <a:srgbClr val="0432FF"/>
                </a:solidFill>
                <a:latin typeface="Arial" panose="020B0604020202020204" pitchFamily="34" charset="0"/>
                <a:cs typeface="Arial" panose="020B0604020202020204" pitchFamily="34" charset="0"/>
              </a:rPr>
              <a:t>%63.8’i Antakya, %23.2’si Defne ve %12.9’u Samandağ’</a:t>
            </a:r>
            <a:r>
              <a:rPr lang="tr-TR" dirty="0">
                <a:latin typeface="Arial" panose="020B0604020202020204" pitchFamily="34" charset="0"/>
                <a:cs typeface="Arial" panose="020B0604020202020204" pitchFamily="34" charset="0"/>
              </a:rPr>
              <a:t>da ikamet etmektedir</a:t>
            </a:r>
            <a:endParaRPr dirty="0">
              <a:latin typeface="Arial" panose="020B0604020202020204" pitchFamily="34" charset="0"/>
              <a:cs typeface="Arial" panose="020B0604020202020204" pitchFamily="34" charset="0"/>
            </a:endParaRPr>
          </a:p>
          <a:p>
            <a:pPr marL="457200" lvl="0" indent="-352167">
              <a:lnSpc>
                <a:spcPct val="90000"/>
              </a:lnSpc>
              <a:spcBef>
                <a:spcPts val="1200"/>
              </a:spcBef>
              <a:buSzPts val="1946"/>
            </a:pPr>
            <a:r>
              <a:rPr lang="tr-TR" dirty="0">
                <a:latin typeface="Arial" panose="020B0604020202020204" pitchFamily="34" charset="0"/>
                <a:cs typeface="Arial" panose="020B0604020202020204" pitchFamily="34" charset="0"/>
              </a:rPr>
              <a:t> Barınılan yerler </a:t>
            </a:r>
            <a:r>
              <a:rPr lang="tr-TR" b="1" dirty="0">
                <a:solidFill>
                  <a:srgbClr val="0432FF"/>
                </a:solidFill>
                <a:latin typeface="Arial" panose="020B0604020202020204" pitchFamily="34" charset="0"/>
                <a:cs typeface="Arial" panose="020B0604020202020204" pitchFamily="34" charset="0"/>
              </a:rPr>
              <a:t>çoğunlukla düzenli konteyner kentler (%40.4) ve düzensiz çadır kentlerdir (%32.4)</a:t>
            </a:r>
            <a:endParaRPr lang="tr-TR" dirty="0">
              <a:latin typeface="Arial" panose="020B0604020202020204" pitchFamily="34" charset="0"/>
              <a:cs typeface="Arial" panose="020B0604020202020204" pitchFamily="34" charset="0"/>
            </a:endParaRPr>
          </a:p>
          <a:p>
            <a:pPr marL="457200" lvl="0" indent="-352167">
              <a:lnSpc>
                <a:spcPct val="90000"/>
              </a:lnSpc>
              <a:spcBef>
                <a:spcPts val="1200"/>
              </a:spcBef>
              <a:buSzPts val="1946"/>
            </a:pPr>
            <a:r>
              <a:rPr lang="tr-TR" dirty="0">
                <a:latin typeface="Arial" panose="020B0604020202020204" pitchFamily="34" charset="0"/>
                <a:cs typeface="Arial" panose="020B0604020202020204" pitchFamily="34" charset="0"/>
              </a:rPr>
              <a:t>Hanelerde  çoğunlukla </a:t>
            </a:r>
            <a:r>
              <a:rPr lang="tr-TR" b="1" dirty="0">
                <a:solidFill>
                  <a:srgbClr val="0432FF"/>
                </a:solidFill>
                <a:latin typeface="Arial" panose="020B0604020202020204" pitchFamily="34" charset="0"/>
                <a:cs typeface="Arial" panose="020B0604020202020204" pitchFamily="34" charset="0"/>
              </a:rPr>
              <a:t>4 ve üzeri kişi (%84.7) </a:t>
            </a:r>
            <a:r>
              <a:rPr lang="tr-TR" dirty="0">
                <a:latin typeface="Arial" panose="020B0604020202020204" pitchFamily="34" charset="0"/>
                <a:cs typeface="Arial" panose="020B0604020202020204" pitchFamily="34" charset="0"/>
              </a:rPr>
              <a:t>bulunmaktadır,.</a:t>
            </a:r>
          </a:p>
          <a:p>
            <a:pPr marL="457200" lvl="0" indent="-352167">
              <a:lnSpc>
                <a:spcPct val="90000"/>
              </a:lnSpc>
              <a:spcBef>
                <a:spcPts val="1200"/>
              </a:spcBef>
              <a:buSzPts val="1946"/>
            </a:pPr>
            <a:r>
              <a:rPr lang="tr-TR" dirty="0">
                <a:latin typeface="Arial" panose="020B0604020202020204" pitchFamily="34" charset="0"/>
                <a:cs typeface="Arial" panose="020B0604020202020204" pitchFamily="34" charset="0"/>
              </a:rPr>
              <a:t>Annelerin yaklaşık </a:t>
            </a:r>
            <a:r>
              <a:rPr lang="tr-TR" b="1" dirty="0">
                <a:solidFill>
                  <a:srgbClr val="0432FF"/>
                </a:solidFill>
                <a:latin typeface="Arial" panose="020B0604020202020204" pitchFamily="34" charset="0"/>
                <a:cs typeface="Arial" panose="020B0604020202020204" pitchFamily="34" charset="0"/>
              </a:rPr>
              <a:t>üçte ikisi ortaokul ve üzeri eğitim almakla beraber %13.1’i okul bitirmemişti</a:t>
            </a:r>
            <a:r>
              <a:rPr lang="tr-TR" dirty="0">
                <a:latin typeface="Arial" panose="020B0604020202020204" pitchFamily="34" charset="0"/>
                <a:cs typeface="Arial" panose="020B0604020202020204" pitchFamily="34" charset="0"/>
              </a:rPr>
              <a:t>r. </a:t>
            </a:r>
          </a:p>
          <a:p>
            <a:pPr marL="457200" lvl="0" indent="-352167">
              <a:lnSpc>
                <a:spcPct val="90000"/>
              </a:lnSpc>
              <a:spcBef>
                <a:spcPts val="1200"/>
              </a:spcBef>
              <a:buSzPts val="1946"/>
            </a:pPr>
            <a:r>
              <a:rPr lang="tr-TR" dirty="0">
                <a:latin typeface="Arial" panose="020B0604020202020204" pitchFamily="34" charset="0"/>
                <a:cs typeface="Arial" panose="020B0604020202020204" pitchFamily="34" charset="0"/>
              </a:rPr>
              <a:t>Annenin </a:t>
            </a:r>
            <a:r>
              <a:rPr lang="tr-TR" b="1" dirty="0">
                <a:solidFill>
                  <a:srgbClr val="0432FF"/>
                </a:solidFill>
                <a:latin typeface="Arial" panose="020B0604020202020204" pitchFamily="34" charset="0"/>
                <a:cs typeface="Arial" panose="020B0604020202020204" pitchFamily="34" charset="0"/>
              </a:rPr>
              <a:t>ana dili çoğunlukla (%90.6) </a:t>
            </a:r>
            <a:r>
              <a:rPr lang="tr-TR" b="1" dirty="0" err="1">
                <a:solidFill>
                  <a:srgbClr val="0432FF"/>
                </a:solidFill>
                <a:latin typeface="Arial" panose="020B0604020202020204" pitchFamily="34" charset="0"/>
                <a:cs typeface="Arial" panose="020B0604020202020204" pitchFamily="34" charset="0"/>
              </a:rPr>
              <a:t>Arapç</a:t>
            </a:r>
            <a:r>
              <a:rPr lang="tr-TR" dirty="0" err="1">
                <a:latin typeface="Arial" panose="020B0604020202020204" pitchFamily="34" charset="0"/>
                <a:cs typeface="Arial" panose="020B0604020202020204" pitchFamily="34" charset="0"/>
              </a:rPr>
              <a:t>a’dır</a:t>
            </a:r>
            <a:r>
              <a:rPr lang="tr-TR" dirty="0">
                <a:latin typeface="Arial" panose="020B0604020202020204" pitchFamily="34" charset="0"/>
                <a:cs typeface="Arial" panose="020B0604020202020204" pitchFamily="34" charset="0"/>
              </a:rPr>
              <a:t>. </a:t>
            </a:r>
          </a:p>
          <a:p>
            <a:pPr marL="457200" lvl="0" indent="-352167">
              <a:lnSpc>
                <a:spcPct val="90000"/>
              </a:lnSpc>
              <a:spcBef>
                <a:spcPts val="1200"/>
              </a:spcBef>
              <a:spcAft>
                <a:spcPts val="600"/>
              </a:spcAft>
              <a:buSzPts val="1946"/>
            </a:pPr>
            <a:r>
              <a:rPr lang="tr-TR" dirty="0">
                <a:latin typeface="Arial" panose="020B0604020202020204" pitchFamily="34" charset="0"/>
                <a:cs typeface="Arial" panose="020B0604020202020204" pitchFamily="34" charset="0"/>
              </a:rPr>
              <a:t>Ailelerin </a:t>
            </a:r>
            <a:r>
              <a:rPr lang="tr-TR" b="1" dirty="0">
                <a:solidFill>
                  <a:srgbClr val="0432FF"/>
                </a:solidFill>
                <a:latin typeface="Arial" panose="020B0604020202020204" pitchFamily="34" charset="0"/>
                <a:cs typeface="Arial" panose="020B0604020202020204" pitchFamily="34" charset="0"/>
              </a:rPr>
              <a:t>dörtte üçünden (%76,3) fazlasının güvenceli bir işi yoktur ve yarısından fazlası (%56.7) düzenli gelire</a:t>
            </a:r>
            <a:r>
              <a:rPr lang="tr-TR" dirty="0">
                <a:latin typeface="Arial" panose="020B0604020202020204" pitchFamily="34" charset="0"/>
                <a:cs typeface="Arial" panose="020B0604020202020204" pitchFamily="34" charset="0"/>
              </a:rPr>
              <a:t> sahip değildir</a:t>
            </a:r>
          </a:p>
          <a:p>
            <a:pPr marL="457200" lvl="0" indent="-342900">
              <a:lnSpc>
                <a:spcPct val="90000"/>
              </a:lnSpc>
              <a:buClr>
                <a:schemeClr val="dk1"/>
              </a:buClr>
              <a:buSzPts val="1800"/>
            </a:pPr>
            <a:r>
              <a:rPr lang="tr-TR" dirty="0">
                <a:latin typeface="Arial" panose="020B0604020202020204" pitchFamily="34" charset="0"/>
                <a:cs typeface="Arial" panose="020B0604020202020204" pitchFamily="34" charset="0"/>
              </a:rPr>
              <a:t>Çocukların </a:t>
            </a:r>
            <a:r>
              <a:rPr lang="tr-TR" b="1" dirty="0">
                <a:solidFill>
                  <a:srgbClr val="0432FF"/>
                </a:solidFill>
                <a:latin typeface="Arial" panose="020B0604020202020204" pitchFamily="34" charset="0"/>
                <a:cs typeface="Arial" panose="020B0604020202020204" pitchFamily="34" charset="0"/>
              </a:rPr>
              <a:t>üçte biri deprem sonrası ruh sağlığı sorunu</a:t>
            </a:r>
            <a:r>
              <a:rPr lang="tr-TR" dirty="0">
                <a:latin typeface="Arial" panose="020B0604020202020204" pitchFamily="34" charset="0"/>
                <a:cs typeface="Arial" panose="020B0604020202020204" pitchFamily="34" charset="0"/>
              </a:rPr>
              <a:t> yaşamıştır.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394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5"/>
          <p:cNvSpPr txBox="1">
            <a:spLocks noGrp="1"/>
          </p:cNvSpPr>
          <p:nvPr>
            <p:ph type="body" idx="1"/>
          </p:nvPr>
        </p:nvSpPr>
        <p:spPr>
          <a:xfrm>
            <a:off x="838200" y="2090057"/>
            <a:ext cx="10515600" cy="4245429"/>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90000"/>
              </a:lnSpc>
              <a:spcBef>
                <a:spcPts val="1000"/>
              </a:spcBef>
              <a:spcAft>
                <a:spcPts val="0"/>
              </a:spcAft>
              <a:buSzPts val="1800"/>
              <a:buNone/>
            </a:pPr>
            <a:r>
              <a:rPr lang="tr-TR" sz="2400" dirty="0"/>
              <a:t>Ailelerin </a:t>
            </a:r>
            <a:endParaRPr sz="2400" dirty="0"/>
          </a:p>
          <a:p>
            <a:pPr marL="457200" lvl="0" indent="-342900" algn="l" rtl="0">
              <a:lnSpc>
                <a:spcPct val="90000"/>
              </a:lnSpc>
              <a:spcBef>
                <a:spcPts val="1000"/>
              </a:spcBef>
              <a:spcAft>
                <a:spcPts val="0"/>
              </a:spcAft>
              <a:buClr>
                <a:schemeClr val="dk1"/>
              </a:buClr>
              <a:buSzPts val="1800"/>
              <a:buChar char="•"/>
            </a:pPr>
            <a:r>
              <a:rPr lang="tr-TR" sz="2400" b="1" dirty="0">
                <a:solidFill>
                  <a:srgbClr val="0432FF"/>
                </a:solidFill>
              </a:rPr>
              <a:t>%10.3’ünün kendine ait mutfağı yoktur</a:t>
            </a:r>
            <a:endParaRPr sz="2400" dirty="0"/>
          </a:p>
          <a:p>
            <a:pPr marL="457200" lvl="0" indent="-342900" algn="l" rtl="0">
              <a:lnSpc>
                <a:spcPct val="90000"/>
              </a:lnSpc>
              <a:spcBef>
                <a:spcPts val="1000"/>
              </a:spcBef>
              <a:spcAft>
                <a:spcPts val="0"/>
              </a:spcAft>
              <a:buSzPts val="1800"/>
              <a:buChar char="•"/>
            </a:pPr>
            <a:r>
              <a:rPr lang="tr-TR" sz="2400" b="1" dirty="0" smtClean="0">
                <a:solidFill>
                  <a:srgbClr val="0432FF"/>
                </a:solidFill>
              </a:rPr>
              <a:t>%</a:t>
            </a:r>
            <a:r>
              <a:rPr lang="tr-TR" sz="2400" b="1" dirty="0">
                <a:solidFill>
                  <a:srgbClr val="0432FF"/>
                </a:solidFill>
              </a:rPr>
              <a:t>33.5 gıdaya düzenli erişimi vardır.</a:t>
            </a:r>
            <a:endParaRPr lang="tr-TR" sz="2400" b="1" dirty="0">
              <a:solidFill>
                <a:schemeClr val="accent1"/>
              </a:solidFill>
            </a:endParaRPr>
          </a:p>
          <a:p>
            <a:pPr marL="114300" lvl="0" indent="0" algn="l" rtl="0">
              <a:lnSpc>
                <a:spcPct val="90000"/>
              </a:lnSpc>
              <a:spcBef>
                <a:spcPts val="1000"/>
              </a:spcBef>
              <a:spcAft>
                <a:spcPts val="0"/>
              </a:spcAft>
              <a:buSzPts val="1800"/>
              <a:buNone/>
            </a:pPr>
            <a:endParaRPr lang="tr-TR" sz="2400" b="1" dirty="0" smtClean="0"/>
          </a:p>
          <a:p>
            <a:pPr marL="114300" lvl="0" indent="0" algn="l" rtl="0">
              <a:lnSpc>
                <a:spcPct val="90000"/>
              </a:lnSpc>
              <a:spcBef>
                <a:spcPts val="1000"/>
              </a:spcBef>
              <a:spcAft>
                <a:spcPts val="0"/>
              </a:spcAft>
              <a:buSzPts val="1800"/>
              <a:buNone/>
            </a:pPr>
            <a:r>
              <a:rPr lang="tr-TR" sz="2400" b="1" dirty="0" smtClean="0"/>
              <a:t>Gıda </a:t>
            </a:r>
            <a:r>
              <a:rPr lang="tr-TR" sz="2400" b="1" dirty="0"/>
              <a:t>saklama koşullarına </a:t>
            </a:r>
            <a:r>
              <a:rPr lang="tr-TR" sz="2400" dirty="0"/>
              <a:t>sorgulandığında;</a:t>
            </a:r>
          </a:p>
          <a:p>
            <a:pPr marL="457200" lvl="0" indent="-342900" algn="l" rtl="0">
              <a:lnSpc>
                <a:spcPct val="90000"/>
              </a:lnSpc>
              <a:spcBef>
                <a:spcPts val="1000"/>
              </a:spcBef>
              <a:spcAft>
                <a:spcPts val="0"/>
              </a:spcAft>
              <a:buSzPts val="1800"/>
              <a:buChar char="•"/>
            </a:pPr>
            <a:r>
              <a:rPr lang="tr-TR" sz="2400" b="1" dirty="0">
                <a:solidFill>
                  <a:srgbClr val="0432FF"/>
                </a:solidFill>
              </a:rPr>
              <a:t>üçte biri uygun gıda saklama koşullarına sahip değil</a:t>
            </a:r>
            <a:endParaRPr lang="tr-TR" sz="2400" dirty="0"/>
          </a:p>
          <a:p>
            <a:pPr marL="457200" lvl="0" indent="-342900" algn="l" rtl="0">
              <a:lnSpc>
                <a:spcPct val="90000"/>
              </a:lnSpc>
              <a:spcBef>
                <a:spcPts val="1000"/>
              </a:spcBef>
              <a:spcAft>
                <a:spcPts val="0"/>
              </a:spcAft>
              <a:buSzPts val="1800"/>
              <a:buChar char="•"/>
            </a:pPr>
            <a:r>
              <a:rPr lang="tr-TR" sz="2400" dirty="0"/>
              <a:t>yetersizliğin nedenleri </a:t>
            </a:r>
            <a:r>
              <a:rPr lang="tr-TR" sz="2400" b="1" dirty="0">
                <a:solidFill>
                  <a:srgbClr val="0432FF"/>
                </a:solidFill>
              </a:rPr>
              <a:t>buzdolabının yokluğu, küçük olması ve elektrik kesintisi</a:t>
            </a:r>
          </a:p>
          <a:p>
            <a:pPr marL="114300" lvl="0" indent="0" algn="l" rtl="0">
              <a:lnSpc>
                <a:spcPct val="90000"/>
              </a:lnSpc>
              <a:spcBef>
                <a:spcPts val="1000"/>
              </a:spcBef>
              <a:spcAft>
                <a:spcPts val="0"/>
              </a:spcAft>
              <a:buClr>
                <a:schemeClr val="dk1"/>
              </a:buClr>
              <a:buSzPts val="1800"/>
              <a:buNone/>
            </a:pPr>
            <a:r>
              <a:rPr lang="tr-TR" dirty="0"/>
              <a:t/>
            </a:r>
            <a:br>
              <a:rPr lang="tr-TR" dirty="0"/>
            </a:br>
            <a:endParaRPr dirty="0"/>
          </a:p>
        </p:txBody>
      </p:sp>
      <p:sp>
        <p:nvSpPr>
          <p:cNvPr id="245" name="Google Shape;245;p75"/>
          <p:cNvSpPr txBox="1">
            <a:spLocks noGrp="1"/>
          </p:cNvSpPr>
          <p:nvPr>
            <p:ph type="title"/>
          </p:nvPr>
        </p:nvSpPr>
        <p:spPr>
          <a:xfrm>
            <a:off x="838200" y="365126"/>
            <a:ext cx="10515600" cy="832304"/>
          </a:xfrm>
          <a:prstGeom prst="rect">
            <a:avLst/>
          </a:prstGeom>
          <a:solidFill>
            <a:schemeClr val="bg1">
              <a:lumMod val="9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tr-TR" sz="3200" b="1" dirty="0">
                <a:solidFill>
                  <a:srgbClr val="C00000"/>
                </a:solidFill>
              </a:rPr>
              <a:t>Gıdaya erişim ve gıda güvenliği</a:t>
            </a:r>
            <a:endParaRPr sz="3200" dirty="0">
              <a:solidFill>
                <a:srgbClr val="C00000"/>
              </a:solidFill>
            </a:endParaRPr>
          </a:p>
        </p:txBody>
      </p:sp>
    </p:spTree>
    <p:extLst>
      <p:ext uri="{BB962C8B-B14F-4D97-AF65-F5344CB8AC3E}">
        <p14:creationId xmlns:p14="http://schemas.microsoft.com/office/powerpoint/2010/main" val="130207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76"/>
          <p:cNvSpPr txBox="1">
            <a:spLocks noGrp="1"/>
          </p:cNvSpPr>
          <p:nvPr>
            <p:ph type="title"/>
          </p:nvPr>
        </p:nvSpPr>
        <p:spPr>
          <a:xfrm>
            <a:off x="838200" y="365125"/>
            <a:ext cx="10515600" cy="1325563"/>
          </a:xfrm>
          <a:prstGeom prst="rect">
            <a:avLst/>
          </a:prstGeom>
          <a:solidFill>
            <a:schemeClr val="bg1">
              <a:lumMod val="9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tr-TR" b="1" dirty="0"/>
              <a:t>Suya erişim</a:t>
            </a:r>
            <a:endParaRPr dirty="0"/>
          </a:p>
        </p:txBody>
      </p:sp>
      <p:sp>
        <p:nvSpPr>
          <p:cNvPr id="257" name="Google Shape;257;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52167" algn="l" rtl="0">
              <a:lnSpc>
                <a:spcPct val="90000"/>
              </a:lnSpc>
              <a:spcBef>
                <a:spcPts val="1000"/>
              </a:spcBef>
              <a:spcAft>
                <a:spcPts val="0"/>
              </a:spcAft>
              <a:buClr>
                <a:schemeClr val="dk1"/>
              </a:buClr>
              <a:buSzPts val="1946"/>
              <a:buChar char="•"/>
            </a:pPr>
            <a:endParaRPr lang="tr-TR" dirty="0" smtClean="0"/>
          </a:p>
          <a:p>
            <a:pPr marL="457200" lvl="0" indent="-352167" algn="l" rtl="0">
              <a:lnSpc>
                <a:spcPct val="90000"/>
              </a:lnSpc>
              <a:spcBef>
                <a:spcPts val="1000"/>
              </a:spcBef>
              <a:spcAft>
                <a:spcPts val="0"/>
              </a:spcAft>
              <a:buClr>
                <a:schemeClr val="dk1"/>
              </a:buClr>
              <a:buSzPts val="1946"/>
              <a:buChar char="•"/>
            </a:pPr>
            <a:r>
              <a:rPr lang="tr-TR" sz="2400" dirty="0" smtClean="0"/>
              <a:t>Ailelerin </a:t>
            </a:r>
            <a:r>
              <a:rPr lang="tr-TR" sz="2400" b="1" dirty="0">
                <a:solidFill>
                  <a:srgbClr val="C00000"/>
                </a:solidFill>
              </a:rPr>
              <a:t>yaklaşık yarısının (%43.5’ü) suya erişimi yetersiz ya da yoktur. </a:t>
            </a:r>
            <a:endParaRPr sz="2400" dirty="0"/>
          </a:p>
          <a:p>
            <a:pPr marL="457200" lvl="0" indent="-352167" algn="l" rtl="0">
              <a:lnSpc>
                <a:spcPct val="90000"/>
              </a:lnSpc>
              <a:spcBef>
                <a:spcPts val="1000"/>
              </a:spcBef>
              <a:spcAft>
                <a:spcPts val="0"/>
              </a:spcAft>
              <a:buClr>
                <a:schemeClr val="dk1"/>
              </a:buClr>
              <a:buSzPts val="1946"/>
              <a:buChar char="•"/>
            </a:pPr>
            <a:r>
              <a:rPr lang="tr-TR" sz="2400" dirty="0"/>
              <a:t>Bunun nedeni sıklıkla </a:t>
            </a:r>
            <a:r>
              <a:rPr lang="tr-TR" sz="2400" b="1" dirty="0">
                <a:solidFill>
                  <a:srgbClr val="C00000"/>
                </a:solidFill>
              </a:rPr>
              <a:t>dağıtım eksikliği-yetersiz dağıtım ve su kesintileri olarak bildirilmiştir</a:t>
            </a:r>
            <a:r>
              <a:rPr lang="tr-TR" sz="2400" dirty="0"/>
              <a:t>.</a:t>
            </a:r>
            <a:endParaRPr sz="2400" dirty="0"/>
          </a:p>
          <a:p>
            <a:pPr marL="457200" lvl="0" indent="-352167" algn="l" rtl="0">
              <a:lnSpc>
                <a:spcPct val="90000"/>
              </a:lnSpc>
              <a:spcBef>
                <a:spcPts val="1000"/>
              </a:spcBef>
              <a:spcAft>
                <a:spcPts val="0"/>
              </a:spcAft>
              <a:buClr>
                <a:schemeClr val="dk1"/>
              </a:buClr>
              <a:buSzPts val="1946"/>
              <a:buChar char="•"/>
            </a:pPr>
            <a:r>
              <a:rPr lang="tr-TR" sz="2400" b="1" dirty="0">
                <a:solidFill>
                  <a:srgbClr val="0432FF"/>
                </a:solidFill>
              </a:rPr>
              <a:t>İçme suyunu şebekeden temin edenlerin oranı sadece %11.3’</a:t>
            </a:r>
            <a:r>
              <a:rPr lang="tr-TR" sz="2400" dirty="0"/>
              <a:t>tür. Halen ailelerin dörtte üçü sularını şişe suyu ile temin etmektedir. Bunu arıtma (%15.2) ve depo (%11.3) izlemektedir. </a:t>
            </a:r>
            <a:endParaRPr sz="2400" dirty="0"/>
          </a:p>
          <a:p>
            <a:pPr marL="457200" lvl="0" indent="-352167" algn="l" rtl="0">
              <a:lnSpc>
                <a:spcPct val="90000"/>
              </a:lnSpc>
              <a:spcBef>
                <a:spcPts val="1000"/>
              </a:spcBef>
              <a:spcAft>
                <a:spcPts val="0"/>
              </a:spcAft>
              <a:buClr>
                <a:schemeClr val="dk1"/>
              </a:buClr>
              <a:buSzPts val="1946"/>
              <a:buChar char="•"/>
            </a:pPr>
            <a:r>
              <a:rPr lang="tr-TR" sz="2400" b="1" dirty="0">
                <a:solidFill>
                  <a:srgbClr val="0432FF"/>
                </a:solidFill>
              </a:rPr>
              <a:t>Su temin ettiği kaynak olmayan aileler (%2.3) ve kuyudan temin eden aileler de (%2.8)  bulunmaktadır.</a:t>
            </a:r>
            <a:r>
              <a:rPr lang="tr-TR" sz="2400" dirty="0"/>
              <a:t/>
            </a:r>
            <a:br>
              <a:rPr lang="tr-TR" sz="2400" dirty="0"/>
            </a:br>
            <a:endParaRPr sz="2400" dirty="0"/>
          </a:p>
        </p:txBody>
      </p:sp>
    </p:spTree>
    <p:extLst>
      <p:ext uri="{BB962C8B-B14F-4D97-AF65-F5344CB8AC3E}">
        <p14:creationId xmlns:p14="http://schemas.microsoft.com/office/powerpoint/2010/main" val="362120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lstStyle/>
          <a:p>
            <a:r>
              <a:rPr lang="tr-TR" dirty="0" smtClean="0"/>
              <a:t/>
            </a:r>
            <a:br>
              <a:rPr lang="tr-TR" dirty="0" smtClean="0"/>
            </a:br>
            <a:r>
              <a:rPr lang="tr-TR" dirty="0" smtClean="0"/>
              <a:t>Bodurluk- Zayıflık</a:t>
            </a:r>
            <a:endParaRPr lang="tr-TR" dirty="0"/>
          </a:p>
        </p:txBody>
      </p:sp>
      <p:sp>
        <p:nvSpPr>
          <p:cNvPr id="272" name="Google Shape;272;p79"/>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90000"/>
              </a:lnSpc>
              <a:spcBef>
                <a:spcPts val="1000"/>
              </a:spcBef>
              <a:spcAft>
                <a:spcPts val="0"/>
              </a:spcAft>
              <a:buSzPts val="1800"/>
              <a:buNone/>
            </a:pPr>
            <a:endParaRPr sz="3000" dirty="0"/>
          </a:p>
          <a:p>
            <a:pPr marL="114300" lvl="0" indent="0" algn="l" rtl="0">
              <a:lnSpc>
                <a:spcPct val="90000"/>
              </a:lnSpc>
              <a:spcBef>
                <a:spcPts val="1000"/>
              </a:spcBef>
              <a:spcAft>
                <a:spcPts val="0"/>
              </a:spcAft>
              <a:buSzPts val="1800"/>
              <a:buNone/>
            </a:pPr>
            <a:r>
              <a:rPr lang="tr-TR" sz="3000" b="1" dirty="0"/>
              <a:t>Yaşa göre boy</a:t>
            </a:r>
            <a:endParaRPr sz="3000" b="1" dirty="0"/>
          </a:p>
          <a:p>
            <a:r>
              <a:rPr lang="tr-TR" sz="3000" dirty="0"/>
              <a:t>Bodurluk </a:t>
            </a:r>
            <a:r>
              <a:rPr lang="tr-TR" sz="3800" b="1" dirty="0">
                <a:solidFill>
                  <a:srgbClr val="980000"/>
                </a:solidFill>
              </a:rPr>
              <a:t>%</a:t>
            </a:r>
            <a:r>
              <a:rPr lang="tr-TR" sz="3800" b="1" dirty="0" smtClean="0">
                <a:solidFill>
                  <a:srgbClr val="980000"/>
                </a:solidFill>
              </a:rPr>
              <a:t>3.7</a:t>
            </a:r>
            <a:endParaRPr dirty="0"/>
          </a:p>
          <a:p>
            <a:pPr marL="457200" lvl="0" indent="-342900" algn="l" rtl="0">
              <a:lnSpc>
                <a:spcPct val="90000"/>
              </a:lnSpc>
              <a:spcBef>
                <a:spcPts val="1000"/>
              </a:spcBef>
              <a:spcAft>
                <a:spcPts val="0"/>
              </a:spcAft>
              <a:buClr>
                <a:schemeClr val="dk1"/>
              </a:buClr>
              <a:buSzPts val="1800"/>
              <a:buChar char="•"/>
            </a:pPr>
            <a:r>
              <a:rPr lang="tr-TR" sz="3000" dirty="0"/>
              <a:t>Çok bodur olanlar </a:t>
            </a:r>
            <a:r>
              <a:rPr lang="tr-TR" sz="3600" b="1" dirty="0">
                <a:solidFill>
                  <a:srgbClr val="C00000"/>
                </a:solidFill>
              </a:rPr>
              <a:t>%2.5 </a:t>
            </a:r>
            <a:r>
              <a:rPr lang="tr-TR" sz="3000" dirty="0" smtClean="0"/>
              <a:t> </a:t>
            </a:r>
            <a:endParaRPr dirty="0"/>
          </a:p>
          <a:p>
            <a:pPr marL="114300" lvl="0" indent="0" algn="l" rtl="0">
              <a:lnSpc>
                <a:spcPct val="90000"/>
              </a:lnSpc>
              <a:spcBef>
                <a:spcPts val="1000"/>
              </a:spcBef>
              <a:spcAft>
                <a:spcPts val="0"/>
              </a:spcAft>
              <a:buSzPts val="1800"/>
              <a:buNone/>
            </a:pPr>
            <a:endParaRPr lang="tr-TR" sz="2800" dirty="0"/>
          </a:p>
          <a:p>
            <a:pPr marL="114300" lvl="0" indent="0" algn="l" rtl="0">
              <a:lnSpc>
                <a:spcPct val="90000"/>
              </a:lnSpc>
              <a:spcBef>
                <a:spcPts val="1000"/>
              </a:spcBef>
              <a:spcAft>
                <a:spcPts val="0"/>
              </a:spcAft>
              <a:buSzPts val="1800"/>
              <a:buNone/>
            </a:pPr>
            <a:r>
              <a:rPr lang="tr-TR" sz="2800" b="1" dirty="0"/>
              <a:t>Boya göre ağırlık</a:t>
            </a:r>
          </a:p>
          <a:p>
            <a:pPr marL="457200" lvl="0" indent="-342900" algn="l" rtl="0">
              <a:lnSpc>
                <a:spcPct val="90000"/>
              </a:lnSpc>
              <a:spcBef>
                <a:spcPts val="1000"/>
              </a:spcBef>
              <a:spcAft>
                <a:spcPts val="0"/>
              </a:spcAft>
              <a:buClr>
                <a:schemeClr val="dk1"/>
              </a:buClr>
              <a:buSzPts val="1800"/>
              <a:buChar char="•"/>
            </a:pPr>
            <a:r>
              <a:rPr lang="tr-TR" dirty="0"/>
              <a:t>Z</a:t>
            </a:r>
            <a:r>
              <a:rPr lang="tr-TR" sz="2800" dirty="0"/>
              <a:t>ayıflık </a:t>
            </a:r>
            <a:r>
              <a:rPr lang="tr-TR" sz="3200" b="1" dirty="0">
                <a:solidFill>
                  <a:srgbClr val="C00000"/>
                </a:solidFill>
              </a:rPr>
              <a:t>%5.5 </a:t>
            </a:r>
            <a:endParaRPr lang="tr-TR" dirty="0"/>
          </a:p>
          <a:p>
            <a:pPr marL="457200" lvl="0" indent="-342900" algn="l" rtl="0">
              <a:lnSpc>
                <a:spcPct val="90000"/>
              </a:lnSpc>
              <a:spcBef>
                <a:spcPts val="1000"/>
              </a:spcBef>
              <a:spcAft>
                <a:spcPts val="0"/>
              </a:spcAft>
              <a:buClr>
                <a:schemeClr val="dk1"/>
              </a:buClr>
              <a:buSzPts val="1800"/>
              <a:buChar char="•"/>
            </a:pPr>
            <a:r>
              <a:rPr lang="tr-TR" dirty="0"/>
              <a:t>Ç</a:t>
            </a:r>
            <a:r>
              <a:rPr lang="tr-TR" sz="2800" dirty="0"/>
              <a:t>ok zayıflık </a:t>
            </a:r>
            <a:r>
              <a:rPr lang="tr-TR" sz="3200" b="1" dirty="0">
                <a:solidFill>
                  <a:srgbClr val="C00000"/>
                </a:solidFill>
              </a:rPr>
              <a:t>%3.4 </a:t>
            </a:r>
            <a:endParaRPr lang="tr-TR" sz="2800" dirty="0"/>
          </a:p>
          <a:p>
            <a:pPr marL="457200" lvl="0" indent="-342900" algn="l" rtl="0">
              <a:lnSpc>
                <a:spcPct val="90000"/>
              </a:lnSpc>
              <a:spcBef>
                <a:spcPts val="1000"/>
              </a:spcBef>
              <a:spcAft>
                <a:spcPts val="0"/>
              </a:spcAft>
              <a:buClr>
                <a:schemeClr val="dk1"/>
              </a:buClr>
              <a:buSzPts val="1800"/>
              <a:buChar char="•"/>
            </a:pPr>
            <a:r>
              <a:rPr lang="tr-TR" sz="2800" dirty="0"/>
              <a:t>Aşırı kiloluluk</a:t>
            </a:r>
            <a:r>
              <a:rPr lang="tr-TR" sz="3200" b="1" dirty="0">
                <a:solidFill>
                  <a:srgbClr val="C00000"/>
                </a:solidFill>
              </a:rPr>
              <a:t> %4.5</a:t>
            </a:r>
            <a:endParaRPr lang="tr-TR" dirty="0"/>
          </a:p>
          <a:p>
            <a:pPr marL="114300" lvl="0" indent="0" algn="l" rtl="0">
              <a:lnSpc>
                <a:spcPct val="90000"/>
              </a:lnSpc>
              <a:spcBef>
                <a:spcPts val="1000"/>
              </a:spcBef>
              <a:spcAft>
                <a:spcPts val="0"/>
              </a:spcAft>
              <a:buClr>
                <a:schemeClr val="dk1"/>
              </a:buClr>
              <a:buSzPts val="1800"/>
              <a:buNone/>
            </a:pPr>
            <a:endParaRPr dirty="0"/>
          </a:p>
        </p:txBody>
      </p:sp>
    </p:spTree>
    <p:extLst>
      <p:ext uri="{BB962C8B-B14F-4D97-AF65-F5344CB8AC3E}">
        <p14:creationId xmlns:p14="http://schemas.microsoft.com/office/powerpoint/2010/main" val="172917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838200" y="365126"/>
            <a:ext cx="10515600" cy="832304"/>
          </a:xfrm>
          <a:prstGeom prst="rect">
            <a:avLst/>
          </a:prstGeom>
          <a:solidFill>
            <a:schemeClr val="bg1">
              <a:lumMod val="9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tr-TR" sz="3200" b="1" dirty="0"/>
              <a:t>Yaşa göre </a:t>
            </a:r>
            <a:r>
              <a:rPr lang="tr-TR" sz="3200" b="1" dirty="0" smtClean="0"/>
              <a:t>bodurluk, </a:t>
            </a:r>
            <a:r>
              <a:rPr lang="tr-TR" sz="3200" b="1" dirty="0"/>
              <a:t>zayıflık ve şişmanlık varlığı</a:t>
            </a:r>
            <a:endParaRPr dirty="0"/>
          </a:p>
        </p:txBody>
      </p:sp>
      <p:graphicFrame>
        <p:nvGraphicFramePr>
          <p:cNvPr id="293" name="Google Shape;293;p33"/>
          <p:cNvGraphicFramePr/>
          <p:nvPr>
            <p:extLst>
              <p:ext uri="{D42A27DB-BD31-4B8C-83A1-F6EECF244321}">
                <p14:modId xmlns:p14="http://schemas.microsoft.com/office/powerpoint/2010/main" val="1279519721"/>
              </p:ext>
            </p:extLst>
          </p:nvPr>
        </p:nvGraphicFramePr>
        <p:xfrm>
          <a:off x="838200" y="1184031"/>
          <a:ext cx="10515600" cy="4818184"/>
        </p:xfrm>
        <a:graphic>
          <a:graphicData uri="http://schemas.openxmlformats.org/drawingml/2006/chart">
            <c:chart xmlns:c="http://schemas.openxmlformats.org/drawingml/2006/chart" xmlns:r="http://schemas.openxmlformats.org/officeDocument/2006/relationships" r:id="rId3"/>
          </a:graphicData>
        </a:graphic>
      </p:graphicFrame>
      <p:sp>
        <p:nvSpPr>
          <p:cNvPr id="294" name="Google Shape;294;p33"/>
          <p:cNvSpPr txBox="1"/>
          <p:nvPr/>
        </p:nvSpPr>
        <p:spPr>
          <a:xfrm>
            <a:off x="4283422" y="2194725"/>
            <a:ext cx="108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16.5</a:t>
            </a:r>
            <a:endParaRPr sz="2100" dirty="0">
              <a:solidFill>
                <a:schemeClr val="dk1"/>
              </a:solidFill>
              <a:highlight>
                <a:srgbClr val="B6D7A8"/>
              </a:highlight>
              <a:latin typeface="Calibri"/>
              <a:ea typeface="Calibri"/>
              <a:cs typeface="Calibri"/>
              <a:sym typeface="Calibri"/>
            </a:endParaRPr>
          </a:p>
        </p:txBody>
      </p:sp>
      <p:sp>
        <p:nvSpPr>
          <p:cNvPr id="295" name="Google Shape;295;p33"/>
          <p:cNvSpPr txBox="1"/>
          <p:nvPr/>
        </p:nvSpPr>
        <p:spPr>
          <a:xfrm>
            <a:off x="6459794" y="3585599"/>
            <a:ext cx="108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6.4</a:t>
            </a:r>
            <a:endParaRPr sz="2100" dirty="0">
              <a:solidFill>
                <a:schemeClr val="dk1"/>
              </a:solidFill>
              <a:highlight>
                <a:srgbClr val="B6D7A8"/>
              </a:highlight>
              <a:latin typeface="Calibri"/>
              <a:ea typeface="Calibri"/>
              <a:cs typeface="Calibri"/>
              <a:sym typeface="Calibri"/>
            </a:endParaRPr>
          </a:p>
        </p:txBody>
      </p:sp>
      <p:sp>
        <p:nvSpPr>
          <p:cNvPr id="296" name="Google Shape;296;p33"/>
          <p:cNvSpPr txBox="1"/>
          <p:nvPr/>
        </p:nvSpPr>
        <p:spPr>
          <a:xfrm>
            <a:off x="3059139" y="4439725"/>
            <a:ext cx="108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0.9</a:t>
            </a:r>
            <a:endParaRPr sz="2100" dirty="0">
              <a:solidFill>
                <a:schemeClr val="dk1"/>
              </a:solidFill>
              <a:highlight>
                <a:srgbClr val="B6D7A8"/>
              </a:highlight>
              <a:latin typeface="Calibri"/>
              <a:ea typeface="Calibri"/>
              <a:cs typeface="Calibri"/>
              <a:sym typeface="Calibri"/>
            </a:endParaRPr>
          </a:p>
        </p:txBody>
      </p:sp>
      <p:sp>
        <p:nvSpPr>
          <p:cNvPr id="297" name="Google Shape;297;p33"/>
          <p:cNvSpPr txBox="1"/>
          <p:nvPr/>
        </p:nvSpPr>
        <p:spPr>
          <a:xfrm>
            <a:off x="3603039" y="4185775"/>
            <a:ext cx="108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3.1</a:t>
            </a:r>
            <a:endParaRPr sz="2100" dirty="0">
              <a:solidFill>
                <a:schemeClr val="dk1"/>
              </a:solidFill>
              <a:highlight>
                <a:srgbClr val="B6D7A8"/>
              </a:highlight>
              <a:latin typeface="Calibri"/>
              <a:ea typeface="Calibri"/>
              <a:cs typeface="Calibri"/>
              <a:sym typeface="Calibri"/>
            </a:endParaRPr>
          </a:p>
        </p:txBody>
      </p:sp>
      <p:sp>
        <p:nvSpPr>
          <p:cNvPr id="2" name="Google Shape;295;p33">
            <a:extLst>
              <a:ext uri="{FF2B5EF4-FFF2-40B4-BE49-F238E27FC236}">
                <a16:creationId xmlns:a16="http://schemas.microsoft.com/office/drawing/2014/main" xmlns="" id="{9FAC445B-D1B8-CB89-0BF9-070023D39A44}"/>
              </a:ext>
            </a:extLst>
          </p:cNvPr>
          <p:cNvSpPr txBox="1"/>
          <p:nvPr/>
        </p:nvSpPr>
        <p:spPr>
          <a:xfrm>
            <a:off x="7003694" y="3747275"/>
            <a:ext cx="108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100" dirty="0">
                <a:solidFill>
                  <a:schemeClr val="dk1"/>
                </a:solidFill>
                <a:highlight>
                  <a:srgbClr val="B6D7A8"/>
                </a:highlight>
                <a:latin typeface="Calibri"/>
                <a:ea typeface="Calibri"/>
                <a:cs typeface="Calibri"/>
                <a:sym typeface="Calibri"/>
              </a:rPr>
              <a:t>5.5</a:t>
            </a:r>
            <a:endParaRPr sz="2100" dirty="0">
              <a:solidFill>
                <a:schemeClr val="dk1"/>
              </a:solidFill>
              <a:highlight>
                <a:srgbClr val="B6D7A8"/>
              </a:highlight>
              <a:latin typeface="Calibri"/>
              <a:ea typeface="Calibri"/>
              <a:cs typeface="Calibri"/>
              <a:sym typeface="Calibri"/>
            </a:endParaRPr>
          </a:p>
        </p:txBody>
      </p:sp>
      <p:sp>
        <p:nvSpPr>
          <p:cNvPr id="3" name="Dikdörtgen 2"/>
          <p:cNvSpPr/>
          <p:nvPr/>
        </p:nvSpPr>
        <p:spPr>
          <a:xfrm>
            <a:off x="574431" y="5934591"/>
            <a:ext cx="11465169" cy="923330"/>
          </a:xfrm>
          <a:prstGeom prst="rect">
            <a:avLst/>
          </a:prstGeom>
        </p:spPr>
        <p:txBody>
          <a:bodyPr wrap="square">
            <a:spAutoFit/>
          </a:bodyPr>
          <a:lstStyle/>
          <a:p>
            <a:pPr marL="457200" lvl="0" indent="-365732" algn="just">
              <a:lnSpc>
                <a:spcPct val="150000"/>
              </a:lnSpc>
              <a:spcBef>
                <a:spcPts val="600"/>
              </a:spcBef>
              <a:buSzPct val="100000"/>
              <a:buFont typeface="Calibri"/>
              <a:buChar char="●"/>
            </a:pPr>
            <a:r>
              <a:rPr lang="tr-TR" dirty="0" smtClean="0"/>
              <a:t>0-11 </a:t>
            </a:r>
            <a:r>
              <a:rPr lang="tr-TR" dirty="0"/>
              <a:t>ay ve 12-23 ay çocuklarda bodurluk diğer yaşlara göre daha fazladır. Aşırı kiloluluk 0-11 ay çocuklarda sıklık diğer yaş gruplarından daha yüksektir </a:t>
            </a:r>
            <a:endParaRPr lang="tr-TR" dirty="0"/>
          </a:p>
        </p:txBody>
      </p:sp>
    </p:spTree>
    <p:extLst>
      <p:ext uri="{BB962C8B-B14F-4D97-AF65-F5344CB8AC3E}">
        <p14:creationId xmlns:p14="http://schemas.microsoft.com/office/powerpoint/2010/main" val="613982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g2ad4622c0fc_5_10"/>
          <p:cNvSpPr txBox="1">
            <a:spLocks noGrp="1"/>
          </p:cNvSpPr>
          <p:nvPr>
            <p:ph type="body" idx="1"/>
          </p:nvPr>
        </p:nvSpPr>
        <p:spPr>
          <a:xfrm>
            <a:off x="838200" y="1422500"/>
            <a:ext cx="10515600" cy="4754400"/>
          </a:xfrm>
          <a:prstGeom prst="rect">
            <a:avLst/>
          </a:prstGeom>
        </p:spPr>
        <p:txBody>
          <a:bodyPr spcFirstLastPara="1" wrap="square" lIns="91425" tIns="45700" rIns="91425" bIns="45700" anchor="t" anchorCtr="0">
            <a:normAutofit lnSpcReduction="10000"/>
          </a:bodyPr>
          <a:lstStyle/>
          <a:p>
            <a:pPr marL="0" lvl="0" indent="0" algn="just" rtl="0">
              <a:lnSpc>
                <a:spcPct val="150000"/>
              </a:lnSpc>
              <a:spcBef>
                <a:spcPts val="600"/>
              </a:spcBef>
              <a:spcAft>
                <a:spcPts val="0"/>
              </a:spcAft>
              <a:buNone/>
            </a:pPr>
            <a:endParaRPr sz="1100" b="1" i="1" dirty="0"/>
          </a:p>
          <a:p>
            <a:pPr marL="457200" lvl="0" indent="-379764" algn="just" rtl="0">
              <a:lnSpc>
                <a:spcPct val="150000"/>
              </a:lnSpc>
              <a:spcBef>
                <a:spcPts val="600"/>
              </a:spcBef>
              <a:spcAft>
                <a:spcPts val="0"/>
              </a:spcAft>
              <a:buSzPts val="2381"/>
              <a:buFont typeface="Calibri"/>
              <a:buChar char="●"/>
            </a:pPr>
            <a:r>
              <a:rPr lang="tr-TR" sz="2380" b="1" dirty="0">
                <a:solidFill>
                  <a:srgbClr val="0432FF"/>
                </a:solidFill>
              </a:rPr>
              <a:t>Kardeş kaybı ile bodurluk arasınd</a:t>
            </a:r>
            <a:r>
              <a:rPr lang="tr-TR" sz="2380" dirty="0"/>
              <a:t>a istatistiksel olarak anlamlı farklılık vardır. Kardeş kaybı olana çocuklarda bodurluk daha fazla saptanmıştır </a:t>
            </a:r>
            <a:endParaRPr lang="tr-TR" sz="2380" dirty="0" smtClean="0"/>
          </a:p>
          <a:p>
            <a:pPr marL="457200" indent="-379764" algn="just">
              <a:lnSpc>
                <a:spcPct val="150000"/>
              </a:lnSpc>
              <a:spcBef>
                <a:spcPts val="600"/>
              </a:spcBef>
              <a:buSzPts val="2381"/>
              <a:buFont typeface="Calibri"/>
              <a:buChar char="●"/>
            </a:pPr>
            <a:r>
              <a:rPr lang="tr-TR" sz="2400" b="1" dirty="0">
                <a:solidFill>
                  <a:srgbClr val="0432FF"/>
                </a:solidFill>
              </a:rPr>
              <a:t>Hanedeki kişi sayısı arttıkça </a:t>
            </a:r>
            <a:r>
              <a:rPr lang="tr-TR" sz="2400" b="1" dirty="0"/>
              <a:t>bodurluk ve zayıflık</a:t>
            </a:r>
            <a:r>
              <a:rPr lang="tr-TR" sz="2400" dirty="0"/>
              <a:t> </a:t>
            </a:r>
            <a:r>
              <a:rPr lang="tr-TR" sz="2400" b="1" dirty="0"/>
              <a:t>sıklığı azalmaktadır</a:t>
            </a:r>
            <a:r>
              <a:rPr lang="tr-TR" sz="2400" dirty="0"/>
              <a:t>. </a:t>
            </a:r>
          </a:p>
          <a:p>
            <a:pPr marL="457200" lvl="0" indent="-379764" algn="just" rtl="0">
              <a:lnSpc>
                <a:spcPct val="150000"/>
              </a:lnSpc>
              <a:spcBef>
                <a:spcPts val="600"/>
              </a:spcBef>
              <a:spcAft>
                <a:spcPts val="0"/>
              </a:spcAft>
              <a:buSzPts val="2381"/>
              <a:buFont typeface="Calibri"/>
              <a:buChar char="●"/>
            </a:pPr>
            <a:endParaRPr sz="2380" dirty="0"/>
          </a:p>
          <a:p>
            <a:pPr marL="457200" lvl="0" indent="-379764" algn="just" rtl="0">
              <a:lnSpc>
                <a:spcPct val="150000"/>
              </a:lnSpc>
              <a:spcBef>
                <a:spcPts val="0"/>
              </a:spcBef>
              <a:spcAft>
                <a:spcPts val="0"/>
              </a:spcAft>
              <a:buSzPts val="2381"/>
              <a:buFont typeface="Calibri"/>
              <a:buChar char="●"/>
            </a:pPr>
            <a:r>
              <a:rPr lang="tr-TR" sz="2380" b="1" dirty="0">
                <a:solidFill>
                  <a:srgbClr val="0432FF"/>
                </a:solidFill>
              </a:rPr>
              <a:t>Deprem sonrası ruh sağlığı sorunu yaşama ile bodurluk </a:t>
            </a:r>
            <a:r>
              <a:rPr lang="tr-TR" sz="2380" dirty="0"/>
              <a:t>arasında istatistiksel olarak anlamlı farklılık saptanmıştır.  Deprem sonrası ruh sağlığı sorunu yaşayanlarda bodurluk daha yüksektir </a:t>
            </a:r>
            <a:endParaRPr sz="2380" dirty="0"/>
          </a:p>
          <a:p>
            <a:pPr marL="0" lvl="0" indent="0" algn="l" rtl="0">
              <a:spcBef>
                <a:spcPts val="1000"/>
              </a:spcBef>
              <a:spcAft>
                <a:spcPts val="0"/>
              </a:spcAft>
              <a:buNone/>
            </a:pPr>
            <a:endParaRPr dirty="0"/>
          </a:p>
        </p:txBody>
      </p:sp>
      <p:sp>
        <p:nvSpPr>
          <p:cNvPr id="2" name="Google Shape;399;g2ad4622c0fc_4_30">
            <a:extLst>
              <a:ext uri="{FF2B5EF4-FFF2-40B4-BE49-F238E27FC236}">
                <a16:creationId xmlns:a16="http://schemas.microsoft.com/office/drawing/2014/main" xmlns="" id="{DA686A8F-654C-F482-A63E-02BCC9B15E20}"/>
              </a:ext>
            </a:extLst>
          </p:cNvPr>
          <p:cNvSpPr txBox="1">
            <a:spLocks/>
          </p:cNvSpPr>
          <p:nvPr/>
        </p:nvSpPr>
        <p:spPr>
          <a:xfrm>
            <a:off x="534089" y="681100"/>
            <a:ext cx="7343700" cy="608100"/>
          </a:xfrm>
          <a:prstGeom prst="rect">
            <a:avLst/>
          </a:prstGeom>
          <a:solidFill>
            <a:srgbClr val="C0504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spcBef>
                <a:spcPts val="600"/>
              </a:spcBef>
              <a:spcAft>
                <a:spcPts val="600"/>
              </a:spcAft>
              <a:buSzPts val="1222"/>
              <a:buFont typeface="Arial"/>
              <a:buNone/>
            </a:pPr>
            <a:r>
              <a:rPr lang="sv-SE" sz="3200" b="1" dirty="0">
                <a:solidFill>
                  <a:srgbClr val="FFFF00"/>
                </a:solidFill>
              </a:rPr>
              <a:t>Yetersiz beslenme için risk faktörleri</a:t>
            </a:r>
          </a:p>
        </p:txBody>
      </p:sp>
    </p:spTree>
    <p:extLst>
      <p:ext uri="{BB962C8B-B14F-4D97-AF65-F5344CB8AC3E}">
        <p14:creationId xmlns:p14="http://schemas.microsoft.com/office/powerpoint/2010/main" val="394810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Düz Bağlayıcı 5">
            <a:extLst>
              <a:ext uri="{FF2B5EF4-FFF2-40B4-BE49-F238E27FC236}">
                <a16:creationId xmlns="" xmlns:a16="http://schemas.microsoft.com/office/drawing/2014/main" id="{5B69DBE5-151A-D456-46C0-19E1791B75F6}"/>
              </a:ext>
            </a:extLst>
          </p:cNvPr>
          <p:cNvCxnSpPr>
            <a:cxnSpLocks/>
          </p:cNvCxnSpPr>
          <p:nvPr/>
        </p:nvCxnSpPr>
        <p:spPr>
          <a:xfrm>
            <a:off x="8312727" y="655782"/>
            <a:ext cx="0" cy="5726545"/>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2" name="Resim 11">
            <a:extLst>
              <a:ext uri="{FF2B5EF4-FFF2-40B4-BE49-F238E27FC236}">
                <a16:creationId xmlns="" xmlns:a16="http://schemas.microsoft.com/office/drawing/2014/main" id="{8F127861-0B46-AE3B-CA9C-EFABF01694E5}"/>
              </a:ext>
            </a:extLst>
          </p:cNvPr>
          <p:cNvPicPr>
            <a:picLocks noChangeAspect="1"/>
          </p:cNvPicPr>
          <p:nvPr/>
        </p:nvPicPr>
        <p:blipFill>
          <a:blip r:embed="rId2"/>
          <a:srcRect l="2917" r="1947" b="7464"/>
          <a:stretch/>
        </p:blipFill>
        <p:spPr>
          <a:xfrm>
            <a:off x="440502" y="1535723"/>
            <a:ext cx="7832437" cy="5146431"/>
          </a:xfrm>
          <a:prstGeom prst="rect">
            <a:avLst/>
          </a:prstGeom>
        </p:spPr>
      </p:pic>
      <p:pic>
        <p:nvPicPr>
          <p:cNvPr id="9" name="Resim 8">
            <a:extLst>
              <a:ext uri="{FF2B5EF4-FFF2-40B4-BE49-F238E27FC236}">
                <a16:creationId xmlns="" xmlns:a16="http://schemas.microsoft.com/office/drawing/2014/main" id="{9E07559C-01DB-34D5-7EF0-007A75818703}"/>
              </a:ext>
            </a:extLst>
          </p:cNvPr>
          <p:cNvPicPr>
            <a:picLocks noChangeAspect="1"/>
          </p:cNvPicPr>
          <p:nvPr/>
        </p:nvPicPr>
        <p:blipFill>
          <a:blip r:embed="rId3"/>
          <a:stretch>
            <a:fillRect/>
          </a:stretch>
        </p:blipFill>
        <p:spPr>
          <a:xfrm>
            <a:off x="8584589" y="1219199"/>
            <a:ext cx="3284139" cy="4655127"/>
          </a:xfrm>
          <a:prstGeom prst="rect">
            <a:avLst/>
          </a:prstGeom>
        </p:spPr>
      </p:pic>
      <p:sp>
        <p:nvSpPr>
          <p:cNvPr id="2" name="Başlık 1"/>
          <p:cNvSpPr>
            <a:spLocks noGrp="1"/>
          </p:cNvSpPr>
          <p:nvPr>
            <p:ph type="title"/>
          </p:nvPr>
        </p:nvSpPr>
        <p:spPr>
          <a:xfrm>
            <a:off x="612648" y="187569"/>
            <a:ext cx="10653578" cy="1254369"/>
          </a:xfrm>
          <a:solidFill>
            <a:schemeClr val="bg1">
              <a:lumMod val="95000"/>
            </a:schemeClr>
          </a:solidFill>
        </p:spPr>
        <p:txBody>
          <a:bodyPr>
            <a:normAutofit fontScale="90000"/>
          </a:bodyPr>
          <a:lstStyle/>
          <a:p>
            <a:r>
              <a:rPr lang="tr-TR" sz="2800" b="0" dirty="0" smtClean="0"/>
              <a:t/>
            </a:r>
            <a:br>
              <a:rPr lang="tr-TR" sz="2800" b="0" dirty="0" smtClean="0"/>
            </a:br>
            <a:r>
              <a:rPr lang="tr-TR" sz="2800" b="0" dirty="0" smtClean="0"/>
              <a:t>Sağlık </a:t>
            </a:r>
            <a:r>
              <a:rPr lang="tr-TR" sz="2800" b="0" dirty="0"/>
              <a:t>Bakanı Fahrettin Koca, </a:t>
            </a:r>
            <a:r>
              <a:rPr lang="tr-TR" sz="2800" dirty="0">
                <a:solidFill>
                  <a:srgbClr val="C00000"/>
                </a:solidFill>
              </a:rPr>
              <a:t>448 sağlık çalışanı</a:t>
            </a:r>
            <a:r>
              <a:rPr lang="tr-TR" sz="2800" b="0" dirty="0"/>
              <a:t>nın depremde </a:t>
            </a:r>
            <a:r>
              <a:rPr lang="tr-TR" sz="2800" dirty="0">
                <a:solidFill>
                  <a:srgbClr val="C00000"/>
                </a:solidFill>
              </a:rPr>
              <a:t>hayatını kaybettiğini</a:t>
            </a:r>
            <a:r>
              <a:rPr lang="tr-TR" sz="2800" b="0" dirty="0"/>
              <a:t>, </a:t>
            </a:r>
            <a:r>
              <a:rPr lang="tr-TR" sz="2800" dirty="0">
                <a:solidFill>
                  <a:srgbClr val="C00000"/>
                </a:solidFill>
              </a:rPr>
              <a:t>528 sağlık çalışanının ise yaralı</a:t>
            </a:r>
            <a:r>
              <a:rPr lang="tr-TR" sz="2800" b="0" dirty="0"/>
              <a:t> olduğunu açıkladı</a:t>
            </a:r>
            <a:r>
              <a:rPr lang="tr-TR" sz="2800" b="0" dirty="0" smtClean="0"/>
              <a:t>.</a:t>
            </a:r>
            <a:br>
              <a:rPr lang="tr-TR" sz="2800" b="0" dirty="0" smtClean="0"/>
            </a:br>
            <a:r>
              <a:rPr lang="tr-TR" sz="2000" b="0" dirty="0"/>
              <a:t/>
            </a:r>
            <a:br>
              <a:rPr lang="tr-TR" sz="2000" b="0" dirty="0"/>
            </a:br>
            <a:endParaRPr lang="tr-TR" sz="2000" dirty="0"/>
          </a:p>
        </p:txBody>
      </p:sp>
    </p:spTree>
    <p:extLst>
      <p:ext uri="{BB962C8B-B14F-4D97-AF65-F5344CB8AC3E}">
        <p14:creationId xmlns:p14="http://schemas.microsoft.com/office/powerpoint/2010/main" val="483259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a:spcBef>
                <a:spcPts val="0"/>
              </a:spcBef>
              <a:buClr>
                <a:schemeClr val="dk1"/>
              </a:buClr>
              <a:buSzPts val="1800"/>
            </a:pPr>
            <a:r>
              <a:rPr lang="tr-TR" sz="3200" b="1" dirty="0">
                <a:solidFill>
                  <a:srgbClr val="C00000"/>
                </a:solidFill>
              </a:rPr>
              <a:t>Deprem öncesinde ölçülmüş olan verilere göre BKİ </a:t>
            </a:r>
            <a:r>
              <a:rPr lang="tr-TR" sz="3200" b="1" dirty="0" err="1">
                <a:solidFill>
                  <a:srgbClr val="C00000"/>
                </a:solidFill>
              </a:rPr>
              <a:t>persentilde</a:t>
            </a:r>
            <a:r>
              <a:rPr lang="tr-TR" sz="3200" b="1" dirty="0">
                <a:solidFill>
                  <a:srgbClr val="C00000"/>
                </a:solidFill>
              </a:rPr>
              <a:t> </a:t>
            </a:r>
            <a:r>
              <a:rPr lang="tr-TR" sz="3200" b="1" dirty="0" smtClean="0">
                <a:solidFill>
                  <a:srgbClr val="C00000"/>
                </a:solidFill>
              </a:rPr>
              <a:t>değişim </a:t>
            </a:r>
            <a:r>
              <a:rPr lang="tr-TR" sz="3200" dirty="0"/>
              <a:t>208 çocuk geçmiş </a:t>
            </a:r>
            <a:r>
              <a:rPr lang="tr-TR" sz="3200" dirty="0" err="1"/>
              <a:t>antropometrik</a:t>
            </a:r>
            <a:r>
              <a:rPr lang="tr-TR" sz="3200" dirty="0"/>
              <a:t> ölçümlerinin </a:t>
            </a:r>
            <a:r>
              <a:rPr lang="tr-TR" sz="3200" dirty="0" err="1"/>
              <a:t>persentilleri</a:t>
            </a:r>
            <a:r>
              <a:rPr lang="tr-TR" sz="3200" dirty="0"/>
              <a:t> ile güncel </a:t>
            </a:r>
            <a:r>
              <a:rPr lang="tr-TR" sz="3200" dirty="0" err="1"/>
              <a:t>persentilleri</a:t>
            </a:r>
            <a:r>
              <a:rPr lang="tr-TR" sz="3200" dirty="0"/>
              <a:t> karşılaştırılabilmiştir.</a:t>
            </a:r>
            <a:br>
              <a:rPr lang="tr-TR" sz="3200" dirty="0"/>
            </a:br>
            <a:endParaRPr sz="3200" b="1" dirty="0">
              <a:solidFill>
                <a:srgbClr val="C00000"/>
              </a:solidFill>
            </a:endParaRPr>
          </a:p>
        </p:txBody>
      </p:sp>
      <p:graphicFrame>
        <p:nvGraphicFramePr>
          <p:cNvPr id="366" name="Google Shape;366;p36"/>
          <p:cNvGraphicFramePr/>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282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ad4622c0fc_1_24"/>
          <p:cNvSpPr txBox="1">
            <a:spLocks noGrp="1"/>
          </p:cNvSpPr>
          <p:nvPr>
            <p:ph type="title"/>
          </p:nvPr>
        </p:nvSpPr>
        <p:spPr>
          <a:xfrm>
            <a:off x="345975" y="87200"/>
            <a:ext cx="10515600" cy="85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tr-TR" sz="3200" dirty="0">
                <a:latin typeface="Times New Roman"/>
                <a:ea typeface="Times New Roman"/>
                <a:cs typeface="Times New Roman"/>
                <a:sym typeface="Times New Roman"/>
              </a:rPr>
              <a:t>Kalınan Yer ve Erişim </a:t>
            </a:r>
            <a:r>
              <a:rPr lang="tr-TR" sz="3200" dirty="0" smtClean="0">
                <a:latin typeface="Times New Roman"/>
                <a:ea typeface="Times New Roman"/>
                <a:cs typeface="Times New Roman"/>
                <a:sym typeface="Times New Roman"/>
              </a:rPr>
              <a:t>Sorunları-derinlemesine görüşme –n: 56</a:t>
            </a:r>
            <a:endParaRPr dirty="0"/>
          </a:p>
        </p:txBody>
      </p:sp>
      <p:pic>
        <p:nvPicPr>
          <p:cNvPr id="467" name="Google Shape;467;g2ad4622c0fc_1_24"/>
          <p:cNvPicPr preferRelativeResize="0"/>
          <p:nvPr/>
        </p:nvPicPr>
        <p:blipFill rotWithShape="1">
          <a:blip r:embed="rId3">
            <a:alphaModFix/>
          </a:blip>
          <a:srcRect/>
          <a:stretch/>
        </p:blipFill>
        <p:spPr>
          <a:xfrm>
            <a:off x="543050" y="1325638"/>
            <a:ext cx="5734049" cy="1876425"/>
          </a:xfrm>
          <a:prstGeom prst="rect">
            <a:avLst/>
          </a:prstGeom>
          <a:noFill/>
          <a:ln>
            <a:noFill/>
          </a:ln>
        </p:spPr>
      </p:pic>
      <p:pic>
        <p:nvPicPr>
          <p:cNvPr id="468" name="Google Shape;468;g2ad4622c0fc_1_24"/>
          <p:cNvPicPr preferRelativeResize="0"/>
          <p:nvPr/>
        </p:nvPicPr>
        <p:blipFill rotWithShape="1">
          <a:blip r:embed="rId4">
            <a:alphaModFix/>
          </a:blip>
          <a:srcRect/>
          <a:stretch/>
        </p:blipFill>
        <p:spPr>
          <a:xfrm>
            <a:off x="5388500" y="3091529"/>
            <a:ext cx="6694800" cy="2435484"/>
          </a:xfrm>
          <a:prstGeom prst="rect">
            <a:avLst/>
          </a:prstGeom>
          <a:noFill/>
          <a:ln>
            <a:noFill/>
          </a:ln>
        </p:spPr>
      </p:pic>
      <p:sp>
        <p:nvSpPr>
          <p:cNvPr id="469" name="Google Shape;469;g2ad4622c0fc_1_24"/>
          <p:cNvSpPr txBox="1"/>
          <p:nvPr/>
        </p:nvSpPr>
        <p:spPr>
          <a:xfrm>
            <a:off x="543050" y="5936225"/>
            <a:ext cx="3815100" cy="4311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600"/>
              </a:spcBef>
              <a:spcAft>
                <a:spcPts val="600"/>
              </a:spcAft>
              <a:buClr>
                <a:srgbClr val="000000"/>
              </a:buClr>
              <a:buSzPts val="1300"/>
              <a:buFont typeface="Arial"/>
              <a:buNone/>
            </a:pPr>
            <a:r>
              <a:rPr lang="tr-TR" sz="1600" b="1" i="1" u="none" strike="noStrike" cap="none">
                <a:solidFill>
                  <a:schemeClr val="dk1"/>
                </a:solidFill>
                <a:latin typeface="Calibri"/>
                <a:ea typeface="Calibri"/>
                <a:cs typeface="Calibri"/>
                <a:sym typeface="Calibri"/>
              </a:rPr>
              <a:t> “dört aile aynı mutfağı kullanıyoruz”</a:t>
            </a:r>
            <a:endParaRPr sz="1600" b="1" i="1" u="none" strike="noStrike" cap="none">
              <a:solidFill>
                <a:schemeClr val="dk1"/>
              </a:solidFill>
              <a:latin typeface="Calibri"/>
              <a:ea typeface="Calibri"/>
              <a:cs typeface="Calibri"/>
              <a:sym typeface="Calibri"/>
            </a:endParaRPr>
          </a:p>
        </p:txBody>
      </p:sp>
      <p:sp>
        <p:nvSpPr>
          <p:cNvPr id="470" name="Google Shape;470;g2ad4622c0fc_1_24"/>
          <p:cNvSpPr txBox="1"/>
          <p:nvPr/>
        </p:nvSpPr>
        <p:spPr>
          <a:xfrm>
            <a:off x="80500" y="3581925"/>
            <a:ext cx="5178300" cy="14547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600"/>
              </a:spcBef>
              <a:spcAft>
                <a:spcPts val="600"/>
              </a:spcAft>
              <a:buClr>
                <a:srgbClr val="000000"/>
              </a:buClr>
              <a:buSzPts val="1200"/>
              <a:buFont typeface="Arial"/>
              <a:buNone/>
            </a:pPr>
            <a:r>
              <a:rPr lang="tr-TR" sz="1500" b="0" i="1" u="none" strike="noStrike" cap="none" dirty="0">
                <a:solidFill>
                  <a:schemeClr val="dk1"/>
                </a:solidFill>
                <a:latin typeface="Calibri"/>
                <a:ea typeface="Calibri"/>
                <a:cs typeface="Calibri"/>
                <a:sym typeface="Calibri"/>
              </a:rPr>
              <a:t>“S</a:t>
            </a:r>
            <a:r>
              <a:rPr lang="tr-TR" sz="1500" b="1" i="1" u="none" strike="noStrike" cap="none" dirty="0">
                <a:solidFill>
                  <a:schemeClr val="dk1"/>
                </a:solidFill>
                <a:latin typeface="Calibri"/>
                <a:ea typeface="Calibri"/>
                <a:cs typeface="Calibri"/>
                <a:sym typeface="Calibri"/>
              </a:rPr>
              <a:t>uyu şuradaki çeşmeden alıyoruz, ortak bulaşık yıkama alanı var, çadırda bir şey yok zaten, duş tuvalet alanımız dışarıda</a:t>
            </a:r>
            <a:r>
              <a:rPr lang="tr-TR" sz="1500" b="0" i="1" u="none" strike="noStrike" cap="none" dirty="0">
                <a:solidFill>
                  <a:schemeClr val="dk1"/>
                </a:solidFill>
                <a:latin typeface="Calibri"/>
                <a:ea typeface="Calibri"/>
                <a:cs typeface="Calibri"/>
                <a:sym typeface="Calibri"/>
              </a:rPr>
              <a:t>. Sürekli suyumuz kesiliyor zaten, yani çok zorluklar yaşadık öyle idare edip gidiyoruz işte."</a:t>
            </a:r>
            <a:endParaRPr sz="1500" b="0" i="1" u="none" strike="noStrike" cap="none" dirty="0">
              <a:solidFill>
                <a:schemeClr val="dk1"/>
              </a:solidFill>
              <a:latin typeface="Calibri"/>
              <a:ea typeface="Calibri"/>
              <a:cs typeface="Calibri"/>
              <a:sym typeface="Calibri"/>
            </a:endParaRPr>
          </a:p>
        </p:txBody>
      </p:sp>
      <p:sp>
        <p:nvSpPr>
          <p:cNvPr id="471" name="Google Shape;471;g2ad4622c0fc_1_24"/>
          <p:cNvSpPr txBox="1"/>
          <p:nvPr/>
        </p:nvSpPr>
        <p:spPr>
          <a:xfrm>
            <a:off x="6726625" y="831750"/>
            <a:ext cx="4649700" cy="12315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600"/>
              </a:spcBef>
              <a:spcAft>
                <a:spcPts val="600"/>
              </a:spcAft>
              <a:buClr>
                <a:srgbClr val="000000"/>
              </a:buClr>
              <a:buSzPts val="1300"/>
              <a:buFont typeface="Arial"/>
              <a:buNone/>
            </a:pPr>
            <a:r>
              <a:rPr lang="tr-TR" sz="1700" b="0" i="1" u="none" strike="noStrike" cap="none">
                <a:solidFill>
                  <a:schemeClr val="dk1"/>
                </a:solidFill>
                <a:latin typeface="Calibri"/>
                <a:ea typeface="Calibri"/>
                <a:cs typeface="Calibri"/>
                <a:sym typeface="Calibri"/>
              </a:rPr>
              <a:t>"</a:t>
            </a:r>
            <a:r>
              <a:rPr lang="tr-TR" sz="1700" b="1" i="1" u="none" strike="noStrike" cap="none">
                <a:solidFill>
                  <a:schemeClr val="dk1"/>
                </a:solidFill>
                <a:latin typeface="Calibri"/>
                <a:ea typeface="Calibri"/>
                <a:cs typeface="Calibri"/>
                <a:sym typeface="Calibri"/>
              </a:rPr>
              <a:t>kendi bahçemizde ekiyoruz</a:t>
            </a:r>
            <a:r>
              <a:rPr lang="tr-TR" sz="1700" b="0" i="1" u="none" strike="noStrike" cap="none">
                <a:solidFill>
                  <a:schemeClr val="dk1"/>
                </a:solidFill>
                <a:latin typeface="Calibri"/>
                <a:ea typeface="Calibri"/>
                <a:cs typeface="Calibri"/>
                <a:sym typeface="Calibri"/>
              </a:rPr>
              <a:t> ıspanağından yeşilliğine çoğu bahçede var zaten bu açıdan yeterli besini alabiliyorlar"</a:t>
            </a:r>
            <a:endParaRPr sz="1700" b="0" i="1" u="none" strike="noStrike" cap="none">
              <a:solidFill>
                <a:schemeClr val="dk1"/>
              </a:solidFill>
              <a:latin typeface="Calibri"/>
              <a:ea typeface="Calibri"/>
              <a:cs typeface="Calibri"/>
              <a:sym typeface="Calibri"/>
            </a:endParaRPr>
          </a:p>
        </p:txBody>
      </p:sp>
      <p:sp>
        <p:nvSpPr>
          <p:cNvPr id="472" name="Google Shape;472;g2ad4622c0fc_1_24"/>
          <p:cNvSpPr txBox="1"/>
          <p:nvPr/>
        </p:nvSpPr>
        <p:spPr>
          <a:xfrm>
            <a:off x="4656575" y="5652175"/>
            <a:ext cx="7370400" cy="11082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600"/>
              </a:spcBef>
              <a:spcAft>
                <a:spcPts val="600"/>
              </a:spcAft>
              <a:buClr>
                <a:srgbClr val="000000"/>
              </a:buClr>
              <a:buSzPts val="1100"/>
              <a:buFont typeface="Arial"/>
              <a:buNone/>
            </a:pPr>
            <a:r>
              <a:rPr lang="tr-TR" sz="1500" b="0" i="1" u="none" strike="noStrike" cap="none">
                <a:solidFill>
                  <a:schemeClr val="dk1"/>
                </a:solidFill>
                <a:latin typeface="Calibri"/>
                <a:ea typeface="Calibri"/>
                <a:cs typeface="Calibri"/>
                <a:sym typeface="Calibri"/>
              </a:rPr>
              <a:t>“t</a:t>
            </a:r>
            <a:r>
              <a:rPr lang="tr-TR" sz="1500" b="1" i="1" u="none" strike="noStrike" cap="none">
                <a:solidFill>
                  <a:schemeClr val="dk1"/>
                </a:solidFill>
                <a:latin typeface="Calibri"/>
                <a:ea typeface="Calibri"/>
                <a:cs typeface="Calibri"/>
                <a:sym typeface="Calibri"/>
              </a:rPr>
              <a:t>ek odanın içinde yemeği pişirmeye çalışıyorum çok da tehlikeli oluyor, çocuklarım küçük biri dört diğeri iki yaşında. Geçen gün çocukları tek bırakmak zorunda kaldım su almaya gittim, geri döndüm tüpü açık bırakmışlar geldim ev gaz kokuyordu”</a:t>
            </a:r>
            <a:endParaRPr sz="1500" b="1" i="1"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207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2" name="Picture 1">
            <a:extLst>
              <a:ext uri="{FF2B5EF4-FFF2-40B4-BE49-F238E27FC236}">
                <a16:creationId xmlns:a16="http://schemas.microsoft.com/office/drawing/2014/main" xmlns="" id="{F77D500F-3FB5-AD4D-93C8-96F59B60B175}"/>
              </a:ext>
            </a:extLst>
          </p:cNvPr>
          <p:cNvPicPr>
            <a:picLocks noChangeAspect="1"/>
          </p:cNvPicPr>
          <p:nvPr/>
        </p:nvPicPr>
        <p:blipFill>
          <a:blip r:embed="rId3"/>
          <a:stretch>
            <a:fillRect/>
          </a:stretch>
        </p:blipFill>
        <p:spPr>
          <a:xfrm>
            <a:off x="1419143" y="242320"/>
            <a:ext cx="9353713" cy="6615680"/>
          </a:xfrm>
          <a:prstGeom prst="rect">
            <a:avLst/>
          </a:prstGeom>
        </p:spPr>
      </p:pic>
    </p:spTree>
    <p:extLst>
      <p:ext uri="{BB962C8B-B14F-4D97-AF65-F5344CB8AC3E}">
        <p14:creationId xmlns:p14="http://schemas.microsoft.com/office/powerpoint/2010/main" val="3951785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7"/>
          <p:cNvSpPr txBox="1">
            <a:spLocks noGrp="1"/>
          </p:cNvSpPr>
          <p:nvPr>
            <p:ph type="body" idx="1"/>
          </p:nvPr>
        </p:nvSpPr>
        <p:spPr>
          <a:xfrm>
            <a:off x="838200" y="665478"/>
            <a:ext cx="10515600" cy="596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None/>
            </a:pPr>
            <a:endParaRPr dirty="0"/>
          </a:p>
          <a:p>
            <a:pPr marL="0" indent="0">
              <a:spcBef>
                <a:spcPts val="600"/>
              </a:spcBef>
              <a:buNone/>
            </a:pPr>
            <a:r>
              <a:rPr lang="tr-TR" dirty="0">
                <a:solidFill>
                  <a:schemeClr val="tx1"/>
                </a:solidFill>
                <a:latin typeface="Arial" panose="020B0604020202020204" pitchFamily="34" charset="0"/>
                <a:ea typeface="Times New Roman"/>
                <a:cs typeface="Arial" panose="020B0604020202020204" pitchFamily="34" charset="0"/>
                <a:sym typeface="Times New Roman"/>
              </a:rPr>
              <a:t>Veriler</a:t>
            </a:r>
            <a:r>
              <a:rPr lang="tr-TR" dirty="0">
                <a:solidFill>
                  <a:srgbClr val="C00000"/>
                </a:solidFill>
                <a:latin typeface="Arial" panose="020B0604020202020204" pitchFamily="34" charset="0"/>
                <a:ea typeface="Times New Roman"/>
                <a:cs typeface="Arial" panose="020B0604020202020204" pitchFamily="34" charset="0"/>
                <a:sym typeface="Times New Roman"/>
              </a:rPr>
              <a:t> </a:t>
            </a:r>
            <a:r>
              <a:rPr lang="tr-TR" b="1" dirty="0">
                <a:solidFill>
                  <a:srgbClr val="C00000"/>
                </a:solidFill>
                <a:latin typeface="Arial" panose="020B0604020202020204" pitchFamily="34" charset="0"/>
                <a:ea typeface="Times New Roman"/>
                <a:cs typeface="Arial" panose="020B0604020202020204" pitchFamily="34" charset="0"/>
                <a:sym typeface="Times New Roman"/>
              </a:rPr>
              <a:t>21 Mayıs- 30 Ağustos 2024 tarihleri </a:t>
            </a:r>
            <a:r>
              <a:rPr lang="tr-TR" dirty="0">
                <a:solidFill>
                  <a:schemeClr val="tx1"/>
                </a:solidFill>
                <a:latin typeface="Arial" panose="020B0604020202020204" pitchFamily="34" charset="0"/>
                <a:ea typeface="Times New Roman"/>
                <a:cs typeface="Arial" panose="020B0604020202020204" pitchFamily="34" charset="0"/>
                <a:sym typeface="Times New Roman"/>
              </a:rPr>
              <a:t>arasında, çocukların yaşadığı yerler olan; Konteyner Kent Geçici Yaşam Alanlarından (GYA), Düzensiz konteyner-çadırda kalanlardan, Evlerde kalanlardan (hasar durumundan bağımsız) toplanmıştır.</a:t>
            </a:r>
          </a:p>
          <a:p>
            <a:pPr marL="0" lvl="0" indent="0" algn="l" rtl="0">
              <a:lnSpc>
                <a:spcPct val="90000"/>
              </a:lnSpc>
              <a:spcBef>
                <a:spcPts val="600"/>
              </a:spcBef>
              <a:spcAft>
                <a:spcPts val="0"/>
              </a:spcAft>
              <a:buNone/>
            </a:pPr>
            <a:endParaRPr dirty="0">
              <a:latin typeface="Arial" panose="020B0604020202020204" pitchFamily="34" charset="0"/>
              <a:cs typeface="Arial" panose="020B0604020202020204" pitchFamily="34" charset="0"/>
            </a:endParaRPr>
          </a:p>
          <a:p>
            <a:pPr marL="457200" lvl="0" indent="-406396" algn="l" rtl="0">
              <a:lnSpc>
                <a:spcPct val="90000"/>
              </a:lnSpc>
              <a:spcBef>
                <a:spcPts val="600"/>
              </a:spcBef>
              <a:spcAft>
                <a:spcPts val="0"/>
              </a:spcAft>
              <a:buSzPts val="2800"/>
              <a:buChar char="•"/>
            </a:pPr>
            <a:r>
              <a:rPr lang="tr-TR" dirty="0">
                <a:latin typeface="Arial" panose="020B0604020202020204" pitchFamily="34" charset="0"/>
                <a:cs typeface="Arial" panose="020B0604020202020204" pitchFamily="34" charset="0"/>
              </a:rPr>
              <a:t>Toplamda </a:t>
            </a:r>
            <a:r>
              <a:rPr lang="tr-TR" b="1" dirty="0">
                <a:solidFill>
                  <a:srgbClr val="0432FF"/>
                </a:solidFill>
                <a:latin typeface="Arial" panose="020B0604020202020204" pitchFamily="34" charset="0"/>
                <a:cs typeface="Arial" panose="020B0604020202020204" pitchFamily="34" charset="0"/>
              </a:rPr>
              <a:t>374 çocuğa </a:t>
            </a:r>
            <a:r>
              <a:rPr lang="tr-TR" dirty="0" smtClean="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(186 kız ve 188 erkek) ulaşarak nicel bilgiler elde edilmiştir.</a:t>
            </a:r>
          </a:p>
          <a:p>
            <a:pPr marL="457200" lvl="0" indent="-406396" algn="l" rtl="0">
              <a:lnSpc>
                <a:spcPct val="90000"/>
              </a:lnSpc>
              <a:spcBef>
                <a:spcPts val="600"/>
              </a:spcBef>
              <a:spcAft>
                <a:spcPts val="0"/>
              </a:spcAft>
              <a:buSzPts val="2800"/>
              <a:buChar char="•"/>
            </a:pPr>
            <a:r>
              <a:rPr lang="tr-TR" b="1" dirty="0">
                <a:solidFill>
                  <a:srgbClr val="0432FF"/>
                </a:solidFill>
                <a:latin typeface="Arial" panose="020B0604020202020204" pitchFamily="34" charset="0"/>
                <a:cs typeface="Arial" panose="020B0604020202020204" pitchFamily="34" charset="0"/>
              </a:rPr>
              <a:t>26 çocukla</a:t>
            </a:r>
            <a:r>
              <a:rPr lang="tr-TR" dirty="0">
                <a:latin typeface="Arial" panose="020B0604020202020204" pitchFamily="34" charset="0"/>
                <a:cs typeface="Arial" panose="020B0604020202020204" pitchFamily="34" charset="0"/>
              </a:rPr>
              <a:t> nitel görüşme yapılmıştır</a:t>
            </a:r>
            <a:r>
              <a:rPr lang="tr-TR" dirty="0" smtClean="0">
                <a:latin typeface="Arial" panose="020B0604020202020204" pitchFamily="34" charset="0"/>
                <a:cs typeface="Arial" panose="020B0604020202020204" pitchFamily="34" charset="0"/>
              </a:rPr>
              <a:t>.</a:t>
            </a:r>
          </a:p>
          <a:p>
            <a:pPr marL="457200" indent="-406396">
              <a:lnSpc>
                <a:spcPct val="90000"/>
              </a:lnSpc>
              <a:spcBef>
                <a:spcPts val="600"/>
              </a:spcBef>
              <a:buSzPts val="2800"/>
            </a:pPr>
            <a:endParaRPr lang="tr-TR" dirty="0" smtClean="0">
              <a:latin typeface="Arial" panose="020B0604020202020204" pitchFamily="34" charset="0"/>
              <a:cs typeface="Arial" panose="020B0604020202020204" pitchFamily="34" charset="0"/>
            </a:endParaRPr>
          </a:p>
          <a:p>
            <a:pPr marL="457200" indent="-406396">
              <a:lnSpc>
                <a:spcPct val="90000"/>
              </a:lnSpc>
              <a:spcBef>
                <a:spcPts val="600"/>
              </a:spcBef>
              <a:buSzPts val="2800"/>
            </a:pPr>
            <a:r>
              <a:rPr lang="tr-TR" dirty="0" smtClean="0">
                <a:latin typeface="Arial" panose="020B0604020202020204" pitchFamily="34" charset="0"/>
                <a:cs typeface="Arial" panose="020B0604020202020204" pitchFamily="34" charset="0"/>
              </a:rPr>
              <a:t>Çocukların </a:t>
            </a:r>
            <a:r>
              <a:rPr lang="tr-TR" dirty="0">
                <a:latin typeface="Arial" panose="020B0604020202020204" pitchFamily="34" charset="0"/>
                <a:cs typeface="Arial" panose="020B0604020202020204" pitchFamily="34" charset="0"/>
              </a:rPr>
              <a:t>yaklaşık </a:t>
            </a:r>
            <a:r>
              <a:rPr lang="tr-TR" b="1" dirty="0">
                <a:solidFill>
                  <a:srgbClr val="0432FF"/>
                </a:solidFill>
                <a:latin typeface="Arial" panose="020B0604020202020204" pitchFamily="34" charset="0"/>
                <a:cs typeface="Arial" panose="020B0604020202020204" pitchFamily="34" charset="0"/>
              </a:rPr>
              <a:t>dörtte biri erken</a:t>
            </a:r>
            <a:r>
              <a:rPr lang="tr-TR" dirty="0">
                <a:solidFill>
                  <a:srgbClr val="0432FF"/>
                </a:solidFill>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doğum, </a:t>
            </a:r>
            <a:r>
              <a:rPr lang="tr-TR" b="1" dirty="0">
                <a:solidFill>
                  <a:srgbClr val="0432FF"/>
                </a:solidFill>
                <a:latin typeface="Arial" panose="020B0604020202020204" pitchFamily="34" charset="0"/>
                <a:cs typeface="Arial" panose="020B0604020202020204" pitchFamily="34" charset="0"/>
              </a:rPr>
              <a:t>%56.4’ü </a:t>
            </a:r>
            <a:r>
              <a:rPr lang="tr-TR" b="1" dirty="0" err="1">
                <a:solidFill>
                  <a:srgbClr val="0432FF"/>
                </a:solidFill>
                <a:latin typeface="Arial" panose="020B0604020202020204" pitchFamily="34" charset="0"/>
                <a:cs typeface="Arial" panose="020B0604020202020204" pitchFamily="34" charset="0"/>
              </a:rPr>
              <a:t>sezaryan</a:t>
            </a:r>
            <a:r>
              <a:rPr lang="tr-TR" b="1" dirty="0">
                <a:solidFill>
                  <a:srgbClr val="0432FF"/>
                </a:solidFill>
                <a:latin typeface="Arial" panose="020B0604020202020204" pitchFamily="34" charset="0"/>
                <a:cs typeface="Arial" panose="020B0604020202020204" pitchFamily="34" charset="0"/>
              </a:rPr>
              <a:t> </a:t>
            </a:r>
            <a:r>
              <a:rPr lang="tr-TR" b="1" dirty="0" smtClean="0">
                <a:solidFill>
                  <a:srgbClr val="0432FF"/>
                </a:solidFill>
                <a:latin typeface="Arial" panose="020B0604020202020204" pitchFamily="34" charset="0"/>
                <a:cs typeface="Arial" panose="020B0604020202020204" pitchFamily="34" charset="0"/>
              </a:rPr>
              <a:t>doğum</a:t>
            </a:r>
          </a:p>
          <a:p>
            <a:pPr lvl="0">
              <a:lnSpc>
                <a:spcPct val="115000"/>
              </a:lnSpc>
              <a:spcBef>
                <a:spcPts val="1200"/>
              </a:spcBef>
            </a:pPr>
            <a:r>
              <a:rPr lang="tr-TR" b="1" dirty="0" smtClean="0">
                <a:latin typeface="Arial" panose="020B0604020202020204" pitchFamily="34" charset="0"/>
                <a:cs typeface="Arial" panose="020B0604020202020204" pitchFamily="34" charset="0"/>
              </a:rPr>
              <a:t>   Hanelerdeki </a:t>
            </a:r>
            <a:r>
              <a:rPr lang="tr-TR" b="1" dirty="0">
                <a:latin typeface="Arial" panose="020B0604020202020204" pitchFamily="34" charset="0"/>
                <a:cs typeface="Arial" panose="020B0604020202020204" pitchFamily="34" charset="0"/>
              </a:rPr>
              <a:t>çocuk </a:t>
            </a:r>
            <a:r>
              <a:rPr lang="tr-TR" b="1" dirty="0" smtClean="0">
                <a:latin typeface="Arial" panose="020B0604020202020204" pitchFamily="34" charset="0"/>
                <a:cs typeface="Arial" panose="020B0604020202020204" pitchFamily="34" charset="0"/>
              </a:rPr>
              <a:t>sayısı: </a:t>
            </a:r>
            <a:r>
              <a:rPr lang="tr-TR" b="1" dirty="0" smtClean="0">
                <a:solidFill>
                  <a:srgbClr val="0432FF"/>
                </a:solidFill>
                <a:latin typeface="Arial" panose="020B0604020202020204" pitchFamily="34" charset="0"/>
                <a:cs typeface="Arial" panose="020B0604020202020204" pitchFamily="34" charset="0"/>
              </a:rPr>
              <a:t>3 </a:t>
            </a:r>
            <a:r>
              <a:rPr lang="tr-TR" b="1" dirty="0">
                <a:solidFill>
                  <a:srgbClr val="0432FF"/>
                </a:solidFill>
                <a:latin typeface="Arial" panose="020B0604020202020204" pitchFamily="34" charset="0"/>
                <a:cs typeface="Arial" panose="020B0604020202020204" pitchFamily="34" charset="0"/>
              </a:rPr>
              <a:t>ve üzeri çocuk</a:t>
            </a:r>
            <a:r>
              <a:rPr lang="tr-TR" b="1" dirty="0">
                <a:solidFill>
                  <a:srgbClr val="C00000"/>
                </a:solidFill>
                <a:latin typeface="Arial" panose="020B0604020202020204" pitchFamily="34" charset="0"/>
                <a:cs typeface="Arial" panose="020B0604020202020204" pitchFamily="34" charset="0"/>
              </a:rPr>
              <a:t> %47.3, </a:t>
            </a:r>
            <a:r>
              <a:rPr lang="tr-TR" b="1" dirty="0">
                <a:solidFill>
                  <a:srgbClr val="0432FF"/>
                </a:solidFill>
                <a:latin typeface="Arial" panose="020B0604020202020204" pitchFamily="34" charset="0"/>
                <a:cs typeface="Arial" panose="020B0604020202020204" pitchFamily="34" charset="0"/>
              </a:rPr>
              <a:t>2 çocuk</a:t>
            </a:r>
            <a:r>
              <a:rPr lang="tr-TR" b="1" dirty="0">
                <a:latin typeface="Arial" panose="020B0604020202020204" pitchFamily="34" charset="0"/>
                <a:cs typeface="Arial" panose="020B0604020202020204" pitchFamily="34" charset="0"/>
              </a:rPr>
              <a:t> </a:t>
            </a:r>
            <a:r>
              <a:rPr lang="tr-TR" b="1" dirty="0">
                <a:solidFill>
                  <a:srgbClr val="C00000"/>
                </a:solidFill>
                <a:latin typeface="Arial" panose="020B0604020202020204" pitchFamily="34" charset="0"/>
                <a:cs typeface="Arial" panose="020B0604020202020204" pitchFamily="34" charset="0"/>
              </a:rPr>
              <a:t>%38.2,</a:t>
            </a:r>
            <a:r>
              <a:rPr lang="tr-TR" b="1" dirty="0">
                <a:solidFill>
                  <a:srgbClr val="0432FF"/>
                </a:solidFill>
                <a:latin typeface="Arial" panose="020B0604020202020204" pitchFamily="34" charset="0"/>
                <a:cs typeface="Arial" panose="020B0604020202020204" pitchFamily="34" charset="0"/>
              </a:rPr>
              <a:t>tek çocuk </a:t>
            </a:r>
            <a:r>
              <a:rPr lang="tr-TR" b="1" dirty="0">
                <a:solidFill>
                  <a:srgbClr val="C00000"/>
                </a:solidFill>
                <a:latin typeface="Arial" panose="020B0604020202020204" pitchFamily="34" charset="0"/>
                <a:cs typeface="Arial" panose="020B0604020202020204" pitchFamily="34" charset="0"/>
              </a:rPr>
              <a:t>%13.9</a:t>
            </a:r>
            <a:r>
              <a:rPr lang="tr-TR" b="1" dirty="0">
                <a:solidFill>
                  <a:srgbClr val="0432FF"/>
                </a:solidFill>
                <a:latin typeface="Arial" panose="020B0604020202020204" pitchFamily="34" charset="0"/>
                <a:cs typeface="Arial" panose="020B0604020202020204" pitchFamily="34" charset="0"/>
              </a:rPr>
              <a:t/>
            </a:r>
            <a:br>
              <a:rPr lang="tr-TR" b="1" dirty="0">
                <a:solidFill>
                  <a:srgbClr val="0432FF"/>
                </a:solidFill>
                <a:latin typeface="Arial" panose="020B0604020202020204" pitchFamily="34" charset="0"/>
                <a:cs typeface="Arial" panose="020B0604020202020204" pitchFamily="34" charset="0"/>
              </a:rPr>
            </a:br>
            <a:r>
              <a:rPr lang="tr-TR" b="1" dirty="0" smtClean="0">
                <a:solidFill>
                  <a:srgbClr val="0432FF"/>
                </a:solidFill>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Çocukların </a:t>
            </a:r>
            <a:r>
              <a:rPr lang="tr-TR" b="1" dirty="0">
                <a:latin typeface="Arial" panose="020B0604020202020204" pitchFamily="34" charset="0"/>
                <a:cs typeface="Arial" panose="020B0604020202020204" pitchFamily="34" charset="0"/>
              </a:rPr>
              <a:t>depreme bağlı </a:t>
            </a:r>
            <a:r>
              <a:rPr lang="tr-TR" b="1" dirty="0" smtClean="0">
                <a:latin typeface="Arial" panose="020B0604020202020204" pitchFamily="34" charset="0"/>
                <a:cs typeface="Arial" panose="020B0604020202020204" pitchFamily="34" charset="0"/>
              </a:rPr>
              <a:t>kayıpları: </a:t>
            </a:r>
            <a:r>
              <a:rPr lang="tr-TR" sz="2000" b="1" dirty="0" smtClean="0">
                <a:solidFill>
                  <a:srgbClr val="0432FF"/>
                </a:solidFill>
                <a:latin typeface="Arial" panose="020B0604020202020204" pitchFamily="34" charset="0"/>
                <a:cs typeface="Arial" panose="020B0604020202020204" pitchFamily="34" charset="0"/>
              </a:rPr>
              <a:t>ebeveyn </a:t>
            </a:r>
            <a:r>
              <a:rPr lang="tr-TR" sz="2000" b="1" dirty="0">
                <a:solidFill>
                  <a:srgbClr val="0432FF"/>
                </a:solidFill>
                <a:latin typeface="Arial" panose="020B0604020202020204" pitchFamily="34" charset="0"/>
                <a:cs typeface="Arial" panose="020B0604020202020204" pitchFamily="34" charset="0"/>
              </a:rPr>
              <a:t>kaybı %2.1,kardeş kaybı %2.7, yakın arkadaş-kuzen kaybı %19.8</a:t>
            </a:r>
            <a:endParaRPr lang="tr-TR" sz="2000" dirty="0">
              <a:latin typeface="Arial" panose="020B0604020202020204" pitchFamily="34" charset="0"/>
              <a:cs typeface="Arial" panose="020B0604020202020204" pitchFamily="34" charset="0"/>
            </a:endParaRPr>
          </a:p>
          <a:p>
            <a:pPr marL="457200" indent="-406396">
              <a:lnSpc>
                <a:spcPct val="90000"/>
              </a:lnSpc>
              <a:spcBef>
                <a:spcPts val="600"/>
              </a:spcBef>
              <a:buSzPts val="2800"/>
            </a:pPr>
            <a:endParaRPr lang="tr-TR" sz="1200" dirty="0">
              <a:latin typeface="Arial" panose="020B0604020202020204" pitchFamily="34" charset="0"/>
              <a:cs typeface="Arial" panose="020B0604020202020204" pitchFamily="34" charset="0"/>
            </a:endParaRPr>
          </a:p>
          <a:p>
            <a:pPr marL="457200" lvl="0" indent="-406396" algn="l" rtl="0">
              <a:lnSpc>
                <a:spcPct val="90000"/>
              </a:lnSpc>
              <a:spcBef>
                <a:spcPts val="600"/>
              </a:spcBef>
              <a:spcAft>
                <a:spcPts val="0"/>
              </a:spcAft>
              <a:buSzPts val="2800"/>
              <a:buChar char="•"/>
            </a:pPr>
            <a:endParaRPr dirty="0"/>
          </a:p>
          <a:p>
            <a:pPr marL="457200" lvl="0" indent="0" algn="l" rtl="0">
              <a:lnSpc>
                <a:spcPct val="90000"/>
              </a:lnSpc>
              <a:spcBef>
                <a:spcPts val="1200"/>
              </a:spcBef>
              <a:spcAft>
                <a:spcPts val="600"/>
              </a:spcAft>
              <a:buNone/>
            </a:pPr>
            <a:endParaRPr dirty="0"/>
          </a:p>
        </p:txBody>
      </p:sp>
    </p:spTree>
    <p:extLst>
      <p:ext uri="{BB962C8B-B14F-4D97-AF65-F5344CB8AC3E}">
        <p14:creationId xmlns:p14="http://schemas.microsoft.com/office/powerpoint/2010/main" val="1523007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75"/>
          <p:cNvSpPr txBox="1">
            <a:spLocks noGrp="1"/>
          </p:cNvSpPr>
          <p:nvPr>
            <p:ph type="body" idx="1"/>
          </p:nvPr>
        </p:nvSpPr>
        <p:spPr>
          <a:xfrm>
            <a:off x="838200" y="1379375"/>
            <a:ext cx="10515600" cy="4956300"/>
          </a:xfrm>
          <a:prstGeom prst="rect">
            <a:avLst/>
          </a:prstGeom>
          <a:solidFill>
            <a:srgbClr val="F3F3F3"/>
          </a:solid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tr-TR" b="1" dirty="0"/>
              <a:t>Ailelerin </a:t>
            </a:r>
            <a:endParaRPr b="1" dirty="0"/>
          </a:p>
          <a:p>
            <a:pPr marL="457200" lvl="0" indent="-342900" algn="l" rtl="0">
              <a:lnSpc>
                <a:spcPct val="90000"/>
              </a:lnSpc>
              <a:spcBef>
                <a:spcPts val="1000"/>
              </a:spcBef>
              <a:spcAft>
                <a:spcPts val="0"/>
              </a:spcAft>
              <a:buClr>
                <a:schemeClr val="dk1"/>
              </a:buClr>
              <a:buSzPts val="1800"/>
              <a:buChar char="•"/>
            </a:pPr>
            <a:r>
              <a:rPr lang="tr-TR" b="1" dirty="0">
                <a:solidFill>
                  <a:srgbClr val="0432FF"/>
                </a:solidFill>
              </a:rPr>
              <a:t>%5.6’sının hala kendine ait mutfağı yok</a:t>
            </a:r>
            <a:endParaRPr dirty="0"/>
          </a:p>
          <a:p>
            <a:pPr marL="457200" lvl="0" indent="-342900" algn="l" rtl="0">
              <a:lnSpc>
                <a:spcPct val="90000"/>
              </a:lnSpc>
              <a:spcBef>
                <a:spcPts val="1000"/>
              </a:spcBef>
              <a:spcAft>
                <a:spcPts val="0"/>
              </a:spcAft>
              <a:buClr>
                <a:schemeClr val="dk1"/>
              </a:buClr>
              <a:buSzPts val="1800"/>
              <a:buChar char="•"/>
            </a:pPr>
            <a:r>
              <a:rPr lang="tr-TR" b="1" dirty="0">
                <a:solidFill>
                  <a:srgbClr val="0432FF"/>
                </a:solidFill>
              </a:rPr>
              <a:t>%44.3 düzenli gıdaya erişime sahip değil</a:t>
            </a:r>
            <a:br>
              <a:rPr lang="tr-TR" b="1" dirty="0">
                <a:solidFill>
                  <a:srgbClr val="0432FF"/>
                </a:solidFill>
              </a:rPr>
            </a:br>
            <a:endParaRPr b="1" dirty="0">
              <a:solidFill>
                <a:srgbClr val="0432FF"/>
              </a:solidFill>
            </a:endParaRPr>
          </a:p>
          <a:p>
            <a:pPr marL="114300" lvl="0" indent="0" algn="l" rtl="0">
              <a:spcBef>
                <a:spcPts val="1000"/>
              </a:spcBef>
              <a:spcAft>
                <a:spcPts val="0"/>
              </a:spcAft>
              <a:buNone/>
            </a:pPr>
            <a:r>
              <a:rPr lang="tr-TR" b="1" dirty="0"/>
              <a:t>Gıda saklama koşullarına </a:t>
            </a:r>
            <a:r>
              <a:rPr lang="tr-TR" dirty="0"/>
              <a:t>sorgulandığında;</a:t>
            </a:r>
            <a:endParaRPr dirty="0"/>
          </a:p>
          <a:p>
            <a:pPr marL="457200" lvl="0" indent="-342900" algn="l" rtl="0">
              <a:spcBef>
                <a:spcPts val="1000"/>
              </a:spcBef>
              <a:spcAft>
                <a:spcPts val="0"/>
              </a:spcAft>
              <a:buSzPts val="1800"/>
              <a:buChar char="•"/>
            </a:pPr>
            <a:r>
              <a:rPr lang="tr-TR" b="1" dirty="0">
                <a:solidFill>
                  <a:srgbClr val="0432FF"/>
                </a:solidFill>
              </a:rPr>
              <a:t>üçte biri uygun gıda saklama koşullarına sahip değil ya da yetersiz</a:t>
            </a:r>
            <a:endParaRPr dirty="0"/>
          </a:p>
          <a:p>
            <a:pPr marL="457200" lvl="0" indent="-342900" algn="l" rtl="0">
              <a:spcBef>
                <a:spcPts val="1000"/>
              </a:spcBef>
              <a:spcAft>
                <a:spcPts val="0"/>
              </a:spcAft>
              <a:buSzPts val="1800"/>
              <a:buChar char="•"/>
            </a:pPr>
            <a:r>
              <a:rPr lang="tr-TR" b="1" i="1" dirty="0"/>
              <a:t>yetersizliğin nedenleri</a:t>
            </a:r>
            <a:r>
              <a:rPr lang="tr-TR" b="1" dirty="0"/>
              <a:t>:</a:t>
            </a:r>
            <a:endParaRPr b="1" dirty="0"/>
          </a:p>
          <a:p>
            <a:pPr marL="457200" lvl="0" indent="-342900" algn="l" rtl="0">
              <a:spcBef>
                <a:spcPts val="1000"/>
              </a:spcBef>
              <a:spcAft>
                <a:spcPts val="0"/>
              </a:spcAft>
              <a:buSzPts val="1800"/>
              <a:buChar char="•"/>
            </a:pPr>
            <a:r>
              <a:rPr lang="tr-TR" b="1" dirty="0">
                <a:solidFill>
                  <a:srgbClr val="0432FF"/>
                </a:solidFill>
              </a:rPr>
              <a:t>buzdolabının yokluğu, küçük olması, alan yetersizliği ve ekonomik yetersizlik</a:t>
            </a:r>
            <a:endParaRPr dirty="0"/>
          </a:p>
        </p:txBody>
      </p:sp>
      <p:sp>
        <p:nvSpPr>
          <p:cNvPr id="296" name="Google Shape;296;p75"/>
          <p:cNvSpPr txBox="1">
            <a:spLocks noGrp="1"/>
          </p:cNvSpPr>
          <p:nvPr>
            <p:ph type="title"/>
          </p:nvPr>
        </p:nvSpPr>
        <p:spPr>
          <a:xfrm>
            <a:off x="838200" y="365126"/>
            <a:ext cx="10515600" cy="832304"/>
          </a:xfrm>
          <a:prstGeom prst="rect">
            <a:avLst/>
          </a:prstGeom>
          <a:solidFill>
            <a:schemeClr val="bg1">
              <a:lumMod val="9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tr-TR" sz="3200" b="1" dirty="0">
                <a:solidFill>
                  <a:srgbClr val="C00000"/>
                </a:solidFill>
              </a:rPr>
              <a:t>Gıdaya erişim ve gıda güvenliği</a:t>
            </a:r>
            <a:endParaRPr sz="3200" dirty="0">
              <a:solidFill>
                <a:srgbClr val="C00000"/>
              </a:solidFill>
            </a:endParaRPr>
          </a:p>
        </p:txBody>
      </p:sp>
    </p:spTree>
    <p:extLst>
      <p:ext uri="{BB962C8B-B14F-4D97-AF65-F5344CB8AC3E}">
        <p14:creationId xmlns:p14="http://schemas.microsoft.com/office/powerpoint/2010/main" val="1027511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76"/>
          <p:cNvSpPr txBox="1">
            <a:spLocks noGrp="1"/>
          </p:cNvSpPr>
          <p:nvPr>
            <p:ph type="title"/>
          </p:nvPr>
        </p:nvSpPr>
        <p:spPr>
          <a:xfrm>
            <a:off x="838200" y="365125"/>
            <a:ext cx="10515600" cy="1325563"/>
          </a:xfrm>
          <a:prstGeom prst="rect">
            <a:avLst/>
          </a:prstGeom>
          <a:solidFill>
            <a:schemeClr val="bg1">
              <a:lumMod val="9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tr-TR" b="1" dirty="0"/>
              <a:t>Suya erişim</a:t>
            </a:r>
            <a:endParaRPr dirty="0"/>
          </a:p>
        </p:txBody>
      </p:sp>
      <p:sp>
        <p:nvSpPr>
          <p:cNvPr id="303" name="Google Shape;303;p76"/>
          <p:cNvSpPr txBox="1">
            <a:spLocks noGrp="1"/>
          </p:cNvSpPr>
          <p:nvPr>
            <p:ph type="body" idx="1"/>
          </p:nvPr>
        </p:nvSpPr>
        <p:spPr>
          <a:xfrm>
            <a:off x="838200" y="1825625"/>
            <a:ext cx="10515600" cy="4351338"/>
          </a:xfrm>
          <a:prstGeom prst="rect">
            <a:avLst/>
          </a:prstGeom>
          <a:solidFill>
            <a:srgbClr val="F2F2F2"/>
          </a:solidFill>
          <a:ln>
            <a:noFill/>
          </a:ln>
        </p:spPr>
        <p:txBody>
          <a:bodyPr spcFirstLastPara="1" wrap="square" lIns="91425" tIns="45700" rIns="91425" bIns="45700" anchor="t" anchorCtr="0">
            <a:normAutofit/>
          </a:bodyPr>
          <a:lstStyle/>
          <a:p>
            <a:pPr marL="457200" lvl="0" indent="-352167" algn="l" rtl="0">
              <a:lnSpc>
                <a:spcPct val="90000"/>
              </a:lnSpc>
              <a:spcBef>
                <a:spcPts val="1200"/>
              </a:spcBef>
              <a:spcAft>
                <a:spcPts val="1200"/>
              </a:spcAft>
              <a:buClr>
                <a:schemeClr val="dk1"/>
              </a:buClr>
              <a:buSzPts val="1946"/>
              <a:buChar char="•"/>
            </a:pPr>
            <a:endParaRPr lang="tr-TR" dirty="0" smtClean="0"/>
          </a:p>
          <a:p>
            <a:pPr marL="457200" lvl="0" indent="-352167" algn="l" rtl="0">
              <a:lnSpc>
                <a:spcPct val="90000"/>
              </a:lnSpc>
              <a:spcBef>
                <a:spcPts val="1200"/>
              </a:spcBef>
              <a:spcAft>
                <a:spcPts val="1200"/>
              </a:spcAft>
              <a:buClr>
                <a:schemeClr val="dk1"/>
              </a:buClr>
              <a:buSzPts val="1946"/>
              <a:buChar char="•"/>
            </a:pPr>
            <a:r>
              <a:rPr lang="tr-TR" dirty="0" smtClean="0"/>
              <a:t>Ailelerin </a:t>
            </a:r>
            <a:r>
              <a:rPr lang="tr-TR" dirty="0"/>
              <a:t>hala </a:t>
            </a:r>
            <a:r>
              <a:rPr lang="tr-TR" b="1" dirty="0">
                <a:solidFill>
                  <a:srgbClr val="C00000"/>
                </a:solidFill>
              </a:rPr>
              <a:t>%10.4’ü suya erişimi yetersiz ya da yok</a:t>
            </a:r>
            <a:endParaRPr dirty="0"/>
          </a:p>
          <a:p>
            <a:pPr marL="457200" lvl="0" indent="-352167" algn="l" rtl="0">
              <a:lnSpc>
                <a:spcPct val="90000"/>
              </a:lnSpc>
              <a:spcBef>
                <a:spcPts val="1200"/>
              </a:spcBef>
              <a:spcAft>
                <a:spcPts val="1200"/>
              </a:spcAft>
              <a:buClr>
                <a:schemeClr val="dk1"/>
              </a:buClr>
              <a:buSzPts val="1946"/>
              <a:buChar char="•"/>
            </a:pPr>
            <a:r>
              <a:rPr lang="tr-TR" b="1" dirty="0">
                <a:solidFill>
                  <a:srgbClr val="0432FF"/>
                </a:solidFill>
              </a:rPr>
              <a:t>İçme suyunu şebekeden temin etme %82.1 </a:t>
            </a:r>
          </a:p>
          <a:p>
            <a:pPr marL="457200" lvl="0" indent="-352167" algn="l" rtl="0">
              <a:lnSpc>
                <a:spcPct val="90000"/>
              </a:lnSpc>
              <a:spcBef>
                <a:spcPts val="1200"/>
              </a:spcBef>
              <a:spcAft>
                <a:spcPts val="1200"/>
              </a:spcAft>
              <a:buClr>
                <a:schemeClr val="dk1"/>
              </a:buClr>
              <a:buSzPts val="1946"/>
              <a:buChar char="•"/>
            </a:pPr>
            <a:r>
              <a:rPr lang="tr-TR" b="1" dirty="0">
                <a:solidFill>
                  <a:srgbClr val="0432FF"/>
                </a:solidFill>
              </a:rPr>
              <a:t>Kaynak- kuyu suyu kullanımı %7.2</a:t>
            </a:r>
          </a:p>
          <a:p>
            <a:pPr marL="457200" lvl="0" indent="-352167" algn="l" rtl="0">
              <a:lnSpc>
                <a:spcPct val="90000"/>
              </a:lnSpc>
              <a:spcBef>
                <a:spcPts val="1200"/>
              </a:spcBef>
              <a:spcAft>
                <a:spcPts val="1200"/>
              </a:spcAft>
              <a:buClr>
                <a:schemeClr val="dk1"/>
              </a:buClr>
              <a:buSzPts val="1946"/>
              <a:buChar char="•"/>
            </a:pPr>
            <a:r>
              <a:rPr lang="tr-TR" dirty="0"/>
              <a:t>Sadece şişelenmiş su kullanan çok az</a:t>
            </a:r>
            <a:endParaRPr dirty="0"/>
          </a:p>
        </p:txBody>
      </p:sp>
    </p:spTree>
    <p:extLst>
      <p:ext uri="{BB962C8B-B14F-4D97-AF65-F5344CB8AC3E}">
        <p14:creationId xmlns:p14="http://schemas.microsoft.com/office/powerpoint/2010/main" val="1676123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800" dirty="0" smtClean="0"/>
              <a:t/>
            </a:r>
            <a:br>
              <a:rPr lang="tr-TR" sz="2800" dirty="0" smtClean="0"/>
            </a:br>
            <a:r>
              <a:rPr lang="tr-TR" sz="4000" dirty="0" smtClean="0"/>
              <a:t>Bodurluk, zayıflık</a:t>
            </a:r>
            <a:endParaRPr lang="tr-TR" sz="4000" dirty="0"/>
          </a:p>
        </p:txBody>
      </p:sp>
      <p:sp>
        <p:nvSpPr>
          <p:cNvPr id="321" name="Google Shape;321;p79"/>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90000"/>
              </a:lnSpc>
              <a:spcBef>
                <a:spcPts val="1000"/>
              </a:spcBef>
              <a:spcAft>
                <a:spcPts val="0"/>
              </a:spcAft>
              <a:buSzPts val="1800"/>
              <a:buNone/>
            </a:pPr>
            <a:r>
              <a:rPr lang="tr-TR" sz="3600" b="1" dirty="0">
                <a:solidFill>
                  <a:srgbClr val="C00000"/>
                </a:solidFill>
              </a:rPr>
              <a:t>Yaşa göre boy</a:t>
            </a:r>
            <a:endParaRPr sz="3600" b="1" dirty="0">
              <a:solidFill>
                <a:srgbClr val="C00000"/>
              </a:solidFill>
            </a:endParaRPr>
          </a:p>
          <a:p>
            <a:pPr marL="457200" lvl="0" indent="-342900" algn="l" rtl="0">
              <a:lnSpc>
                <a:spcPct val="90000"/>
              </a:lnSpc>
              <a:spcBef>
                <a:spcPts val="1000"/>
              </a:spcBef>
              <a:spcAft>
                <a:spcPts val="0"/>
              </a:spcAft>
              <a:buClr>
                <a:schemeClr val="dk1"/>
              </a:buClr>
              <a:buSzPts val="1800"/>
              <a:buChar char="•"/>
            </a:pPr>
            <a:r>
              <a:rPr lang="tr-TR" sz="3600" b="1" dirty="0"/>
              <a:t>Bodurluk</a:t>
            </a:r>
            <a:r>
              <a:rPr lang="tr-TR" sz="3600" dirty="0"/>
              <a:t> </a:t>
            </a:r>
            <a:r>
              <a:rPr lang="tr-TR" sz="3600" b="1" dirty="0">
                <a:solidFill>
                  <a:srgbClr val="0432FF"/>
                </a:solidFill>
              </a:rPr>
              <a:t>%14.4 </a:t>
            </a:r>
            <a:r>
              <a:rPr lang="tr-TR" sz="3600" b="1" dirty="0" smtClean="0">
                <a:solidFill>
                  <a:srgbClr val="0432FF"/>
                </a:solidFill>
              </a:rPr>
              <a:t> </a:t>
            </a:r>
            <a:endParaRPr lang="tr-TR" sz="3600" b="1" dirty="0" smtClean="0">
              <a:solidFill>
                <a:srgbClr val="0432FF"/>
              </a:solidFill>
            </a:endParaRPr>
          </a:p>
          <a:p>
            <a:pPr marL="457200" lvl="0" indent="-342900" algn="l" rtl="0">
              <a:lnSpc>
                <a:spcPct val="90000"/>
              </a:lnSpc>
              <a:spcBef>
                <a:spcPts val="1000"/>
              </a:spcBef>
              <a:spcAft>
                <a:spcPts val="0"/>
              </a:spcAft>
              <a:buClr>
                <a:schemeClr val="dk1"/>
              </a:buClr>
              <a:buSzPts val="1800"/>
              <a:buChar char="•"/>
            </a:pPr>
            <a:r>
              <a:rPr lang="tr-TR" sz="3600" b="1" dirty="0"/>
              <a:t>Ç</a:t>
            </a:r>
            <a:r>
              <a:rPr lang="tr-TR" sz="3000" b="1" dirty="0" smtClean="0"/>
              <a:t>ok </a:t>
            </a:r>
            <a:r>
              <a:rPr lang="tr-TR" sz="3000" b="1" dirty="0"/>
              <a:t>bodur olanlar </a:t>
            </a:r>
            <a:r>
              <a:rPr lang="tr-TR" sz="3600" b="1" dirty="0">
                <a:solidFill>
                  <a:srgbClr val="0432FF"/>
                </a:solidFill>
              </a:rPr>
              <a:t>%4.0 </a:t>
            </a:r>
            <a:endParaRPr lang="tr-TR" sz="3000" dirty="0"/>
          </a:p>
          <a:p>
            <a:pPr marL="457200" lvl="0" indent="-342900" algn="l" rtl="0">
              <a:lnSpc>
                <a:spcPct val="90000"/>
              </a:lnSpc>
              <a:spcBef>
                <a:spcPts val="1000"/>
              </a:spcBef>
              <a:spcAft>
                <a:spcPts val="0"/>
              </a:spcAft>
              <a:buClr>
                <a:schemeClr val="dk1"/>
              </a:buClr>
              <a:buSzPts val="1800"/>
              <a:buChar char="•"/>
            </a:pPr>
            <a:endParaRPr lang="tr-TR" sz="1200" dirty="0"/>
          </a:p>
          <a:p>
            <a:pPr marL="114300" lvl="0" indent="0">
              <a:buNone/>
            </a:pPr>
            <a:r>
              <a:rPr lang="tr-TR" sz="3600" b="1" dirty="0">
                <a:solidFill>
                  <a:srgbClr val="C00000"/>
                </a:solidFill>
              </a:rPr>
              <a:t>Boya göre ağırlık</a:t>
            </a:r>
          </a:p>
          <a:p>
            <a:pPr lvl="0"/>
            <a:r>
              <a:rPr lang="tr-TR" sz="3600" b="1" dirty="0"/>
              <a:t>Zayıflık</a:t>
            </a:r>
            <a:r>
              <a:rPr lang="tr-TR" sz="3600" dirty="0"/>
              <a:t> </a:t>
            </a:r>
            <a:r>
              <a:rPr lang="tr-TR" sz="3600" b="1" dirty="0">
                <a:solidFill>
                  <a:srgbClr val="0432FF"/>
                </a:solidFill>
              </a:rPr>
              <a:t>%6.0</a:t>
            </a:r>
            <a:r>
              <a:rPr lang="tr-TR" sz="3600" b="1" dirty="0">
                <a:solidFill>
                  <a:srgbClr val="C00000"/>
                </a:solidFill>
              </a:rPr>
              <a:t> </a:t>
            </a:r>
            <a:endParaRPr lang="tr-TR" sz="3200" dirty="0"/>
          </a:p>
          <a:p>
            <a:pPr lvl="0"/>
            <a:r>
              <a:rPr lang="tr-TR" sz="3600" b="1" dirty="0"/>
              <a:t>Çok zayıflık </a:t>
            </a:r>
            <a:r>
              <a:rPr lang="tr-TR" sz="3600" b="1" dirty="0">
                <a:solidFill>
                  <a:srgbClr val="0432FF"/>
                </a:solidFill>
              </a:rPr>
              <a:t>%2.2 </a:t>
            </a:r>
            <a:endParaRPr lang="tr-TR" sz="3200" dirty="0"/>
          </a:p>
          <a:p>
            <a:pPr lvl="0"/>
            <a:r>
              <a:rPr lang="tr-TR" sz="3600" b="1" dirty="0"/>
              <a:t>Aşırı kiloluluk</a:t>
            </a:r>
            <a:r>
              <a:rPr lang="tr-TR" sz="3600" b="1" dirty="0">
                <a:solidFill>
                  <a:srgbClr val="C00000"/>
                </a:solidFill>
              </a:rPr>
              <a:t> </a:t>
            </a:r>
            <a:r>
              <a:rPr lang="tr-TR" sz="3600" b="1" dirty="0">
                <a:solidFill>
                  <a:srgbClr val="0432FF"/>
                </a:solidFill>
              </a:rPr>
              <a:t>%</a:t>
            </a:r>
            <a:r>
              <a:rPr lang="tr-TR" sz="3600" b="1" dirty="0" smtClean="0">
                <a:solidFill>
                  <a:srgbClr val="0432FF"/>
                </a:solidFill>
              </a:rPr>
              <a:t>6.5</a:t>
            </a:r>
            <a:endParaRPr lang="tr-TR" dirty="0"/>
          </a:p>
        </p:txBody>
      </p:sp>
    </p:spTree>
    <p:extLst>
      <p:ext uri="{BB962C8B-B14F-4D97-AF65-F5344CB8AC3E}">
        <p14:creationId xmlns:p14="http://schemas.microsoft.com/office/powerpoint/2010/main" val="356906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316b6b9ecca_0_234"/>
          <p:cNvPicPr preferRelativeResize="0"/>
          <p:nvPr/>
        </p:nvPicPr>
        <p:blipFill>
          <a:blip r:embed="rId3">
            <a:alphaModFix/>
          </a:blip>
          <a:stretch>
            <a:fillRect/>
          </a:stretch>
        </p:blipFill>
        <p:spPr>
          <a:xfrm>
            <a:off x="223575" y="426127"/>
            <a:ext cx="11744851" cy="6025625"/>
          </a:xfrm>
          <a:prstGeom prst="rect">
            <a:avLst/>
          </a:prstGeom>
          <a:noFill/>
          <a:ln>
            <a:noFill/>
          </a:ln>
        </p:spPr>
      </p:pic>
    </p:spTree>
    <p:extLst>
      <p:ext uri="{BB962C8B-B14F-4D97-AF65-F5344CB8AC3E}">
        <p14:creationId xmlns:p14="http://schemas.microsoft.com/office/powerpoint/2010/main" val="11444155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ad4622c0fc_4_30"/>
          <p:cNvSpPr txBox="1">
            <a:spLocks noGrp="1"/>
          </p:cNvSpPr>
          <p:nvPr>
            <p:ph type="body" idx="1"/>
          </p:nvPr>
        </p:nvSpPr>
        <p:spPr>
          <a:xfrm>
            <a:off x="494900" y="921297"/>
            <a:ext cx="10958546" cy="5398200"/>
          </a:xfrm>
          <a:prstGeom prst="rect">
            <a:avLst/>
          </a:prstGeom>
          <a:noFill/>
          <a:ln>
            <a:noFill/>
          </a:ln>
        </p:spPr>
        <p:txBody>
          <a:bodyPr spcFirstLastPara="1" wrap="square" lIns="91425" tIns="45700" rIns="91425" bIns="45700" anchor="t" anchorCtr="0">
            <a:noAutofit/>
          </a:bodyPr>
          <a:lstStyle/>
          <a:p>
            <a:pPr marL="457200" lvl="0" indent="-406400" algn="just" rtl="0">
              <a:lnSpc>
                <a:spcPct val="115000"/>
              </a:lnSpc>
              <a:spcBef>
                <a:spcPts val="600"/>
              </a:spcBef>
              <a:spcAft>
                <a:spcPts val="0"/>
              </a:spcAft>
              <a:buClr>
                <a:srgbClr val="C00000"/>
              </a:buClr>
              <a:buSzPts val="2800"/>
              <a:buFont typeface="Calibri"/>
              <a:buChar char="●"/>
            </a:pPr>
            <a:r>
              <a:rPr lang="tr-TR" sz="2400" b="1" dirty="0">
                <a:solidFill>
                  <a:srgbClr val="C00000"/>
                </a:solidFill>
                <a:latin typeface="Arial" panose="020B0604020202020204" pitchFamily="34" charset="0"/>
                <a:cs typeface="Arial" panose="020B0604020202020204" pitchFamily="34" charset="0"/>
              </a:rPr>
              <a:t>0-5 ay bebeklerde bodurluk, zayıflık ve aşırı kiloluluk daha fazla</a:t>
            </a:r>
            <a:endParaRPr sz="2400" b="1" dirty="0">
              <a:solidFill>
                <a:srgbClr val="C00000"/>
              </a:solidFill>
              <a:latin typeface="Arial" panose="020B0604020202020204" pitchFamily="34" charset="0"/>
              <a:cs typeface="Arial" panose="020B0604020202020204" pitchFamily="34" charset="0"/>
            </a:endParaRPr>
          </a:p>
          <a:p>
            <a:pPr marL="457200" lvl="0" indent="-406400" algn="just" rtl="0">
              <a:lnSpc>
                <a:spcPct val="115000"/>
              </a:lnSpc>
              <a:spcBef>
                <a:spcPts val="600"/>
              </a:spcBef>
              <a:spcAft>
                <a:spcPts val="0"/>
              </a:spcAft>
              <a:buClr>
                <a:srgbClr val="0432FF"/>
              </a:buClr>
              <a:buSzPts val="2800"/>
              <a:buFont typeface="Calibri"/>
              <a:buChar char="●"/>
            </a:pPr>
            <a:endParaRPr lang="tr-TR" sz="2400" b="1" dirty="0" smtClean="0">
              <a:solidFill>
                <a:srgbClr val="0432FF"/>
              </a:solidFill>
              <a:latin typeface="Arial" panose="020B0604020202020204" pitchFamily="34" charset="0"/>
              <a:cs typeface="Arial" panose="020B0604020202020204" pitchFamily="34" charset="0"/>
            </a:endParaRPr>
          </a:p>
          <a:p>
            <a:pPr marL="457200" lvl="0" indent="-406400" algn="just" rtl="0">
              <a:lnSpc>
                <a:spcPct val="115000"/>
              </a:lnSpc>
              <a:spcBef>
                <a:spcPts val="600"/>
              </a:spcBef>
              <a:spcAft>
                <a:spcPts val="0"/>
              </a:spcAft>
              <a:buClr>
                <a:srgbClr val="0432FF"/>
              </a:buClr>
              <a:buSzPts val="2800"/>
              <a:buFont typeface="Calibri"/>
              <a:buChar char="●"/>
            </a:pPr>
            <a:r>
              <a:rPr lang="tr-TR" sz="2400" b="1" dirty="0" smtClean="0">
                <a:solidFill>
                  <a:srgbClr val="0432FF"/>
                </a:solidFill>
                <a:latin typeface="Arial" panose="020B0604020202020204" pitchFamily="34" charset="0"/>
                <a:cs typeface="Arial" panose="020B0604020202020204" pitchFamily="34" charset="0"/>
              </a:rPr>
              <a:t>Bodurluk </a:t>
            </a:r>
            <a:r>
              <a:rPr lang="tr-TR" sz="2400" b="1" dirty="0">
                <a:solidFill>
                  <a:srgbClr val="0432FF"/>
                </a:solidFill>
                <a:latin typeface="Arial" panose="020B0604020202020204" pitchFamily="34" charset="0"/>
                <a:cs typeface="Arial" panose="020B0604020202020204" pitchFamily="34" charset="0"/>
              </a:rPr>
              <a:t>anadili Arapça (%50.0) ve Kürtçe (%15.0) olanlarda Türkçe olanlara (%8.0) göre daha yüksek</a:t>
            </a:r>
            <a:endParaRPr sz="2400" b="1" dirty="0">
              <a:solidFill>
                <a:srgbClr val="0432FF"/>
              </a:solidFill>
              <a:latin typeface="Arial" panose="020B0604020202020204" pitchFamily="34" charset="0"/>
              <a:cs typeface="Arial" panose="020B0604020202020204" pitchFamily="34" charset="0"/>
            </a:endParaRPr>
          </a:p>
          <a:p>
            <a:pPr marL="457200" lvl="0" indent="-406400" algn="just" rtl="0">
              <a:lnSpc>
                <a:spcPct val="115000"/>
              </a:lnSpc>
              <a:spcBef>
                <a:spcPts val="600"/>
              </a:spcBef>
              <a:spcAft>
                <a:spcPts val="0"/>
              </a:spcAft>
              <a:buClr>
                <a:srgbClr val="C00000"/>
              </a:buClr>
              <a:buSzPts val="2800"/>
              <a:buFont typeface="Calibri"/>
              <a:buChar char="●"/>
            </a:pPr>
            <a:endParaRPr lang="tr-TR" sz="2400" b="1" dirty="0" smtClean="0">
              <a:solidFill>
                <a:srgbClr val="C00000"/>
              </a:solidFill>
              <a:latin typeface="Arial" panose="020B0604020202020204" pitchFamily="34" charset="0"/>
              <a:cs typeface="Arial" panose="020B0604020202020204" pitchFamily="34" charset="0"/>
            </a:endParaRPr>
          </a:p>
          <a:p>
            <a:pPr marL="457200" lvl="0" indent="-406400" algn="just" rtl="0">
              <a:lnSpc>
                <a:spcPct val="115000"/>
              </a:lnSpc>
              <a:spcBef>
                <a:spcPts val="600"/>
              </a:spcBef>
              <a:spcAft>
                <a:spcPts val="0"/>
              </a:spcAft>
              <a:buClr>
                <a:srgbClr val="C00000"/>
              </a:buClr>
              <a:buSzPts val="2800"/>
              <a:buFont typeface="Calibri"/>
              <a:buChar char="●"/>
            </a:pPr>
            <a:r>
              <a:rPr lang="tr-TR" sz="2400" b="1" dirty="0" smtClean="0">
                <a:solidFill>
                  <a:srgbClr val="C00000"/>
                </a:solidFill>
                <a:latin typeface="Arial" panose="020B0604020202020204" pitchFamily="34" charset="0"/>
                <a:cs typeface="Arial" panose="020B0604020202020204" pitchFamily="34" charset="0"/>
              </a:rPr>
              <a:t>Zayıflık </a:t>
            </a:r>
            <a:r>
              <a:rPr lang="tr-TR" sz="2400" b="1" dirty="0">
                <a:solidFill>
                  <a:srgbClr val="C00000"/>
                </a:solidFill>
                <a:latin typeface="Arial" panose="020B0604020202020204" pitchFamily="34" charset="0"/>
                <a:cs typeface="Arial" panose="020B0604020202020204" pitchFamily="34" charset="0"/>
              </a:rPr>
              <a:t>anadili Türkçe olanlarda (%11.3), Kürtçe (%4.9) ve Arapça olanlara (%0.0) göre daha yüksek</a:t>
            </a:r>
          </a:p>
          <a:p>
            <a:pPr marL="457200" lvl="0" indent="-406400" algn="l" rtl="0">
              <a:lnSpc>
                <a:spcPct val="115000"/>
              </a:lnSpc>
              <a:spcBef>
                <a:spcPts val="600"/>
              </a:spcBef>
              <a:spcAft>
                <a:spcPts val="0"/>
              </a:spcAft>
              <a:buClr>
                <a:srgbClr val="0432FF"/>
              </a:buClr>
              <a:buSzPts val="2800"/>
              <a:buChar char="●"/>
            </a:pPr>
            <a:endParaRPr lang="tr-TR" sz="2400" b="1" dirty="0" smtClean="0">
              <a:solidFill>
                <a:srgbClr val="0432FF"/>
              </a:solidFill>
              <a:latin typeface="Arial" panose="020B0604020202020204" pitchFamily="34" charset="0"/>
              <a:ea typeface="Times New Roman"/>
              <a:cs typeface="Arial" panose="020B0604020202020204" pitchFamily="34" charset="0"/>
              <a:sym typeface="Times New Roman"/>
            </a:endParaRPr>
          </a:p>
          <a:p>
            <a:pPr marL="457200" lvl="0" indent="-406400" algn="l" rtl="0">
              <a:lnSpc>
                <a:spcPct val="115000"/>
              </a:lnSpc>
              <a:spcBef>
                <a:spcPts val="600"/>
              </a:spcBef>
              <a:spcAft>
                <a:spcPts val="0"/>
              </a:spcAft>
              <a:buClr>
                <a:srgbClr val="0432FF"/>
              </a:buClr>
              <a:buSzPts val="2800"/>
              <a:buChar char="●"/>
            </a:pPr>
            <a:r>
              <a:rPr lang="tr-TR" sz="2400" b="1" dirty="0" smtClean="0">
                <a:solidFill>
                  <a:srgbClr val="0432FF"/>
                </a:solidFill>
                <a:latin typeface="Arial" panose="020B0604020202020204" pitchFamily="34" charset="0"/>
                <a:ea typeface="Times New Roman"/>
                <a:cs typeface="Arial" panose="020B0604020202020204" pitchFamily="34" charset="0"/>
                <a:sym typeface="Times New Roman"/>
              </a:rPr>
              <a:t>Aşırı </a:t>
            </a:r>
            <a:r>
              <a:rPr lang="tr-TR" sz="2400" b="1" dirty="0">
                <a:solidFill>
                  <a:srgbClr val="0432FF"/>
                </a:solidFill>
                <a:latin typeface="Arial" panose="020B0604020202020204" pitchFamily="34" charset="0"/>
                <a:ea typeface="Times New Roman"/>
                <a:cs typeface="Arial" panose="020B0604020202020204" pitchFamily="34" charset="0"/>
                <a:sym typeface="Times New Roman"/>
              </a:rPr>
              <a:t>kilolu çocukların anneleri yaşları </a:t>
            </a:r>
            <a:r>
              <a:rPr lang="tr-TR" sz="2400" b="1" i="1" dirty="0">
                <a:solidFill>
                  <a:srgbClr val="0432FF"/>
                </a:solidFill>
                <a:latin typeface="Arial" panose="020B0604020202020204" pitchFamily="34" charset="0"/>
                <a:ea typeface="Times New Roman"/>
                <a:cs typeface="Arial" panose="020B0604020202020204" pitchFamily="34" charset="0"/>
                <a:sym typeface="Times New Roman"/>
              </a:rPr>
              <a:t>(29.5±7.9) </a:t>
            </a:r>
            <a:r>
              <a:rPr lang="tr-TR" sz="2400" b="1" dirty="0">
                <a:solidFill>
                  <a:srgbClr val="0432FF"/>
                </a:solidFill>
                <a:latin typeface="Arial" panose="020B0604020202020204" pitchFamily="34" charset="0"/>
                <a:ea typeface="Times New Roman"/>
                <a:cs typeface="Arial" panose="020B0604020202020204" pitchFamily="34" charset="0"/>
                <a:sym typeface="Times New Roman"/>
              </a:rPr>
              <a:t>normal kilolu çocukların annelerinin yaşlarından </a:t>
            </a:r>
            <a:r>
              <a:rPr lang="tr-TR" sz="2400" b="1" i="1" dirty="0">
                <a:solidFill>
                  <a:srgbClr val="0432FF"/>
                </a:solidFill>
                <a:latin typeface="Arial" panose="020B0604020202020204" pitchFamily="34" charset="0"/>
                <a:ea typeface="Times New Roman"/>
                <a:cs typeface="Arial" panose="020B0604020202020204" pitchFamily="34" charset="0"/>
                <a:sym typeface="Times New Roman"/>
              </a:rPr>
              <a:t>(32.7±6.2)</a:t>
            </a:r>
            <a:r>
              <a:rPr lang="tr-TR" sz="2400" b="1" dirty="0">
                <a:solidFill>
                  <a:srgbClr val="0432FF"/>
                </a:solidFill>
                <a:latin typeface="Arial" panose="020B0604020202020204" pitchFamily="34" charset="0"/>
                <a:ea typeface="Times New Roman"/>
                <a:cs typeface="Arial" panose="020B0604020202020204" pitchFamily="34" charset="0"/>
                <a:sym typeface="Times New Roman"/>
              </a:rPr>
              <a:t> göre daha küçük</a:t>
            </a:r>
          </a:p>
          <a:p>
            <a:pPr indent="-406400">
              <a:lnSpc>
                <a:spcPct val="115000"/>
              </a:lnSpc>
              <a:spcBef>
                <a:spcPts val="600"/>
              </a:spcBef>
              <a:buClr>
                <a:srgbClr val="0432FF"/>
              </a:buClr>
              <a:buSzPts val="2800"/>
              <a:buFont typeface="Arial"/>
              <a:buChar char="●"/>
            </a:pPr>
            <a:endParaRPr lang="tr-TR" sz="2400" b="1" dirty="0" smtClean="0">
              <a:solidFill>
                <a:srgbClr val="C00000"/>
              </a:solidFill>
              <a:latin typeface="Arial" panose="020B0604020202020204" pitchFamily="34" charset="0"/>
              <a:cs typeface="Arial" panose="020B0604020202020204" pitchFamily="34" charset="0"/>
            </a:endParaRPr>
          </a:p>
          <a:p>
            <a:pPr indent="-406400">
              <a:lnSpc>
                <a:spcPct val="115000"/>
              </a:lnSpc>
              <a:spcBef>
                <a:spcPts val="600"/>
              </a:spcBef>
              <a:buClr>
                <a:srgbClr val="0432FF"/>
              </a:buClr>
              <a:buSzPts val="2800"/>
              <a:buFont typeface="Arial"/>
              <a:buChar char="●"/>
            </a:pPr>
            <a:r>
              <a:rPr lang="tr-TR" sz="2400" b="1" dirty="0" smtClean="0">
                <a:solidFill>
                  <a:srgbClr val="C00000"/>
                </a:solidFill>
                <a:latin typeface="Arial" panose="020B0604020202020204" pitchFamily="34" charset="0"/>
                <a:cs typeface="Arial" panose="020B0604020202020204" pitchFamily="34" charset="0"/>
              </a:rPr>
              <a:t>Deprem </a:t>
            </a:r>
            <a:r>
              <a:rPr lang="tr-TR" sz="2400" b="1" dirty="0">
                <a:solidFill>
                  <a:srgbClr val="C00000"/>
                </a:solidFill>
                <a:latin typeface="Arial" panose="020B0604020202020204" pitchFamily="34" charset="0"/>
                <a:cs typeface="Arial" panose="020B0604020202020204" pitchFamily="34" charset="0"/>
              </a:rPr>
              <a:t>sonrası çocukların ruh sağlığı sorunları yaşama </a:t>
            </a:r>
            <a:r>
              <a:rPr lang="tr-TR" sz="2400" b="1" dirty="0" smtClean="0">
                <a:solidFill>
                  <a:srgbClr val="C00000"/>
                </a:solidFill>
                <a:latin typeface="Arial" panose="020B0604020202020204" pitchFamily="34" charset="0"/>
                <a:cs typeface="Arial" panose="020B0604020202020204" pitchFamily="34" charset="0"/>
              </a:rPr>
              <a:t>sıklığı  </a:t>
            </a:r>
            <a:r>
              <a:rPr lang="tr-TR" sz="2400" b="1" dirty="0">
                <a:solidFill>
                  <a:srgbClr val="C00000"/>
                </a:solidFill>
                <a:latin typeface="Arial" panose="020B0604020202020204" pitchFamily="34" charset="0"/>
                <a:cs typeface="Arial" panose="020B0604020202020204" pitchFamily="34" charset="0"/>
              </a:rPr>
              <a:t>%57 </a:t>
            </a:r>
            <a:endParaRPr sz="2400" b="1" dirty="0">
              <a:solidFill>
                <a:srgbClr val="C00000"/>
              </a:solidFill>
              <a:latin typeface="Arial" panose="020B0604020202020204" pitchFamily="34" charset="0"/>
              <a:cs typeface="Arial" panose="020B0604020202020204" pitchFamily="34" charset="0"/>
            </a:endParaRPr>
          </a:p>
        </p:txBody>
      </p:sp>
      <p:sp>
        <p:nvSpPr>
          <p:cNvPr id="399" name="Google Shape;399;g2ad4622c0fc_4_30"/>
          <p:cNvSpPr txBox="1">
            <a:spLocks noGrp="1"/>
          </p:cNvSpPr>
          <p:nvPr>
            <p:ph type="title"/>
          </p:nvPr>
        </p:nvSpPr>
        <p:spPr>
          <a:xfrm>
            <a:off x="278450" y="220175"/>
            <a:ext cx="7343700" cy="608100"/>
          </a:xfrm>
          <a:prstGeom prst="rect">
            <a:avLst/>
          </a:prstGeom>
          <a:solidFill>
            <a:srgbClr val="C0504D"/>
          </a:solidFill>
          <a:ln>
            <a:noFill/>
          </a:ln>
        </p:spPr>
        <p:txBody>
          <a:bodyPr spcFirstLastPara="1" wrap="square" lIns="91425" tIns="45700" rIns="91425" bIns="45700" anchor="ctr" anchorCtr="0">
            <a:noAutofit/>
          </a:bodyPr>
          <a:lstStyle/>
          <a:p>
            <a:pPr marL="0" lvl="0" indent="0" algn="ctr" rtl="0">
              <a:lnSpc>
                <a:spcPct val="150000"/>
              </a:lnSpc>
              <a:spcBef>
                <a:spcPts val="600"/>
              </a:spcBef>
              <a:spcAft>
                <a:spcPts val="600"/>
              </a:spcAft>
              <a:buClr>
                <a:schemeClr val="dk1"/>
              </a:buClr>
              <a:buSzPts val="1222"/>
              <a:buFont typeface="Arial"/>
              <a:buNone/>
            </a:pPr>
            <a:r>
              <a:rPr lang="tr-TR" sz="3200" b="1" dirty="0">
                <a:solidFill>
                  <a:srgbClr val="FFFF00"/>
                </a:solidFill>
              </a:rPr>
              <a:t>Yetersiz beslenme için risk faktörleri</a:t>
            </a:r>
            <a:endParaRPr sz="3200" b="1" dirty="0">
              <a:solidFill>
                <a:srgbClr val="FFFF00"/>
              </a:solidFill>
            </a:endParaRPr>
          </a:p>
        </p:txBody>
      </p:sp>
    </p:spTree>
    <p:extLst>
      <p:ext uri="{BB962C8B-B14F-4D97-AF65-F5344CB8AC3E}">
        <p14:creationId xmlns:p14="http://schemas.microsoft.com/office/powerpoint/2010/main" val="2306770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g316b6b9ecca_0_151"/>
          <p:cNvSpPr txBox="1">
            <a:spLocks noGrp="1"/>
          </p:cNvSpPr>
          <p:nvPr>
            <p:ph type="title"/>
          </p:nvPr>
        </p:nvSpPr>
        <p:spPr>
          <a:xfrm>
            <a:off x="207750" y="220150"/>
            <a:ext cx="7343700" cy="608100"/>
          </a:xfrm>
          <a:prstGeom prst="rect">
            <a:avLst/>
          </a:prstGeom>
          <a:solidFill>
            <a:srgbClr val="C00000"/>
          </a:solidFill>
          <a:ln>
            <a:noFill/>
          </a:ln>
        </p:spPr>
        <p:txBody>
          <a:bodyPr spcFirstLastPara="1" wrap="square" lIns="91425" tIns="45700" rIns="91425" bIns="45700" anchor="ctr" anchorCtr="0">
            <a:noAutofit/>
          </a:bodyPr>
          <a:lstStyle/>
          <a:p>
            <a:pPr marL="0" lvl="0" indent="0" algn="ctr" rtl="0">
              <a:lnSpc>
                <a:spcPct val="150000"/>
              </a:lnSpc>
              <a:spcBef>
                <a:spcPts val="600"/>
              </a:spcBef>
              <a:spcAft>
                <a:spcPts val="600"/>
              </a:spcAft>
              <a:buClr>
                <a:schemeClr val="dk1"/>
              </a:buClr>
              <a:buSzPts val="1222"/>
              <a:buFont typeface="Arial"/>
              <a:buNone/>
            </a:pPr>
            <a:r>
              <a:rPr lang="tr-TR" sz="3200" b="1" dirty="0">
                <a:solidFill>
                  <a:srgbClr val="FFFF00"/>
                </a:solidFill>
              </a:rPr>
              <a:t>Yetersiz beslenme için risk faktörleri</a:t>
            </a:r>
            <a:endParaRPr sz="3200" b="1" dirty="0">
              <a:solidFill>
                <a:srgbClr val="FFFF00"/>
              </a:solidFill>
            </a:endParaRPr>
          </a:p>
        </p:txBody>
      </p:sp>
      <p:sp>
        <p:nvSpPr>
          <p:cNvPr id="406" name="Google Shape;406;g316b6b9ecca_0_151"/>
          <p:cNvSpPr txBox="1">
            <a:spLocks noGrp="1"/>
          </p:cNvSpPr>
          <p:nvPr>
            <p:ph type="body" idx="1"/>
          </p:nvPr>
        </p:nvSpPr>
        <p:spPr>
          <a:xfrm>
            <a:off x="509100" y="1527325"/>
            <a:ext cx="10986600" cy="5012400"/>
          </a:xfrm>
          <a:prstGeom prst="rect">
            <a:avLst/>
          </a:prstGeom>
          <a:noFill/>
          <a:ln>
            <a:noFill/>
          </a:ln>
        </p:spPr>
        <p:txBody>
          <a:bodyPr spcFirstLastPara="1" wrap="square" lIns="91425" tIns="45700" rIns="91425" bIns="45700" anchor="t" anchorCtr="0">
            <a:normAutofit/>
          </a:bodyPr>
          <a:lstStyle/>
          <a:p>
            <a:pPr marL="457200" lvl="0" indent="-419100" algn="just" rtl="0">
              <a:lnSpc>
                <a:spcPct val="115000"/>
              </a:lnSpc>
              <a:spcBef>
                <a:spcPts val="600"/>
              </a:spcBef>
              <a:spcAft>
                <a:spcPts val="0"/>
              </a:spcAft>
              <a:buSzPts val="3000"/>
              <a:buChar char="●"/>
            </a:pPr>
            <a:r>
              <a:rPr lang="tr-TR" sz="3000" b="1">
                <a:solidFill>
                  <a:srgbClr val="0432FF"/>
                </a:solidFill>
              </a:rPr>
              <a:t>Mülteci çocuklarda bodurluk </a:t>
            </a:r>
            <a:r>
              <a:rPr lang="tr-TR" sz="3000" b="1">
                <a:solidFill>
                  <a:srgbClr val="C00000"/>
                </a:solidFill>
              </a:rPr>
              <a:t>(%28.6)</a:t>
            </a:r>
            <a:r>
              <a:rPr lang="tr-TR" sz="3000"/>
              <a:t> </a:t>
            </a:r>
            <a:r>
              <a:rPr lang="tr-TR" sz="3000" b="1"/>
              <a:t>yerli çocuklardaki bodurluktan</a:t>
            </a:r>
            <a:r>
              <a:rPr lang="tr-TR" sz="3000">
                <a:solidFill>
                  <a:srgbClr val="C00000"/>
                </a:solidFill>
              </a:rPr>
              <a:t> </a:t>
            </a:r>
            <a:r>
              <a:rPr lang="tr-TR" sz="3000" b="1">
                <a:solidFill>
                  <a:srgbClr val="C00000"/>
                </a:solidFill>
              </a:rPr>
              <a:t>(%13.9) </a:t>
            </a:r>
            <a:r>
              <a:rPr lang="tr-TR" sz="3000" b="1">
                <a:solidFill>
                  <a:srgbClr val="0432FF"/>
                </a:solidFill>
              </a:rPr>
              <a:t>daha yüksek</a:t>
            </a:r>
            <a:endParaRPr sz="3000" b="1">
              <a:solidFill>
                <a:srgbClr val="0432FF"/>
              </a:solidFill>
            </a:endParaRPr>
          </a:p>
          <a:p>
            <a:pPr marL="457200" lvl="0" indent="-419100" algn="just" rtl="0">
              <a:lnSpc>
                <a:spcPct val="115000"/>
              </a:lnSpc>
              <a:spcBef>
                <a:spcPts val="600"/>
              </a:spcBef>
              <a:spcAft>
                <a:spcPts val="0"/>
              </a:spcAft>
              <a:buSzPts val="3000"/>
              <a:buFont typeface="Calibri"/>
              <a:buChar char="●"/>
            </a:pPr>
            <a:r>
              <a:rPr lang="tr-TR" sz="3000" b="1">
                <a:solidFill>
                  <a:srgbClr val="0432FF"/>
                </a:solidFill>
              </a:rPr>
              <a:t>Erken doğan çocuklarda bodurluk</a:t>
            </a:r>
            <a:r>
              <a:rPr lang="tr-TR" sz="3000"/>
              <a:t> </a:t>
            </a:r>
            <a:r>
              <a:rPr lang="tr-TR" sz="3000" b="1">
                <a:solidFill>
                  <a:srgbClr val="C00000"/>
                </a:solidFill>
              </a:rPr>
              <a:t>(%20.0)</a:t>
            </a:r>
            <a:r>
              <a:rPr lang="tr-TR" sz="3000"/>
              <a:t> </a:t>
            </a:r>
            <a:r>
              <a:rPr lang="tr-TR" sz="3000" b="1"/>
              <a:t>normal doğan çocuklardaki bodurluktan</a:t>
            </a:r>
            <a:r>
              <a:rPr lang="tr-TR" sz="3000" b="1">
                <a:solidFill>
                  <a:srgbClr val="C00000"/>
                </a:solidFill>
              </a:rPr>
              <a:t> (%12.2)</a:t>
            </a:r>
            <a:r>
              <a:rPr lang="tr-TR" sz="3000"/>
              <a:t> </a:t>
            </a:r>
            <a:r>
              <a:rPr lang="tr-TR" sz="3000" b="1">
                <a:solidFill>
                  <a:srgbClr val="0432FF"/>
                </a:solidFill>
              </a:rPr>
              <a:t>daha yüksek</a:t>
            </a:r>
            <a:endParaRPr sz="3000" b="1">
              <a:solidFill>
                <a:srgbClr val="0432FF"/>
              </a:solidFill>
            </a:endParaRPr>
          </a:p>
          <a:p>
            <a:pPr marL="457200" lvl="0" indent="-419100" algn="just" rtl="0">
              <a:lnSpc>
                <a:spcPct val="115000"/>
              </a:lnSpc>
              <a:spcBef>
                <a:spcPts val="600"/>
              </a:spcBef>
              <a:spcAft>
                <a:spcPts val="0"/>
              </a:spcAft>
              <a:buSzPts val="3000"/>
              <a:buFont typeface="Calibri"/>
              <a:buChar char="●"/>
            </a:pPr>
            <a:r>
              <a:rPr lang="tr-TR" sz="3000" b="1">
                <a:solidFill>
                  <a:srgbClr val="0432FF"/>
                </a:solidFill>
              </a:rPr>
              <a:t>Erken doğan çocuklarda aşırı kiloluluk</a:t>
            </a:r>
            <a:r>
              <a:rPr lang="tr-TR" sz="3000"/>
              <a:t> </a:t>
            </a:r>
            <a:r>
              <a:rPr lang="tr-TR" sz="3000">
                <a:solidFill>
                  <a:srgbClr val="C00000"/>
                </a:solidFill>
              </a:rPr>
              <a:t>(</a:t>
            </a:r>
            <a:r>
              <a:rPr lang="tr-TR" sz="3000" b="1">
                <a:solidFill>
                  <a:srgbClr val="C00000"/>
                </a:solidFill>
              </a:rPr>
              <a:t>%7.8)</a:t>
            </a:r>
            <a:r>
              <a:rPr lang="tr-TR" sz="3000" b="1"/>
              <a:t> normal doğan çocuklardaki aşırı kiloluktan </a:t>
            </a:r>
            <a:r>
              <a:rPr lang="tr-TR" sz="3000" b="1">
                <a:solidFill>
                  <a:srgbClr val="C00000"/>
                </a:solidFill>
              </a:rPr>
              <a:t>(%4.9) </a:t>
            </a:r>
            <a:r>
              <a:rPr lang="tr-TR" sz="3000" b="1">
                <a:solidFill>
                  <a:srgbClr val="0432FF"/>
                </a:solidFill>
              </a:rPr>
              <a:t>daha yüksek</a:t>
            </a:r>
            <a:endParaRPr sz="3000" b="1">
              <a:solidFill>
                <a:srgbClr val="0432FF"/>
              </a:solidFill>
            </a:endParaRPr>
          </a:p>
          <a:p>
            <a:pPr marL="457200" lvl="0" indent="-419100" algn="just" rtl="0">
              <a:lnSpc>
                <a:spcPct val="115000"/>
              </a:lnSpc>
              <a:spcBef>
                <a:spcPts val="600"/>
              </a:spcBef>
              <a:spcAft>
                <a:spcPts val="600"/>
              </a:spcAft>
              <a:buSzPts val="3000"/>
              <a:buChar char="●"/>
            </a:pPr>
            <a:r>
              <a:rPr lang="tr-TR" sz="3000" b="1">
                <a:solidFill>
                  <a:srgbClr val="0432FF"/>
                </a:solidFill>
                <a:latin typeface="Times New Roman"/>
                <a:ea typeface="Times New Roman"/>
                <a:cs typeface="Times New Roman"/>
                <a:sym typeface="Times New Roman"/>
              </a:rPr>
              <a:t>Bodur çocuklarda bilişsel gerilik</a:t>
            </a:r>
            <a:r>
              <a:rPr lang="tr-TR" sz="3000">
                <a:latin typeface="Times New Roman"/>
                <a:ea typeface="Times New Roman"/>
                <a:cs typeface="Times New Roman"/>
                <a:sym typeface="Times New Roman"/>
              </a:rPr>
              <a:t> </a:t>
            </a:r>
            <a:r>
              <a:rPr lang="tr-TR" sz="3000" b="1">
                <a:solidFill>
                  <a:srgbClr val="C00000"/>
                </a:solidFill>
                <a:latin typeface="Times New Roman"/>
                <a:ea typeface="Times New Roman"/>
                <a:cs typeface="Times New Roman"/>
                <a:sym typeface="Times New Roman"/>
              </a:rPr>
              <a:t>(%11.5)</a:t>
            </a:r>
            <a:r>
              <a:rPr lang="tr-TR" sz="3000" b="1">
                <a:latin typeface="Times New Roman"/>
                <a:ea typeface="Times New Roman"/>
                <a:cs typeface="Times New Roman"/>
                <a:sym typeface="Times New Roman"/>
              </a:rPr>
              <a:t> bodur olmayan çocuklardaki bilişsel gerilikten </a:t>
            </a:r>
            <a:r>
              <a:rPr lang="tr-TR" sz="3000" b="1">
                <a:solidFill>
                  <a:srgbClr val="C00000"/>
                </a:solidFill>
                <a:latin typeface="Times New Roman"/>
                <a:ea typeface="Times New Roman"/>
                <a:cs typeface="Times New Roman"/>
                <a:sym typeface="Times New Roman"/>
              </a:rPr>
              <a:t>(%8.3) </a:t>
            </a:r>
            <a:r>
              <a:rPr lang="tr-TR" sz="3000" b="1">
                <a:solidFill>
                  <a:srgbClr val="0432FF"/>
                </a:solidFill>
                <a:latin typeface="Times New Roman"/>
                <a:ea typeface="Times New Roman"/>
                <a:cs typeface="Times New Roman"/>
                <a:sym typeface="Times New Roman"/>
              </a:rPr>
              <a:t>daha yüksek</a:t>
            </a:r>
            <a:endParaRPr sz="3000" b="1">
              <a:solidFill>
                <a:srgbClr val="0432FF"/>
              </a:solidFill>
            </a:endParaRPr>
          </a:p>
        </p:txBody>
      </p:sp>
      <p:sp>
        <p:nvSpPr>
          <p:cNvPr id="3" name="Metin Yer Tutucusu 2">
            <a:extLst>
              <a:ext uri="{FF2B5EF4-FFF2-40B4-BE49-F238E27FC236}">
                <a16:creationId xmlns:a16="http://schemas.microsoft.com/office/drawing/2014/main" xmlns="" id="{73450D32-75ED-D31D-6773-A3C92CB6019A}"/>
              </a:ext>
            </a:extLst>
          </p:cNvPr>
          <p:cNvSpPr>
            <a:spLocks noGrp="1"/>
          </p:cNvSpPr>
          <p:nvPr>
            <p:ph type="body" idx="1"/>
          </p:nvPr>
        </p:nvSpPr>
        <p:spPr>
          <a:xfrm>
            <a:off x="612647" y="1359877"/>
            <a:ext cx="10653579" cy="4949483"/>
          </a:xfrm>
        </p:spPr>
        <p:txBody>
          <a:bodyPr/>
          <a:lstStyle/>
          <a:p>
            <a:endParaRPr lang="tr-TR" dirty="0"/>
          </a:p>
        </p:txBody>
      </p:sp>
    </p:spTree>
    <p:extLst>
      <p:ext uri="{BB962C8B-B14F-4D97-AF65-F5344CB8AC3E}">
        <p14:creationId xmlns:p14="http://schemas.microsoft.com/office/powerpoint/2010/main" val="243832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F9F515E-831D-E369-16F1-ECD6A9E094F0}"/>
            </a:ext>
          </a:extLst>
        </p:cNvPr>
        <p:cNvGrpSpPr/>
        <p:nvPr/>
      </p:nvGrpSpPr>
      <p:grpSpPr>
        <a:xfrm>
          <a:off x="0" y="0"/>
          <a:ext cx="0" cy="0"/>
          <a:chOff x="0" y="0"/>
          <a:chExt cx="0" cy="0"/>
        </a:xfrm>
      </p:grpSpPr>
      <p:cxnSp>
        <p:nvCxnSpPr>
          <p:cNvPr id="6" name="Düz Bağlayıcı 5">
            <a:extLst>
              <a:ext uri="{FF2B5EF4-FFF2-40B4-BE49-F238E27FC236}">
                <a16:creationId xmlns="" xmlns:a16="http://schemas.microsoft.com/office/drawing/2014/main" id="{F5F762FC-E39F-2D7D-189E-EA50164DB859}"/>
              </a:ext>
            </a:extLst>
          </p:cNvPr>
          <p:cNvCxnSpPr>
            <a:cxnSpLocks/>
          </p:cNvCxnSpPr>
          <p:nvPr/>
        </p:nvCxnSpPr>
        <p:spPr>
          <a:xfrm>
            <a:off x="8312727" y="655782"/>
            <a:ext cx="0" cy="5726545"/>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9" name="Resim 8">
            <a:extLst>
              <a:ext uri="{FF2B5EF4-FFF2-40B4-BE49-F238E27FC236}">
                <a16:creationId xmlns="" xmlns:a16="http://schemas.microsoft.com/office/drawing/2014/main" id="{5EB0EFC8-376B-06EC-3995-D0C26E8BB86F}"/>
              </a:ext>
            </a:extLst>
          </p:cNvPr>
          <p:cNvPicPr>
            <a:picLocks noChangeAspect="1"/>
          </p:cNvPicPr>
          <p:nvPr/>
        </p:nvPicPr>
        <p:blipFill>
          <a:blip r:embed="rId2"/>
          <a:stretch>
            <a:fillRect/>
          </a:stretch>
        </p:blipFill>
        <p:spPr>
          <a:xfrm>
            <a:off x="8584589" y="1219199"/>
            <a:ext cx="3284139" cy="4655127"/>
          </a:xfrm>
          <a:prstGeom prst="rect">
            <a:avLst/>
          </a:prstGeom>
        </p:spPr>
      </p:pic>
      <p:pic>
        <p:nvPicPr>
          <p:cNvPr id="3" name="Resim 2">
            <a:extLst>
              <a:ext uri="{FF2B5EF4-FFF2-40B4-BE49-F238E27FC236}">
                <a16:creationId xmlns="" xmlns:a16="http://schemas.microsoft.com/office/drawing/2014/main" id="{82950C93-481B-BC01-25AF-838CCD3B22CA}"/>
              </a:ext>
            </a:extLst>
          </p:cNvPr>
          <p:cNvPicPr>
            <a:picLocks noChangeAspect="1"/>
          </p:cNvPicPr>
          <p:nvPr/>
        </p:nvPicPr>
        <p:blipFill>
          <a:blip r:embed="rId3"/>
          <a:srcRect l="-1053" t="-673" r="2622" b="673"/>
          <a:stretch/>
        </p:blipFill>
        <p:spPr>
          <a:xfrm>
            <a:off x="86777" y="845297"/>
            <a:ext cx="8195185" cy="5167405"/>
          </a:xfrm>
          <a:prstGeom prst="rect">
            <a:avLst/>
          </a:prstGeom>
          <a:ln w="38100">
            <a:solidFill>
              <a:schemeClr val="tx1"/>
            </a:solidFill>
          </a:ln>
        </p:spPr>
      </p:pic>
    </p:spTree>
    <p:extLst>
      <p:ext uri="{BB962C8B-B14F-4D97-AF65-F5344CB8AC3E}">
        <p14:creationId xmlns:p14="http://schemas.microsoft.com/office/powerpoint/2010/main" val="42342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19443474c3_0_85"/>
          <p:cNvSpPr txBox="1">
            <a:spLocks noGrp="1"/>
          </p:cNvSpPr>
          <p:nvPr>
            <p:ph type="title"/>
          </p:nvPr>
        </p:nvSpPr>
        <p:spPr>
          <a:xfrm>
            <a:off x="341575" y="120500"/>
            <a:ext cx="10515600" cy="8586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800" b="1" dirty="0">
                <a:solidFill>
                  <a:srgbClr val="C00000"/>
                </a:solidFill>
                <a:latin typeface="Times New Roman"/>
                <a:ea typeface="Times New Roman"/>
                <a:cs typeface="Times New Roman"/>
                <a:sym typeface="Times New Roman"/>
              </a:rPr>
              <a:t>Gıda Alımı ve Saklama Koşulları</a:t>
            </a:r>
            <a:endParaRPr sz="2800" b="1" dirty="0">
              <a:solidFill>
                <a:srgbClr val="C00000"/>
              </a:solidFill>
              <a:latin typeface="Times New Roman"/>
              <a:ea typeface="Times New Roman"/>
              <a:cs typeface="Times New Roman"/>
              <a:sym typeface="Times New Roman"/>
            </a:endParaRPr>
          </a:p>
        </p:txBody>
      </p:sp>
      <p:pic>
        <p:nvPicPr>
          <p:cNvPr id="571" name="Google Shape;571;g319443474c3_0_85"/>
          <p:cNvPicPr preferRelativeResize="0"/>
          <p:nvPr/>
        </p:nvPicPr>
        <p:blipFill>
          <a:blip r:embed="rId3">
            <a:alphaModFix/>
          </a:blip>
          <a:stretch>
            <a:fillRect/>
          </a:stretch>
        </p:blipFill>
        <p:spPr>
          <a:xfrm>
            <a:off x="435375" y="1377464"/>
            <a:ext cx="11312677" cy="5102849"/>
          </a:xfrm>
          <a:prstGeom prst="rect">
            <a:avLst/>
          </a:prstGeom>
          <a:noFill/>
          <a:ln>
            <a:noFill/>
          </a:ln>
        </p:spPr>
      </p:pic>
    </p:spTree>
    <p:extLst>
      <p:ext uri="{BB962C8B-B14F-4D97-AF65-F5344CB8AC3E}">
        <p14:creationId xmlns:p14="http://schemas.microsoft.com/office/powerpoint/2010/main" val="1498083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19443474c3_0_65"/>
          <p:cNvSpPr txBox="1">
            <a:spLocks noGrp="1"/>
          </p:cNvSpPr>
          <p:nvPr>
            <p:ph type="title"/>
          </p:nvPr>
        </p:nvSpPr>
        <p:spPr>
          <a:xfrm>
            <a:off x="341575" y="120500"/>
            <a:ext cx="5754300" cy="8586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800" b="1" dirty="0" err="1">
                <a:solidFill>
                  <a:srgbClr val="C00000"/>
                </a:solidFill>
                <a:latin typeface="Times New Roman"/>
                <a:ea typeface="Times New Roman"/>
                <a:cs typeface="Times New Roman"/>
                <a:sym typeface="Times New Roman"/>
              </a:rPr>
              <a:t>Sosyo</a:t>
            </a:r>
            <a:r>
              <a:rPr lang="tr-TR" sz="2800" b="1" dirty="0">
                <a:solidFill>
                  <a:srgbClr val="C00000"/>
                </a:solidFill>
                <a:latin typeface="Times New Roman"/>
                <a:ea typeface="Times New Roman"/>
                <a:cs typeface="Times New Roman"/>
                <a:sym typeface="Times New Roman"/>
              </a:rPr>
              <a:t>- Ekonomik Sorunla</a:t>
            </a:r>
            <a:r>
              <a:rPr lang="tr-TR" sz="3000" b="1" dirty="0">
                <a:solidFill>
                  <a:srgbClr val="C00000"/>
                </a:solidFill>
                <a:latin typeface="Times New Roman"/>
                <a:ea typeface="Times New Roman"/>
                <a:cs typeface="Times New Roman"/>
                <a:sym typeface="Times New Roman"/>
              </a:rPr>
              <a:t>r</a:t>
            </a:r>
            <a:endParaRPr sz="3000" b="1" dirty="0">
              <a:solidFill>
                <a:srgbClr val="C00000"/>
              </a:solidFill>
              <a:latin typeface="Times New Roman"/>
              <a:ea typeface="Times New Roman"/>
              <a:cs typeface="Times New Roman"/>
              <a:sym typeface="Times New Roman"/>
            </a:endParaRPr>
          </a:p>
        </p:txBody>
      </p:sp>
      <p:pic>
        <p:nvPicPr>
          <p:cNvPr id="593" name="Google Shape;593;g319443474c3_0_65"/>
          <p:cNvPicPr preferRelativeResize="0"/>
          <p:nvPr/>
        </p:nvPicPr>
        <p:blipFill>
          <a:blip r:embed="rId3">
            <a:alphaModFix/>
          </a:blip>
          <a:stretch>
            <a:fillRect/>
          </a:stretch>
        </p:blipFill>
        <p:spPr>
          <a:xfrm>
            <a:off x="0" y="979100"/>
            <a:ext cx="10853530" cy="5758400"/>
          </a:xfrm>
          <a:prstGeom prst="rect">
            <a:avLst/>
          </a:prstGeom>
          <a:noFill/>
          <a:ln>
            <a:noFill/>
          </a:ln>
        </p:spPr>
      </p:pic>
    </p:spTree>
    <p:extLst>
      <p:ext uri="{BB962C8B-B14F-4D97-AF65-F5344CB8AC3E}">
        <p14:creationId xmlns:p14="http://schemas.microsoft.com/office/powerpoint/2010/main" val="172060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4"/>
          <p:cNvSpPr txBox="1">
            <a:spLocks noGrp="1"/>
          </p:cNvSpPr>
          <p:nvPr>
            <p:ph type="title"/>
          </p:nvPr>
        </p:nvSpPr>
        <p:spPr>
          <a:xfrm>
            <a:off x="739675" y="0"/>
            <a:ext cx="10515600" cy="766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tr-TR" sz="3200" b="1">
                <a:solidFill>
                  <a:srgbClr val="C00000"/>
                </a:solidFill>
              </a:rPr>
              <a:t>Sonuç</a:t>
            </a:r>
            <a:endParaRPr>
              <a:solidFill>
                <a:srgbClr val="C00000"/>
              </a:solidFill>
            </a:endParaRPr>
          </a:p>
        </p:txBody>
      </p:sp>
      <p:sp>
        <p:nvSpPr>
          <p:cNvPr id="621" name="Google Shape;621;p44"/>
          <p:cNvSpPr txBox="1">
            <a:spLocks noGrp="1"/>
          </p:cNvSpPr>
          <p:nvPr>
            <p:ph type="body" idx="1"/>
          </p:nvPr>
        </p:nvSpPr>
        <p:spPr>
          <a:xfrm>
            <a:off x="496350" y="856200"/>
            <a:ext cx="11524800" cy="5077672"/>
          </a:xfrm>
          <a:prstGeom prst="rect">
            <a:avLst/>
          </a:prstGeom>
          <a:noFill/>
          <a:ln>
            <a:noFill/>
          </a:ln>
        </p:spPr>
        <p:txBody>
          <a:bodyPr spcFirstLastPara="1" wrap="square" lIns="91425" tIns="45700" rIns="91425" bIns="45700" anchor="t" anchorCtr="0">
            <a:noAutofit/>
          </a:bodyPr>
          <a:lstStyle/>
          <a:p>
            <a:pPr lvl="0" indent="-381000">
              <a:lnSpc>
                <a:spcPct val="150000"/>
              </a:lnSpc>
              <a:spcBef>
                <a:spcPts val="600"/>
              </a:spcBef>
              <a:spcAft>
                <a:spcPts val="600"/>
              </a:spcAft>
              <a:buSzPts val="2400"/>
            </a:pPr>
            <a:r>
              <a:rPr lang="tr-TR" sz="1800" b="1" dirty="0">
                <a:solidFill>
                  <a:srgbClr val="0432FF"/>
                </a:solidFill>
              </a:rPr>
              <a:t>Gıda güvencesizliği ve gıda güvenliği ile ilgili sorunlar </a:t>
            </a:r>
            <a:r>
              <a:rPr lang="tr-TR" sz="1800" dirty="0"/>
              <a:t>Adıyaman’da depremin 15-18. ayında da </a:t>
            </a:r>
            <a:r>
              <a:rPr lang="tr-TR" sz="1800" b="1" dirty="0">
                <a:solidFill>
                  <a:srgbClr val="0432FF"/>
                </a:solidFill>
              </a:rPr>
              <a:t>devam etmekte</a:t>
            </a:r>
            <a:endParaRPr lang="tr-TR" sz="1800" dirty="0"/>
          </a:p>
          <a:p>
            <a:pPr marL="457200" lvl="0" indent="-381000" rtl="0">
              <a:lnSpc>
                <a:spcPct val="150000"/>
              </a:lnSpc>
              <a:spcBef>
                <a:spcPts val="600"/>
              </a:spcBef>
              <a:spcAft>
                <a:spcPts val="600"/>
              </a:spcAft>
              <a:buSzPts val="2400"/>
              <a:buChar char="•"/>
            </a:pPr>
            <a:r>
              <a:rPr lang="tr-TR" sz="1800" dirty="0"/>
              <a:t>Beş yaş altındaki çocuklarda beslenme sorunlarının göstergesi niteliğinde olan </a:t>
            </a:r>
            <a:r>
              <a:rPr lang="tr-TR" sz="1800" b="1" dirty="0">
                <a:solidFill>
                  <a:srgbClr val="0432FF"/>
                </a:solidFill>
              </a:rPr>
              <a:t>bodurluk Adıyaman’da iki kattan daha fazla (%14.4)</a:t>
            </a:r>
          </a:p>
          <a:p>
            <a:pPr marL="457200" lvl="0" indent="-381000" rtl="0">
              <a:lnSpc>
                <a:spcPct val="150000"/>
              </a:lnSpc>
              <a:spcBef>
                <a:spcPts val="600"/>
              </a:spcBef>
              <a:spcAft>
                <a:spcPts val="600"/>
              </a:spcAft>
              <a:buSzPts val="2400"/>
              <a:buChar char="•"/>
            </a:pPr>
            <a:r>
              <a:rPr lang="tr-TR" sz="1800" b="1" dirty="0">
                <a:solidFill>
                  <a:srgbClr val="C00000"/>
                </a:solidFill>
              </a:rPr>
              <a:t>Mekan farklılığı yanında zaman açısından da daha ileri bir dönemde çalışmanın yapılması</a:t>
            </a:r>
            <a:r>
              <a:rPr lang="tr-TR" sz="1800" b="1" dirty="0">
                <a:solidFill>
                  <a:srgbClr val="0432FF"/>
                </a:solidFill>
              </a:rPr>
              <a:t> </a:t>
            </a:r>
            <a:r>
              <a:rPr lang="tr-TR" sz="1800" dirty="0"/>
              <a:t>bulguların dönemin özelliklerine göre yorumlanmasını zorunlu </a:t>
            </a:r>
            <a:r>
              <a:rPr lang="tr-TR" sz="1800" dirty="0" smtClean="0"/>
              <a:t>kılmakta</a:t>
            </a:r>
          </a:p>
          <a:p>
            <a:pPr marL="457200" lvl="0" indent="-381000">
              <a:lnSpc>
                <a:spcPct val="150000"/>
              </a:lnSpc>
              <a:spcBef>
                <a:spcPts val="1200"/>
              </a:spcBef>
              <a:buSzPts val="2400"/>
            </a:pPr>
            <a:r>
              <a:rPr lang="tr-TR" sz="1800" b="1" dirty="0">
                <a:solidFill>
                  <a:srgbClr val="0432FF"/>
                </a:solidFill>
              </a:rPr>
              <a:t>Adıyaman elde edilen bodurluk sıklığın Hatay çalışmasında (2023)  en yüksek </a:t>
            </a:r>
            <a:r>
              <a:rPr lang="tr-TR" sz="1800" b="1" dirty="0" err="1">
                <a:solidFill>
                  <a:srgbClr val="0432FF"/>
                </a:solidFill>
              </a:rPr>
              <a:t>prevalans</a:t>
            </a:r>
            <a:r>
              <a:rPr lang="tr-TR" sz="1800" b="1" dirty="0">
                <a:solidFill>
                  <a:srgbClr val="0432FF"/>
                </a:solidFill>
              </a:rPr>
              <a:t> olan 0-11 ay bebeklerdeki %11.3’ten bile daha yüksek olması sorunun daha çok zamansal olduğun</a:t>
            </a:r>
            <a:r>
              <a:rPr lang="tr-TR" sz="1800" dirty="0"/>
              <a:t>a işaret etmektedir</a:t>
            </a:r>
          </a:p>
          <a:p>
            <a:pPr marL="457200" lvl="0" indent="-381000">
              <a:lnSpc>
                <a:spcPct val="150000"/>
              </a:lnSpc>
              <a:spcBef>
                <a:spcPts val="0"/>
              </a:spcBef>
              <a:buSzPts val="2400"/>
            </a:pPr>
            <a:r>
              <a:rPr lang="tr-TR" sz="1800" dirty="0"/>
              <a:t>Adıyaman’da </a:t>
            </a:r>
            <a:r>
              <a:rPr lang="tr-TR" sz="1800" b="1" dirty="0">
                <a:solidFill>
                  <a:srgbClr val="0432FF"/>
                </a:solidFill>
              </a:rPr>
              <a:t>0-11 aylık bebeklerde bodurluğun %26.6 olması, keza 0-5 ay arası bebeklerde %48.0 olması geçen süreyle birlikte deprem sonrası etkilerin artarak devam ettiğinin ve toplumda yaygınlaştığının da </a:t>
            </a:r>
            <a:r>
              <a:rPr lang="tr-TR" sz="1800" dirty="0"/>
              <a:t>göstergesi olarak da değerlendirilmelidir.</a:t>
            </a:r>
            <a:endParaRPr lang="tr-TR" sz="1800" b="1" dirty="0"/>
          </a:p>
          <a:p>
            <a:pPr marL="457200" lvl="0" indent="-381000" rtl="0">
              <a:lnSpc>
                <a:spcPct val="150000"/>
              </a:lnSpc>
              <a:spcBef>
                <a:spcPts val="600"/>
              </a:spcBef>
              <a:spcAft>
                <a:spcPts val="600"/>
              </a:spcAft>
              <a:buSzPts val="2400"/>
              <a:buChar char="•"/>
            </a:pPr>
            <a:endParaRPr sz="1800" dirty="0"/>
          </a:p>
        </p:txBody>
      </p:sp>
    </p:spTree>
    <p:extLst>
      <p:ext uri="{BB962C8B-B14F-4D97-AF65-F5344CB8AC3E}">
        <p14:creationId xmlns:p14="http://schemas.microsoft.com/office/powerpoint/2010/main" val="404024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606EB8-35AA-CBBE-C3E7-0875A4379ADD}"/>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xmlns="" id="{79B65566-CF06-D770-B848-24E549B6CF77}"/>
              </a:ext>
            </a:extLst>
          </p:cNvPr>
          <p:cNvSpPr>
            <a:spLocks noGrp="1"/>
          </p:cNvSpPr>
          <p:nvPr>
            <p:ph type="subTitle" idx="1"/>
          </p:nvPr>
        </p:nvSpPr>
        <p:spPr>
          <a:xfrm>
            <a:off x="200014" y="2546725"/>
            <a:ext cx="6033638" cy="5176684"/>
          </a:xfrm>
        </p:spPr>
        <p:txBody>
          <a:bodyPr>
            <a:normAutofit/>
          </a:bodyPr>
          <a:lstStyle/>
          <a:p>
            <a:pPr algn="l"/>
            <a:r>
              <a:rPr lang="tr-TR" dirty="0"/>
              <a:t>Şubat 2023 Depremleri 2. yıl raporu</a:t>
            </a:r>
            <a:r>
              <a:rPr lang="tr-TR" dirty="0" smtClean="0"/>
              <a:t>.</a:t>
            </a:r>
          </a:p>
          <a:p>
            <a:pPr algn="l"/>
            <a:endParaRPr lang="tr-TR" dirty="0"/>
          </a:p>
          <a:p>
            <a:pPr algn="l"/>
            <a:r>
              <a:rPr lang="tr-TR" dirty="0"/>
              <a:t>2. YIL RAPORU HAZIRLANMA SÜRECİ</a:t>
            </a:r>
            <a:r>
              <a:rPr lang="tr-TR" dirty="0" smtClean="0"/>
              <a:t> </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8711C738-195F-D4B9-C1EC-5A19635C847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0F26E49F-A014-FF8C-53EF-499C1539F107}"/>
              </a:ext>
            </a:extLst>
          </p:cNvPr>
          <p:cNvSpPr>
            <a:spLocks noGrp="1"/>
          </p:cNvSpPr>
          <p:nvPr>
            <p:ph type="ctrTitle"/>
          </p:nvPr>
        </p:nvSpPr>
        <p:spPr>
          <a:xfrm>
            <a:off x="83164" y="-928511"/>
            <a:ext cx="6150488" cy="3475236"/>
          </a:xfrm>
        </p:spPr>
        <p:txBody>
          <a:bodyPr>
            <a:normAutofit/>
          </a:bodyPr>
          <a:lstStyle/>
          <a:p>
            <a:pPr algn="l"/>
            <a:r>
              <a:rPr lang="tr-TR" sz="3000" dirty="0"/>
              <a:t>TTB-AFETLERDE SAĞLIK HİZMETLERİ YÖNETİMİ AKADEMİSİ</a:t>
            </a:r>
          </a:p>
        </p:txBody>
      </p:sp>
      <p:pic>
        <p:nvPicPr>
          <p:cNvPr id="5" name="Resim 4" descr="metin, gökyüzü, dış mekan, ekran görüntüsü içeren bir resim&#10;&#10;Yapay zeka tarafından oluşturulan içerik yanlış olabilir.">
            <a:extLst>
              <a:ext uri="{FF2B5EF4-FFF2-40B4-BE49-F238E27FC236}">
                <a16:creationId xmlns:a16="http://schemas.microsoft.com/office/drawing/2014/main" xmlns="" id="{681525ED-C1F9-A3D4-551F-068EF8B8B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02" y="0"/>
            <a:ext cx="4847749" cy="6858000"/>
          </a:xfrm>
          <a:prstGeom prst="rect">
            <a:avLst/>
          </a:prstGeom>
        </p:spPr>
      </p:pic>
    </p:spTree>
    <p:extLst>
      <p:ext uri="{BB962C8B-B14F-4D97-AF65-F5344CB8AC3E}">
        <p14:creationId xmlns:p14="http://schemas.microsoft.com/office/powerpoint/2010/main" val="614096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4BF7C5-990E-7222-01ED-F8F4D19DA6A3}"/>
            </a:ext>
          </a:extLst>
        </p:cNvPr>
        <p:cNvGrpSpPr/>
        <p:nvPr/>
      </p:nvGrpSpPr>
      <p:grpSpPr>
        <a:xfrm>
          <a:off x="0" y="0"/>
          <a:ext cx="0" cy="0"/>
          <a:chOff x="0" y="0"/>
          <a:chExt cx="0" cy="0"/>
        </a:xfrm>
      </p:grpSpPr>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33673B40-2AB1-4385-00B0-22319FA0B94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89424E3F-EE8E-1016-FFD8-144F4A72C6C3}"/>
              </a:ext>
            </a:extLst>
          </p:cNvPr>
          <p:cNvSpPr>
            <a:spLocks noGrp="1"/>
          </p:cNvSpPr>
          <p:nvPr>
            <p:ph type="ctrTitle"/>
          </p:nvPr>
        </p:nvSpPr>
        <p:spPr>
          <a:xfrm>
            <a:off x="0" y="703957"/>
            <a:ext cx="6150488" cy="1367309"/>
          </a:xfrm>
        </p:spPr>
        <p:txBody>
          <a:bodyPr>
            <a:normAutofit/>
          </a:bodyPr>
          <a:lstStyle/>
          <a:p>
            <a:pPr algn="l"/>
            <a:r>
              <a:rPr lang="tr-TR" sz="3000" dirty="0"/>
              <a:t>2. YIL RAPORU HAZIRLANMA </a:t>
            </a:r>
            <a:r>
              <a:rPr lang="tr-TR" sz="3000" dirty="0" smtClean="0"/>
              <a:t>SÜRECİ-</a:t>
            </a:r>
            <a:br>
              <a:rPr lang="tr-TR" sz="3000" dirty="0" smtClean="0"/>
            </a:br>
            <a:r>
              <a:rPr lang="tr-TR" sz="1800" dirty="0" smtClean="0"/>
              <a:t>TMMOB </a:t>
            </a:r>
            <a:r>
              <a:rPr lang="tr-TR" sz="1800" dirty="0"/>
              <a:t>Afet Çalışma </a:t>
            </a:r>
            <a:r>
              <a:rPr lang="tr-TR" sz="1800" dirty="0" smtClean="0"/>
              <a:t>Grubu </a:t>
            </a:r>
            <a:endParaRPr lang="tr-TR" sz="1800" dirty="0"/>
          </a:p>
        </p:txBody>
      </p:sp>
      <p:sp>
        <p:nvSpPr>
          <p:cNvPr id="3" name="Alt Başlık 2">
            <a:extLst>
              <a:ext uri="{FF2B5EF4-FFF2-40B4-BE49-F238E27FC236}">
                <a16:creationId xmlns:a16="http://schemas.microsoft.com/office/drawing/2014/main" xmlns="" id="{2B69673F-78C7-26AC-52CE-CFFE99644F19}"/>
              </a:ext>
            </a:extLst>
          </p:cNvPr>
          <p:cNvSpPr>
            <a:spLocks noGrp="1"/>
          </p:cNvSpPr>
          <p:nvPr>
            <p:ph type="subTitle" idx="1"/>
          </p:nvPr>
        </p:nvSpPr>
        <p:spPr>
          <a:xfrm>
            <a:off x="83164" y="2050824"/>
            <a:ext cx="4067186" cy="5471822"/>
          </a:xfrm>
        </p:spPr>
        <p:txBody>
          <a:bodyPr>
            <a:normAutofit/>
          </a:bodyPr>
          <a:lstStyle/>
          <a:p>
            <a:pPr marL="285750" indent="-285750" algn="l">
              <a:buFont typeface="Arial" panose="020B0604020202020204" pitchFamily="34" charset="0"/>
              <a:buChar char="•"/>
            </a:pPr>
            <a:r>
              <a:rPr lang="tr-TR" dirty="0"/>
              <a:t>13-17 ocak tarihlerinde saha çalışmaları yapıldı;</a:t>
            </a:r>
          </a:p>
          <a:p>
            <a:pPr marL="742950" lvl="1" indent="-285750" algn="l">
              <a:buFont typeface="Arial" panose="020B0604020202020204" pitchFamily="34" charset="0"/>
              <a:buChar char="•"/>
            </a:pPr>
            <a:r>
              <a:rPr lang="tr-TR" dirty="0"/>
              <a:t> TTB-İşçi Sağlığı ve İş yeri hekimliği kolu, </a:t>
            </a:r>
          </a:p>
          <a:p>
            <a:pPr marL="742950" lvl="1" indent="-285750" algn="l">
              <a:buFont typeface="Arial" panose="020B0604020202020204" pitchFamily="34" charset="0"/>
              <a:buChar char="•"/>
            </a:pPr>
            <a:r>
              <a:rPr lang="tr-TR" dirty="0"/>
              <a:t>TTB-Pratisyen Hekim kolu</a:t>
            </a:r>
          </a:p>
          <a:p>
            <a:pPr marL="742950" lvl="1" indent="-285750" algn="l">
              <a:buFont typeface="Arial" panose="020B0604020202020204" pitchFamily="34" charset="0"/>
              <a:buChar char="•"/>
            </a:pPr>
            <a:r>
              <a:rPr lang="tr-TR" dirty="0"/>
              <a:t>TTB-Kadın Sağlığı ve Kadın Hekimlik kolu</a:t>
            </a:r>
          </a:p>
          <a:p>
            <a:pPr marL="742950" lvl="1" indent="-285750" algn="l">
              <a:buFont typeface="Arial" panose="020B0604020202020204" pitchFamily="34" charset="0"/>
              <a:buChar char="•"/>
            </a:pPr>
            <a:r>
              <a:rPr lang="tr-TR" dirty="0"/>
              <a:t>TTB-Aile Hekimliği kolu</a:t>
            </a:r>
          </a:p>
          <a:p>
            <a:pPr marL="742950" lvl="1" indent="-285750" algn="l">
              <a:buFont typeface="Arial" panose="020B0604020202020204" pitchFamily="34" charset="0"/>
              <a:buChar char="•"/>
            </a:pPr>
            <a:r>
              <a:rPr lang="tr-TR" dirty="0"/>
              <a:t>TTB-Halk Sağlığı Kolu</a:t>
            </a:r>
          </a:p>
          <a:p>
            <a:pPr marL="742950" lvl="1" indent="-285750" algn="l">
              <a:buFont typeface="Arial" panose="020B0604020202020204" pitchFamily="34" charset="0"/>
              <a:buChar char="•"/>
            </a:pPr>
            <a:r>
              <a:rPr lang="tr-TR" dirty="0"/>
              <a:t>TTB-Afetlerde Sağlık Hizmetleri Yönetimi Akademisi</a:t>
            </a:r>
          </a:p>
          <a:p>
            <a:pPr algn="l"/>
            <a:endParaRPr lang="tr-TR" dirty="0"/>
          </a:p>
        </p:txBody>
      </p:sp>
      <p:pic>
        <p:nvPicPr>
          <p:cNvPr id="11" name="Resim 10" descr="giyim, kişi, şahıs, yer, ayakkabı içeren bir resim&#10;&#10;Yapay zeka tarafından oluşturulan içerik yanlış olabilir.">
            <a:extLst>
              <a:ext uri="{FF2B5EF4-FFF2-40B4-BE49-F238E27FC236}">
                <a16:creationId xmlns:a16="http://schemas.microsoft.com/office/drawing/2014/main" xmlns="" id="{32CD1FDE-6A6A-AAE2-45EA-4F29B7B69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0" y="-78658"/>
            <a:ext cx="5143500" cy="6858000"/>
          </a:xfrm>
          <a:prstGeom prst="rect">
            <a:avLst/>
          </a:prstGeom>
        </p:spPr>
      </p:pic>
    </p:spTree>
    <p:extLst>
      <p:ext uri="{BB962C8B-B14F-4D97-AF65-F5344CB8AC3E}">
        <p14:creationId xmlns:p14="http://schemas.microsoft.com/office/powerpoint/2010/main" val="4291944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AE9D4A-79A0-1C05-90F6-ED03DA07FC97}"/>
            </a:ext>
          </a:extLst>
        </p:cNvPr>
        <p:cNvGrpSpPr/>
        <p:nvPr/>
      </p:nvGrpSpPr>
      <p:grpSpPr>
        <a:xfrm>
          <a:off x="0" y="0"/>
          <a:ext cx="0" cy="0"/>
          <a:chOff x="0" y="0"/>
          <a:chExt cx="0" cy="0"/>
        </a:xfrm>
      </p:grpSpPr>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E21F97C8-49FA-817B-2ADF-DECC689D591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8E8FDE62-A6F0-8453-B9E3-F22ABD4DB077}"/>
              </a:ext>
            </a:extLst>
          </p:cNvPr>
          <p:cNvSpPr>
            <a:spLocks noGrp="1"/>
          </p:cNvSpPr>
          <p:nvPr>
            <p:ph type="ctrTitle"/>
          </p:nvPr>
        </p:nvSpPr>
        <p:spPr>
          <a:xfrm>
            <a:off x="2344710" y="143446"/>
            <a:ext cx="8652387" cy="1367309"/>
          </a:xfrm>
        </p:spPr>
        <p:txBody>
          <a:bodyPr>
            <a:normAutofit/>
          </a:bodyPr>
          <a:lstStyle/>
          <a:p>
            <a:pPr algn="l"/>
            <a:r>
              <a:rPr lang="tr-TR" sz="3000" dirty="0"/>
              <a:t>2. YIL RAPORU HAZIRLANMA SÜRECİ</a:t>
            </a:r>
          </a:p>
        </p:txBody>
      </p:sp>
      <p:pic>
        <p:nvPicPr>
          <p:cNvPr id="13" name="Resim 12" descr="giyim, iç mekan, kişi, şahıs, masa içeren bir resim&#10;&#10;Yapay zeka tarafından oluşturulan içerik yanlış olabilir.">
            <a:extLst>
              <a:ext uri="{FF2B5EF4-FFF2-40B4-BE49-F238E27FC236}">
                <a16:creationId xmlns:a16="http://schemas.microsoft.com/office/drawing/2014/main" xmlns="" id="{DF9ED9DC-F045-141D-3DE0-D53FCC65D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846" y="1558964"/>
            <a:ext cx="3493728" cy="2620296"/>
          </a:xfrm>
          <a:prstGeom prst="rect">
            <a:avLst/>
          </a:prstGeom>
        </p:spPr>
      </p:pic>
      <p:pic>
        <p:nvPicPr>
          <p:cNvPr id="15" name="Resim 14" descr="giyim, dış mekan, gökyüzü, kişi, şahıs içeren bir resim&#10;&#10;Yapay zeka tarafından oluşturulan içerik yanlış olabilir.">
            <a:extLst>
              <a:ext uri="{FF2B5EF4-FFF2-40B4-BE49-F238E27FC236}">
                <a16:creationId xmlns:a16="http://schemas.microsoft.com/office/drawing/2014/main" xmlns="" id="{554EFA40-9457-9091-5FF6-1D4D110E9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46" y="4275677"/>
            <a:ext cx="3493728" cy="2627119"/>
          </a:xfrm>
          <a:prstGeom prst="rect">
            <a:avLst/>
          </a:prstGeom>
        </p:spPr>
      </p:pic>
      <p:pic>
        <p:nvPicPr>
          <p:cNvPr id="17" name="Resim 16" descr="giyim, kişi, şahıs, ayakkabı, kara taşıtı içeren bir resim&#10;&#10;Yapay zeka tarafından oluşturulan içerik yanlış olabilir.">
            <a:extLst>
              <a:ext uri="{FF2B5EF4-FFF2-40B4-BE49-F238E27FC236}">
                <a16:creationId xmlns:a16="http://schemas.microsoft.com/office/drawing/2014/main" xmlns="" id="{AAE33FFA-6174-2233-6204-6A09AFD5E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818" y="4275677"/>
            <a:ext cx="3502825" cy="2627119"/>
          </a:xfrm>
          <a:prstGeom prst="rect">
            <a:avLst/>
          </a:prstGeom>
        </p:spPr>
      </p:pic>
      <p:pic>
        <p:nvPicPr>
          <p:cNvPr id="19" name="Resim 18" descr="giyim, ayakkabı, dış mekan, kişi, şahıs içeren bir resim&#10;&#10;Yapay zeka tarafından oluşturulan içerik yanlış olabilir.">
            <a:extLst>
              <a:ext uri="{FF2B5EF4-FFF2-40B4-BE49-F238E27FC236}">
                <a16:creationId xmlns:a16="http://schemas.microsoft.com/office/drawing/2014/main" xmlns="" id="{7725A0F5-5442-9263-AC5D-16EBAE5470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0192" y="1558964"/>
            <a:ext cx="4008853" cy="5343832"/>
          </a:xfrm>
          <a:prstGeom prst="rect">
            <a:avLst/>
          </a:prstGeom>
        </p:spPr>
      </p:pic>
      <p:pic>
        <p:nvPicPr>
          <p:cNvPr id="22" name="Resim 21" descr="giyim, adam, insan, gökyüzü, kişi, şahıs içeren bir resim&#10;&#10;Yapay zeka tarafından oluşturulan içerik yanlış olabilir.">
            <a:extLst>
              <a:ext uri="{FF2B5EF4-FFF2-40B4-BE49-F238E27FC236}">
                <a16:creationId xmlns:a16="http://schemas.microsoft.com/office/drawing/2014/main" xmlns="" id="{3E3ABF96-CA43-2503-35F1-458F8FB8D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716" y="1575542"/>
            <a:ext cx="3557701" cy="2632939"/>
          </a:xfrm>
          <a:prstGeom prst="rect">
            <a:avLst/>
          </a:prstGeom>
        </p:spPr>
      </p:pic>
    </p:spTree>
    <p:extLst>
      <p:ext uri="{BB962C8B-B14F-4D97-AF65-F5344CB8AC3E}">
        <p14:creationId xmlns:p14="http://schemas.microsoft.com/office/powerpoint/2010/main" val="4028341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7F8C4B-376F-99AB-273D-7505DAB757C5}"/>
            </a:ext>
          </a:extLst>
        </p:cNvPr>
        <p:cNvGrpSpPr/>
        <p:nvPr/>
      </p:nvGrpSpPr>
      <p:grpSpPr>
        <a:xfrm>
          <a:off x="0" y="0"/>
          <a:ext cx="0" cy="0"/>
          <a:chOff x="0" y="0"/>
          <a:chExt cx="0" cy="0"/>
        </a:xfrm>
      </p:grpSpPr>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E7886042-177A-C906-AA1E-CDFF0854C926}"/>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sp>
        <p:nvSpPr>
          <p:cNvPr id="8" name="Başlık 1">
            <a:extLst>
              <a:ext uri="{FF2B5EF4-FFF2-40B4-BE49-F238E27FC236}">
                <a16:creationId xmlns:a16="http://schemas.microsoft.com/office/drawing/2014/main" xmlns="" id="{04EFFB94-02AA-FD36-E8AD-4E27DE1A660D}"/>
              </a:ext>
            </a:extLst>
          </p:cNvPr>
          <p:cNvSpPr>
            <a:spLocks noGrp="1"/>
          </p:cNvSpPr>
          <p:nvPr>
            <p:ph type="ctrTitle"/>
          </p:nvPr>
        </p:nvSpPr>
        <p:spPr>
          <a:xfrm>
            <a:off x="0" y="703957"/>
            <a:ext cx="6150488" cy="1367309"/>
          </a:xfrm>
        </p:spPr>
        <p:txBody>
          <a:bodyPr>
            <a:normAutofit/>
          </a:bodyPr>
          <a:lstStyle/>
          <a:p>
            <a:pPr algn="l"/>
            <a:r>
              <a:rPr lang="tr-TR" sz="3000" dirty="0"/>
              <a:t>2. YIL RAPORU HAZIRLANMA SÜRECİ</a:t>
            </a:r>
          </a:p>
        </p:txBody>
      </p:sp>
      <p:sp>
        <p:nvSpPr>
          <p:cNvPr id="3" name="Alt Başlık 2">
            <a:extLst>
              <a:ext uri="{FF2B5EF4-FFF2-40B4-BE49-F238E27FC236}">
                <a16:creationId xmlns:a16="http://schemas.microsoft.com/office/drawing/2014/main" xmlns="" id="{9890A2DF-0BA2-B4B3-47EE-D5BDF561DCAC}"/>
              </a:ext>
            </a:extLst>
          </p:cNvPr>
          <p:cNvSpPr>
            <a:spLocks noGrp="1"/>
          </p:cNvSpPr>
          <p:nvPr>
            <p:ph type="subTitle" idx="1"/>
          </p:nvPr>
        </p:nvSpPr>
        <p:spPr>
          <a:xfrm>
            <a:off x="83164" y="2050824"/>
            <a:ext cx="12108836" cy="5471822"/>
          </a:xfrm>
        </p:spPr>
        <p:txBody>
          <a:bodyPr>
            <a:normAutofit/>
          </a:bodyPr>
          <a:lstStyle/>
          <a:p>
            <a:pPr marL="285750" indent="-285750" algn="l">
              <a:buFont typeface="Arial" panose="020B0604020202020204" pitchFamily="34" charset="0"/>
              <a:buChar char="•"/>
            </a:pPr>
            <a:r>
              <a:rPr lang="tr-TR" dirty="0" smtClean="0"/>
              <a:t>aşağıdaki </a:t>
            </a:r>
            <a:r>
              <a:rPr lang="tr-TR" dirty="0"/>
              <a:t>kurumlarla görüşmeler yapılmıştır;</a:t>
            </a:r>
          </a:p>
          <a:p>
            <a:pPr algn="l"/>
            <a:r>
              <a:rPr lang="tr-TR" dirty="0"/>
              <a:t>Kamu Kurumları</a:t>
            </a:r>
          </a:p>
          <a:p>
            <a:pPr marL="742950" lvl="1" indent="-285750" algn="l">
              <a:buFont typeface="Arial" panose="020B0604020202020204" pitchFamily="34" charset="0"/>
              <a:buChar char="•"/>
            </a:pPr>
            <a:r>
              <a:rPr lang="tr-TR" dirty="0" err="1"/>
              <a:t>Afad</a:t>
            </a:r>
            <a:r>
              <a:rPr lang="tr-TR" dirty="0"/>
              <a:t> İl </a:t>
            </a:r>
            <a:r>
              <a:rPr lang="tr-TR" dirty="0" err="1"/>
              <a:t>Müdürlükeri</a:t>
            </a:r>
            <a:endParaRPr lang="tr-TR" dirty="0"/>
          </a:p>
          <a:p>
            <a:pPr marL="742950" lvl="1" indent="-285750" algn="l">
              <a:buFont typeface="Arial" panose="020B0604020202020204" pitchFamily="34" charset="0"/>
              <a:buChar char="•"/>
            </a:pPr>
            <a:r>
              <a:rPr lang="tr-TR" dirty="0"/>
              <a:t>Çevre Şehircilik ve İklim Değişikliği İl Müdürlükleri</a:t>
            </a:r>
          </a:p>
          <a:p>
            <a:pPr marL="742950" lvl="1" indent="-285750" algn="l">
              <a:buFont typeface="Arial" panose="020B0604020202020204" pitchFamily="34" charset="0"/>
              <a:buChar char="•"/>
            </a:pPr>
            <a:r>
              <a:rPr lang="tr-TR" dirty="0"/>
              <a:t>Sağlık İl ve İlçe Müdürlükleri</a:t>
            </a:r>
          </a:p>
          <a:p>
            <a:pPr marL="742950" lvl="1" indent="-285750" algn="l">
              <a:buFont typeface="Arial" panose="020B0604020202020204" pitchFamily="34" charset="0"/>
              <a:buChar char="•"/>
            </a:pPr>
            <a:r>
              <a:rPr lang="tr-TR" dirty="0"/>
              <a:t>Aile ve Sosyal Hizmet İl ve İlçe Müdürlükleri</a:t>
            </a:r>
          </a:p>
          <a:p>
            <a:pPr marL="742950" lvl="1" indent="-285750" algn="l">
              <a:buFont typeface="Arial" panose="020B0604020202020204" pitchFamily="34" charset="0"/>
              <a:buChar char="•"/>
            </a:pPr>
            <a:r>
              <a:rPr lang="tr-TR" dirty="0"/>
              <a:t>Valilikler</a:t>
            </a:r>
          </a:p>
          <a:p>
            <a:pPr marL="742950" lvl="1" indent="-285750" algn="l">
              <a:buFont typeface="Arial" panose="020B0604020202020204" pitchFamily="34" charset="0"/>
              <a:buChar char="•"/>
            </a:pPr>
            <a:r>
              <a:rPr lang="tr-TR" dirty="0"/>
              <a:t>Belediyeler</a:t>
            </a:r>
          </a:p>
          <a:p>
            <a:pPr marL="742950" lvl="1" indent="-285750" algn="l">
              <a:buFont typeface="Arial" panose="020B0604020202020204" pitchFamily="34" charset="0"/>
              <a:buChar char="•"/>
            </a:pPr>
            <a:r>
              <a:rPr lang="tr-TR" dirty="0"/>
              <a:t>Üniversite Rektörlükleri</a:t>
            </a:r>
          </a:p>
          <a:p>
            <a:pPr marL="742950" lvl="1" indent="-285750" algn="l">
              <a:buFont typeface="Arial" panose="020B0604020202020204" pitchFamily="34" charset="0"/>
              <a:buChar char="•"/>
            </a:pPr>
            <a:endParaRPr lang="tr-TR" dirty="0"/>
          </a:p>
          <a:p>
            <a:pPr lvl="1" algn="l"/>
            <a:endParaRPr lang="tr-TR" dirty="0"/>
          </a:p>
          <a:p>
            <a:pPr marL="742950" lvl="1" indent="-285750" algn="l">
              <a:buFont typeface="Arial" panose="020B0604020202020204" pitchFamily="34" charset="0"/>
              <a:buChar char="•"/>
            </a:pPr>
            <a:endParaRPr lang="tr-TR" dirty="0"/>
          </a:p>
          <a:p>
            <a:pPr marL="742950" lvl="1" indent="-285750" algn="l">
              <a:buFont typeface="Arial" panose="020B0604020202020204" pitchFamily="34" charset="0"/>
              <a:buChar char="•"/>
            </a:pPr>
            <a:endParaRPr lang="tr-TR" dirty="0"/>
          </a:p>
          <a:p>
            <a:pPr marL="742950" lvl="1" indent="-285750" algn="l">
              <a:buFont typeface="Arial" panose="020B0604020202020204" pitchFamily="34" charset="0"/>
              <a:buChar char="•"/>
            </a:pPr>
            <a:endParaRPr lang="tr-TR" dirty="0"/>
          </a:p>
          <a:p>
            <a:pPr marL="742950" lvl="1" indent="-285750" algn="l">
              <a:buFont typeface="Arial" panose="020B0604020202020204" pitchFamily="34" charset="0"/>
              <a:buChar char="•"/>
            </a:pPr>
            <a:endParaRPr lang="tr-TR" dirty="0"/>
          </a:p>
          <a:p>
            <a:pPr algn="l"/>
            <a:endParaRPr lang="tr-TR" dirty="0"/>
          </a:p>
        </p:txBody>
      </p:sp>
    </p:spTree>
    <p:extLst>
      <p:ext uri="{BB962C8B-B14F-4D97-AF65-F5344CB8AC3E}">
        <p14:creationId xmlns:p14="http://schemas.microsoft.com/office/powerpoint/2010/main" val="3103552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fontScale="90000"/>
          </a:bodyPr>
          <a:lstStyle/>
          <a:p>
            <a:r>
              <a:rPr lang="tr-TR" dirty="0"/>
              <a:t> </a:t>
            </a:r>
            <a:br>
              <a:rPr lang="tr-TR" dirty="0"/>
            </a:br>
            <a:r>
              <a:rPr lang="tr-TR" sz="2200" dirty="0"/>
              <a:t>Devletin en üst düzeyinden en alt düzeyine yetkililerinin dillerine pelesenk olan “Deprem bölgesi dünyanın en büyük şantiyesi</a:t>
            </a:r>
            <a:r>
              <a:rPr lang="tr-TR" sz="2200" dirty="0" smtClean="0"/>
              <a:t>” Ne pahasına?</a:t>
            </a:r>
            <a:endParaRPr lang="tr-TR" sz="2200" dirty="0"/>
          </a:p>
        </p:txBody>
      </p:sp>
      <p:sp>
        <p:nvSpPr>
          <p:cNvPr id="3" name="İçerik Yer Tutucusu 2"/>
          <p:cNvSpPr>
            <a:spLocks noGrp="1"/>
          </p:cNvSpPr>
          <p:nvPr>
            <p:ph idx="1"/>
          </p:nvPr>
        </p:nvSpPr>
        <p:spPr/>
        <p:txBody>
          <a:bodyPr>
            <a:normAutofit fontScale="85000" lnSpcReduction="10000"/>
          </a:bodyPr>
          <a:lstStyle/>
          <a:p>
            <a:r>
              <a:rPr lang="tr-TR" b="1" dirty="0" err="1" smtClean="0"/>
              <a:t>Ekokırım</a:t>
            </a:r>
            <a:r>
              <a:rPr lang="tr-TR" b="1" dirty="0" smtClean="0"/>
              <a:t> </a:t>
            </a:r>
            <a:r>
              <a:rPr lang="tr-TR" b="1" dirty="0"/>
              <a:t>pahasına;</a:t>
            </a:r>
            <a:r>
              <a:rPr lang="tr-TR" dirty="0"/>
              <a:t> doğanın yok edilmesi, daha da inceltirsek tarım alanları, zeytinlikler, meralar, sulak alanlar, vadiler vb. yaşam için önemli olan doğal varlıklar pahasına…</a:t>
            </a:r>
          </a:p>
          <a:p>
            <a:r>
              <a:rPr lang="tr-TR" dirty="0"/>
              <a:t>Geçici ve kalıcı depolamanın ayrı planlanmadığı, </a:t>
            </a:r>
            <a:r>
              <a:rPr lang="tr-TR" dirty="0" smtClean="0"/>
              <a:t>içerisinde </a:t>
            </a:r>
            <a:r>
              <a:rPr lang="tr-TR" dirty="0"/>
              <a:t>yoğun </a:t>
            </a:r>
            <a:r>
              <a:rPr lang="tr-TR" dirty="0" err="1"/>
              <a:t>toksik</a:t>
            </a:r>
            <a:r>
              <a:rPr lang="tr-TR" dirty="0"/>
              <a:t> maddenin bulunduğu molozların doğal hayatı, tarım alanlarını ve insan sağlığını nasıl etkileyeceğini bilimsel olarak öngörebilmekte </a:t>
            </a:r>
            <a:endParaRPr lang="tr-TR" dirty="0" smtClean="0"/>
          </a:p>
          <a:p>
            <a:r>
              <a:rPr lang="tr-TR" dirty="0" smtClean="0"/>
              <a:t>Hatay </a:t>
            </a:r>
            <a:r>
              <a:rPr lang="tr-TR" b="1" dirty="0">
                <a:solidFill>
                  <a:srgbClr val="C00000"/>
                </a:solidFill>
              </a:rPr>
              <a:t>Narlıca moloz döküm alanı</a:t>
            </a:r>
            <a:r>
              <a:rPr lang="tr-TR" dirty="0"/>
              <a:t> taşkın riski yüksek olan dere yatağına yapılmış, derenin akışını engelleyecek şekilde moloz yığınları ile doldurulmuştur. </a:t>
            </a:r>
            <a:endParaRPr lang="tr-TR" dirty="0" smtClean="0"/>
          </a:p>
          <a:p>
            <a:r>
              <a:rPr lang="tr-TR" dirty="0" smtClean="0"/>
              <a:t>Adıyaman </a:t>
            </a:r>
            <a:r>
              <a:rPr lang="tr-TR" b="1" dirty="0" err="1">
                <a:solidFill>
                  <a:srgbClr val="C00000"/>
                </a:solidFill>
              </a:rPr>
              <a:t>İndere</a:t>
            </a:r>
            <a:r>
              <a:rPr lang="tr-TR" b="1" dirty="0">
                <a:solidFill>
                  <a:srgbClr val="C00000"/>
                </a:solidFill>
              </a:rPr>
              <a:t> bölges</a:t>
            </a:r>
            <a:r>
              <a:rPr lang="tr-TR" dirty="0"/>
              <a:t>i köylülerin merası olan ve badem bahçelerinin bulunduğu bir yerdir. Gölbaşı gölü ve tabiat parkına dibine de toprak ve suyun kirlenmesi pahasına yıkılan binaların molozları dökülmüştür</a:t>
            </a:r>
            <a:r>
              <a:rPr lang="tr-TR" dirty="0" smtClean="0"/>
              <a:t>.</a:t>
            </a:r>
          </a:p>
          <a:p>
            <a:r>
              <a:rPr lang="tr-TR" dirty="0" smtClean="0"/>
              <a:t> </a:t>
            </a:r>
            <a:r>
              <a:rPr lang="tr-TR" b="1" dirty="0">
                <a:solidFill>
                  <a:srgbClr val="C00000"/>
                </a:solidFill>
              </a:rPr>
              <a:t>Adıyaman kent merkezi ve Atatürk Barajı’</a:t>
            </a:r>
            <a:r>
              <a:rPr lang="tr-TR" dirty="0"/>
              <a:t>na yakın yerlere dökülen molozlar; inşaat sahalarında kullanılmak için şantiyelere yakın köylerde açılan taş ocakları nedeniyle ne kent merkezleri ne de köyler nefes alabilmektedir. İnsan yaşamının yanında hayvanlar hastalanmakta/ölmekte; otlar, ağaçlar kurumakta, doğa da ölmektedir.</a:t>
            </a:r>
          </a:p>
          <a:p>
            <a:endParaRPr lang="tr-TR" dirty="0"/>
          </a:p>
        </p:txBody>
      </p:sp>
    </p:spTree>
    <p:extLst>
      <p:ext uri="{BB962C8B-B14F-4D97-AF65-F5344CB8AC3E}">
        <p14:creationId xmlns:p14="http://schemas.microsoft.com/office/powerpoint/2010/main" val="372920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fontScale="90000"/>
          </a:bodyPr>
          <a:lstStyle/>
          <a:p>
            <a:r>
              <a:rPr lang="tr-TR" dirty="0" smtClean="0"/>
              <a:t>“</a:t>
            </a:r>
            <a:r>
              <a:rPr lang="tr-TR" dirty="0"/>
              <a:t>En büyük </a:t>
            </a:r>
            <a:r>
              <a:rPr lang="tr-TR" dirty="0" err="1"/>
              <a:t>şantiye”nin</a:t>
            </a:r>
            <a:r>
              <a:rPr lang="tr-TR" dirty="0"/>
              <a:t> yarattığı en büyük hava kirliliği pahasına…</a:t>
            </a:r>
            <a:br>
              <a:rPr lang="tr-TR" dirty="0"/>
            </a:br>
            <a:endParaRPr lang="tr-TR" dirty="0"/>
          </a:p>
        </p:txBody>
      </p:sp>
      <p:sp>
        <p:nvSpPr>
          <p:cNvPr id="3" name="İçerik Yer Tutucusu 2"/>
          <p:cNvSpPr>
            <a:spLocks noGrp="1"/>
          </p:cNvSpPr>
          <p:nvPr>
            <p:ph idx="1"/>
          </p:nvPr>
        </p:nvSpPr>
        <p:spPr>
          <a:xfrm>
            <a:off x="612647" y="1715531"/>
            <a:ext cx="10653579" cy="5001791"/>
          </a:xfrm>
        </p:spPr>
        <p:txBody>
          <a:bodyPr>
            <a:normAutofit fontScale="92500" lnSpcReduction="20000"/>
          </a:bodyPr>
          <a:lstStyle/>
          <a:p>
            <a:pPr marL="0" indent="0">
              <a:buNone/>
            </a:pPr>
            <a:r>
              <a:rPr lang="tr-TR" dirty="0" smtClean="0"/>
              <a:t>•7-25 </a:t>
            </a:r>
            <a:r>
              <a:rPr lang="tr-TR" dirty="0"/>
              <a:t>Ocak 2025 tarihleri arasında THHP ve TTB’nin ortak çalışması ile Hatay’ın Antakya ilçesinde hava kalitesi izleme çalışması gerçekleştirilmiştir. Ölçümlerde, ulusal mevzuattaki limit değerlerin ve Dünya Sağlık Örgütü (DSÖ) kılavuz değerlerinin çok üstünde partikül madde (PM) kirliliği tespit edilmiştir. </a:t>
            </a:r>
          </a:p>
          <a:p>
            <a:pPr marL="0" indent="0">
              <a:buNone/>
            </a:pPr>
            <a:r>
              <a:rPr lang="tr-TR" dirty="0" smtClean="0"/>
              <a:t>•</a:t>
            </a:r>
            <a:r>
              <a:rPr lang="tr-TR" b="1" dirty="0" smtClean="0">
                <a:solidFill>
                  <a:srgbClr val="C00000"/>
                </a:solidFill>
              </a:rPr>
              <a:t>19 </a:t>
            </a:r>
            <a:r>
              <a:rPr lang="tr-TR" b="1" dirty="0">
                <a:solidFill>
                  <a:srgbClr val="C00000"/>
                </a:solidFill>
              </a:rPr>
              <a:t>günlük PM2,5 ölçümlerinin ortalaması 41,5 </a:t>
            </a:r>
            <a:r>
              <a:rPr lang="tr-TR" b="1" dirty="0" err="1">
                <a:solidFill>
                  <a:srgbClr val="C00000"/>
                </a:solidFill>
              </a:rPr>
              <a:t>μg</a:t>
            </a:r>
            <a:r>
              <a:rPr lang="tr-TR" b="1" dirty="0">
                <a:solidFill>
                  <a:srgbClr val="C00000"/>
                </a:solidFill>
              </a:rPr>
              <a:t>/m3’tür. Antakya’da ölçülen 24 saatlik PM2,5 ortalaması DSÖ kılavuz değerinin 2,8 katıdır.</a:t>
            </a:r>
          </a:p>
          <a:p>
            <a:pPr marL="0" indent="0">
              <a:buNone/>
            </a:pPr>
            <a:r>
              <a:rPr lang="tr-TR" dirty="0" smtClean="0"/>
              <a:t>•19 </a:t>
            </a:r>
            <a:r>
              <a:rPr lang="tr-TR" dirty="0"/>
              <a:t>günün tamamında 24 saatlik DSÖ kılavuz değeri aşılmıştır. DSÖ’nün tavsiyesi, insan sağlığının korunması için bu değerin yıl boyu 3-4 kereden fazla aşılmaması gerektiğidir.</a:t>
            </a:r>
          </a:p>
          <a:p>
            <a:r>
              <a:rPr lang="tr-TR" dirty="0" smtClean="0"/>
              <a:t>Beton </a:t>
            </a:r>
            <a:r>
              <a:rPr lang="tr-TR" dirty="0"/>
              <a:t>santrallerinde hava kirliliğine yol </a:t>
            </a:r>
            <a:r>
              <a:rPr lang="tr-TR" dirty="0" smtClean="0"/>
              <a:t>açan süreçler</a:t>
            </a:r>
            <a:r>
              <a:rPr lang="tr-TR" dirty="0"/>
              <a:t>; çimentonun silolara boşaltılması, hammaddelerin depolanması, depolanan malzemelerin doldurulması-boşaltılması, mikserde karıştırma yapılması ve ürünün taşınması için gerçekleştirilen araç trafiğidir. En önemli kirletici, özellikle çimento ve </a:t>
            </a:r>
            <a:r>
              <a:rPr lang="tr-TR" dirty="0" err="1"/>
              <a:t>puzolan</a:t>
            </a:r>
            <a:r>
              <a:rPr lang="tr-TR" dirty="0"/>
              <a:t> tozundan kaynaklanan </a:t>
            </a:r>
            <a:r>
              <a:rPr lang="tr-TR" dirty="0" err="1"/>
              <a:t>PM’dir</a:t>
            </a:r>
            <a:r>
              <a:rPr lang="tr-TR" dirty="0"/>
              <a:t>. Buna rağmen valilikler deprem sonrası Temmuz 2023-Ocak 2025 tarihleri arasında 58 beton santrali projesine (Hatay’da 26, Adıyaman’da 11, Kahramanmaraş’ta 17 ve Malatya’da 4 adet) “ÇED gerekli değildir” onayı vermiştir. </a:t>
            </a:r>
          </a:p>
          <a:p>
            <a:endParaRPr lang="tr-TR" dirty="0"/>
          </a:p>
        </p:txBody>
      </p:sp>
    </p:spTree>
    <p:extLst>
      <p:ext uri="{BB962C8B-B14F-4D97-AF65-F5344CB8AC3E}">
        <p14:creationId xmlns:p14="http://schemas.microsoft.com/office/powerpoint/2010/main" val="3414844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fontScale="90000"/>
          </a:bodyPr>
          <a:lstStyle/>
          <a:p>
            <a:r>
              <a:rPr lang="tr-TR" dirty="0"/>
              <a:t>Gelmekte olan bulaşıcı olmayan hastalıklar salgını, kanser salgını pahasına…</a:t>
            </a:r>
            <a:br>
              <a:rPr lang="tr-TR" dirty="0"/>
            </a:br>
            <a:endParaRPr lang="tr-TR" dirty="0"/>
          </a:p>
        </p:txBody>
      </p:sp>
      <p:sp>
        <p:nvSpPr>
          <p:cNvPr id="3" name="İçerik Yer Tutucusu 2"/>
          <p:cNvSpPr>
            <a:spLocks noGrp="1"/>
          </p:cNvSpPr>
          <p:nvPr>
            <p:ph idx="1"/>
          </p:nvPr>
        </p:nvSpPr>
        <p:spPr/>
        <p:txBody>
          <a:bodyPr>
            <a:normAutofit/>
          </a:bodyPr>
          <a:lstStyle/>
          <a:p>
            <a:endParaRPr lang="tr-TR" dirty="0" smtClean="0"/>
          </a:p>
          <a:p>
            <a:r>
              <a:rPr lang="tr-TR" dirty="0" smtClean="0"/>
              <a:t>İzin </a:t>
            </a:r>
            <a:r>
              <a:rPr lang="tr-TR" dirty="0"/>
              <a:t>verilen beton santrallerinin yarattığı kirlilik kalp-damar hastalıkları, kronik solunum hastalıkları, kanser, diyabet ve kronik böbrek yetmezliği, solunum yolu enfeksiyonları ve tüberküloz gibi çok sayıda hastalığa neden olduğu bilinmektedir. Hava kirliliği aynı zamanda anne ve </a:t>
            </a:r>
            <a:r>
              <a:rPr lang="tr-TR" dirty="0" err="1"/>
              <a:t>yenidoğan</a:t>
            </a:r>
            <a:r>
              <a:rPr lang="tr-TR" dirty="0"/>
              <a:t> ölümlerine de neden olabilmektedir.</a:t>
            </a:r>
          </a:p>
          <a:p>
            <a:endParaRPr lang="tr-TR" dirty="0"/>
          </a:p>
        </p:txBody>
      </p:sp>
    </p:spTree>
    <p:extLst>
      <p:ext uri="{BB962C8B-B14F-4D97-AF65-F5344CB8AC3E}">
        <p14:creationId xmlns:p14="http://schemas.microsoft.com/office/powerpoint/2010/main" val="56377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301923" y="1122363"/>
            <a:ext cx="7588155" cy="1386375"/>
          </a:xfrm>
          <a:solidFill>
            <a:schemeClr val="tx2">
              <a:lumMod val="10000"/>
              <a:lumOff val="90000"/>
            </a:schemeClr>
          </a:solidFill>
        </p:spPr>
        <p:txBody>
          <a:bodyPr/>
          <a:lstStyle/>
          <a:p>
            <a:r>
              <a:rPr lang="tr-TR" dirty="0" smtClean="0"/>
              <a:t>Erken dönem çalışmaları</a:t>
            </a:r>
            <a:endParaRPr lang="tr-TR" dirty="0"/>
          </a:p>
        </p:txBody>
      </p:sp>
      <p:sp>
        <p:nvSpPr>
          <p:cNvPr id="3" name="Alt Başlık 2"/>
          <p:cNvSpPr>
            <a:spLocks noGrp="1"/>
          </p:cNvSpPr>
          <p:nvPr>
            <p:ph type="subTitle" idx="1"/>
          </p:nvPr>
        </p:nvSpPr>
        <p:spPr>
          <a:xfrm>
            <a:off x="2301923" y="3188678"/>
            <a:ext cx="7588155" cy="2860430"/>
          </a:xfrm>
          <a:solidFill>
            <a:schemeClr val="bg1">
              <a:lumMod val="95000"/>
            </a:schemeClr>
          </a:solidFill>
        </p:spPr>
        <p:txBody>
          <a:bodyPr>
            <a:normAutofit/>
          </a:bodyPr>
          <a:lstStyle/>
          <a:p>
            <a:pPr marL="285750" indent="-285750" algn="just">
              <a:lnSpc>
                <a:spcPct val="107000"/>
              </a:lnSpc>
              <a:spcAft>
                <a:spcPts val="600"/>
              </a:spcAft>
              <a:buFont typeface="Arial" panose="020B0604020202020204" pitchFamily="34" charset="0"/>
              <a:buChar char="•"/>
            </a:pPr>
            <a:endParaRPr lang="tr-TR" kern="100" spc="-5" dirty="0" smtClean="0">
              <a:latin typeface="Cabin"/>
              <a:ea typeface="Aptos" panose="020B0004020202020204" pitchFamily="34" charset="0"/>
              <a:cs typeface="Calibri" panose="020F0502020204030204" pitchFamily="34" charset="0"/>
            </a:endParaRPr>
          </a:p>
          <a:p>
            <a:pPr marL="285750" indent="-285750" algn="just">
              <a:lnSpc>
                <a:spcPct val="107000"/>
              </a:lnSpc>
              <a:spcAft>
                <a:spcPts val="600"/>
              </a:spcAft>
              <a:buFont typeface="Arial" panose="020B0604020202020204" pitchFamily="34" charset="0"/>
              <a:buChar char="•"/>
            </a:pPr>
            <a:r>
              <a:rPr lang="tr-TR" sz="2800" kern="100" spc="-5" dirty="0" smtClean="0">
                <a:latin typeface="Cabin"/>
                <a:ea typeface="Aptos" panose="020B0004020202020204" pitchFamily="34" charset="0"/>
                <a:cs typeface="Calibri" panose="020F0502020204030204" pitchFamily="34" charset="0"/>
              </a:rPr>
              <a:t>Dayanışma</a:t>
            </a:r>
            <a:endParaRPr lang="tr-TR" sz="2800" kern="100" spc="-5" dirty="0">
              <a:latin typeface="Cabin"/>
              <a:ea typeface="Aptos" panose="020B0004020202020204" pitchFamily="34" charset="0"/>
              <a:cs typeface="Calibri" panose="020F0502020204030204" pitchFamily="34" charset="0"/>
            </a:endParaRPr>
          </a:p>
          <a:p>
            <a:pPr marL="285750" indent="-285750" algn="just">
              <a:lnSpc>
                <a:spcPct val="107000"/>
              </a:lnSpc>
              <a:spcAft>
                <a:spcPts val="600"/>
              </a:spcAft>
              <a:buFont typeface="Arial" panose="020B0604020202020204" pitchFamily="34" charset="0"/>
              <a:buChar char="•"/>
            </a:pPr>
            <a:r>
              <a:rPr lang="tr-TR" sz="2800" kern="100" spc="-5" dirty="0">
                <a:latin typeface="Cabin"/>
                <a:ea typeface="Aptos" panose="020B0004020202020204" pitchFamily="34" charset="0"/>
                <a:cs typeface="Calibri" panose="020F0502020204030204" pitchFamily="34" charset="0"/>
              </a:rPr>
              <a:t>Gerekli Hallerde Müdahale</a:t>
            </a:r>
          </a:p>
          <a:p>
            <a:pPr marL="285750" indent="-285750" algn="just">
              <a:lnSpc>
                <a:spcPct val="107000"/>
              </a:lnSpc>
              <a:spcAft>
                <a:spcPts val="600"/>
              </a:spcAft>
              <a:buFont typeface="Arial" panose="020B0604020202020204" pitchFamily="34" charset="0"/>
              <a:buChar char="•"/>
            </a:pPr>
            <a:r>
              <a:rPr lang="tr-TR" sz="2800" kern="100" spc="-5" dirty="0">
                <a:latin typeface="Cabin"/>
                <a:ea typeface="Aptos" panose="020B0004020202020204" pitchFamily="34" charset="0"/>
                <a:cs typeface="Calibri" panose="020F0502020204030204" pitchFamily="34" charset="0"/>
              </a:rPr>
              <a:t>İzleme</a:t>
            </a:r>
          </a:p>
          <a:p>
            <a:endParaRPr lang="tr-TR" dirty="0"/>
          </a:p>
        </p:txBody>
      </p:sp>
    </p:spTree>
    <p:extLst>
      <p:ext uri="{BB962C8B-B14F-4D97-AF65-F5344CB8AC3E}">
        <p14:creationId xmlns:p14="http://schemas.microsoft.com/office/powerpoint/2010/main" val="2617459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fontScale="90000"/>
          </a:bodyPr>
          <a:lstStyle/>
          <a:p>
            <a:r>
              <a:rPr lang="tr-TR" dirty="0"/>
              <a:t>Hızlı üretim baskısı nedeniyle yaşanan işçi cinayetleri, </a:t>
            </a:r>
            <a:r>
              <a:rPr lang="tr-TR" dirty="0" smtClean="0"/>
              <a:t>pahasına</a:t>
            </a:r>
            <a:r>
              <a:rPr lang="tr-TR" dirty="0"/>
              <a:t>…</a:t>
            </a:r>
            <a:br>
              <a:rPr lang="tr-TR" dirty="0"/>
            </a:br>
            <a:endParaRPr lang="tr-TR" dirty="0"/>
          </a:p>
        </p:txBody>
      </p:sp>
      <p:sp>
        <p:nvSpPr>
          <p:cNvPr id="3" name="İçerik Yer Tutucusu 2"/>
          <p:cNvSpPr>
            <a:spLocks noGrp="1"/>
          </p:cNvSpPr>
          <p:nvPr>
            <p:ph idx="1"/>
          </p:nvPr>
        </p:nvSpPr>
        <p:spPr/>
        <p:txBody>
          <a:bodyPr>
            <a:normAutofit/>
          </a:bodyPr>
          <a:lstStyle/>
          <a:p>
            <a:r>
              <a:rPr lang="tr-TR" dirty="0"/>
              <a:t>Deprem illerinde yoğun ve hızlı konut yapım baskısı ile inşaat işkolundaki işçi cinayetlerinde de ciddi artışa neden olmuştur.</a:t>
            </a:r>
          </a:p>
          <a:p>
            <a:r>
              <a:rPr lang="tr-TR" dirty="0" smtClean="0"/>
              <a:t>İşçi </a:t>
            </a:r>
            <a:r>
              <a:rPr lang="tr-TR" dirty="0"/>
              <a:t>Sağlığı ve İş Güvenliği (İSİG) Meclisi tarafından Şubat 2023 sonrası </a:t>
            </a:r>
            <a:r>
              <a:rPr lang="tr-TR" b="1" dirty="0">
                <a:solidFill>
                  <a:srgbClr val="C00000"/>
                </a:solidFill>
              </a:rPr>
              <a:t>deprem şehirlerindeki yeniden inşa faaliyetlerinde en az 51 inşaat işçisinin hayatını kaybettiği</a:t>
            </a:r>
            <a:r>
              <a:rPr lang="tr-TR" dirty="0"/>
              <a:t> raporlanmıştır. 2024 yılında bu sayı en az 107 inşaat işçisine yükselmiştir. </a:t>
            </a:r>
            <a:r>
              <a:rPr lang="tr-TR" dirty="0" smtClean="0"/>
              <a:t> </a:t>
            </a:r>
            <a:endParaRPr lang="tr-TR" dirty="0"/>
          </a:p>
          <a:p>
            <a:r>
              <a:rPr lang="tr-TR" b="1" dirty="0" smtClean="0">
                <a:solidFill>
                  <a:srgbClr val="00B0F0"/>
                </a:solidFill>
              </a:rPr>
              <a:t>Hatay’</a:t>
            </a:r>
            <a:r>
              <a:rPr lang="tr-TR" dirty="0" smtClean="0"/>
              <a:t>da </a:t>
            </a:r>
            <a:r>
              <a:rPr lang="tr-TR" b="1" dirty="0">
                <a:solidFill>
                  <a:srgbClr val="C00000"/>
                </a:solidFill>
              </a:rPr>
              <a:t>2020 yılında 22 </a:t>
            </a:r>
            <a:r>
              <a:rPr lang="tr-TR" dirty="0"/>
              <a:t>olan can kaybı sayısı, </a:t>
            </a:r>
            <a:r>
              <a:rPr lang="tr-TR" b="1" dirty="0">
                <a:solidFill>
                  <a:srgbClr val="C00000"/>
                </a:solidFill>
              </a:rPr>
              <a:t>2023 yılında 57 </a:t>
            </a:r>
            <a:r>
              <a:rPr lang="tr-TR" dirty="0"/>
              <a:t>olmuştur. </a:t>
            </a:r>
            <a:endParaRPr lang="tr-TR" dirty="0" smtClean="0"/>
          </a:p>
          <a:p>
            <a:r>
              <a:rPr lang="tr-TR" b="1" dirty="0" smtClean="0">
                <a:solidFill>
                  <a:srgbClr val="00B0F0"/>
                </a:solidFill>
              </a:rPr>
              <a:t>Kahramanmaraş’t</a:t>
            </a:r>
            <a:r>
              <a:rPr lang="tr-TR" dirty="0" smtClean="0"/>
              <a:t>a </a:t>
            </a:r>
            <a:r>
              <a:rPr lang="tr-TR" b="1" dirty="0">
                <a:solidFill>
                  <a:srgbClr val="C00000"/>
                </a:solidFill>
              </a:rPr>
              <a:t>2020 yılında 16</a:t>
            </a:r>
            <a:r>
              <a:rPr lang="tr-TR" dirty="0"/>
              <a:t> olan can kaybı sayısı, </a:t>
            </a:r>
            <a:r>
              <a:rPr lang="tr-TR" b="1" dirty="0">
                <a:solidFill>
                  <a:srgbClr val="C00000"/>
                </a:solidFill>
              </a:rPr>
              <a:t>2023 yılında 61 </a:t>
            </a:r>
            <a:r>
              <a:rPr lang="tr-TR" dirty="0"/>
              <a:t>olmuştur. </a:t>
            </a:r>
            <a:endParaRPr lang="tr-TR" dirty="0" smtClean="0"/>
          </a:p>
          <a:p>
            <a:r>
              <a:rPr lang="tr-TR" dirty="0" smtClean="0"/>
              <a:t> </a:t>
            </a:r>
            <a:r>
              <a:rPr lang="tr-TR" b="1" dirty="0">
                <a:solidFill>
                  <a:srgbClr val="00B0F0"/>
                </a:solidFill>
              </a:rPr>
              <a:t>Malatya</a:t>
            </a:r>
            <a:r>
              <a:rPr lang="tr-TR" dirty="0"/>
              <a:t>’da da </a:t>
            </a:r>
            <a:r>
              <a:rPr lang="tr-TR" b="1" dirty="0">
                <a:solidFill>
                  <a:srgbClr val="C00000"/>
                </a:solidFill>
              </a:rPr>
              <a:t>2020 yılında 9 </a:t>
            </a:r>
            <a:r>
              <a:rPr lang="tr-TR" dirty="0"/>
              <a:t>olan can kaybı sayısı, </a:t>
            </a:r>
            <a:r>
              <a:rPr lang="tr-TR" b="1" dirty="0">
                <a:solidFill>
                  <a:srgbClr val="C00000"/>
                </a:solidFill>
              </a:rPr>
              <a:t>2023 yılında 14</a:t>
            </a:r>
            <a:r>
              <a:rPr lang="tr-TR" dirty="0"/>
              <a:t> olmuştur. </a:t>
            </a:r>
            <a:endParaRPr lang="tr-TR" dirty="0" smtClean="0"/>
          </a:p>
          <a:p>
            <a:r>
              <a:rPr lang="tr-TR" dirty="0" smtClean="0"/>
              <a:t>2024 </a:t>
            </a:r>
            <a:r>
              <a:rPr lang="tr-TR" dirty="0"/>
              <a:t>Yılı verileri </a:t>
            </a:r>
            <a:r>
              <a:rPr lang="tr-TR" dirty="0" smtClean="0"/>
              <a:t>daha </a:t>
            </a:r>
            <a:r>
              <a:rPr lang="tr-TR" dirty="0"/>
              <a:t>da yüksek </a:t>
            </a:r>
            <a:r>
              <a:rPr lang="tr-TR" dirty="0" smtClean="0"/>
              <a:t>olacağını  </a:t>
            </a:r>
            <a:r>
              <a:rPr lang="tr-TR" dirty="0"/>
              <a:t>öngörmek ne yazık ki zor değildir. </a:t>
            </a:r>
          </a:p>
          <a:p>
            <a:endParaRPr lang="tr-TR" dirty="0"/>
          </a:p>
        </p:txBody>
      </p:sp>
    </p:spTree>
    <p:extLst>
      <p:ext uri="{BB962C8B-B14F-4D97-AF65-F5344CB8AC3E}">
        <p14:creationId xmlns:p14="http://schemas.microsoft.com/office/powerpoint/2010/main" val="3128066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lstStyle/>
          <a:p>
            <a:r>
              <a:rPr lang="tr-TR" dirty="0" smtClean="0"/>
              <a:t>Trafik cinayetleri pahasına</a:t>
            </a:r>
            <a:endParaRPr lang="tr-TR" dirty="0"/>
          </a:p>
        </p:txBody>
      </p:sp>
      <p:sp>
        <p:nvSpPr>
          <p:cNvPr id="3" name="İçerik Yer Tutucusu 2"/>
          <p:cNvSpPr>
            <a:spLocks noGrp="1"/>
          </p:cNvSpPr>
          <p:nvPr>
            <p:ph idx="1"/>
          </p:nvPr>
        </p:nvSpPr>
        <p:spPr/>
        <p:txBody>
          <a:bodyPr>
            <a:normAutofit/>
          </a:bodyPr>
          <a:lstStyle/>
          <a:p>
            <a:r>
              <a:rPr lang="tr-TR" b="1" dirty="0" smtClean="0">
                <a:solidFill>
                  <a:srgbClr val="C00000"/>
                </a:solidFill>
              </a:rPr>
              <a:t>Milyon </a:t>
            </a:r>
            <a:r>
              <a:rPr lang="tr-TR" b="1" dirty="0">
                <a:solidFill>
                  <a:srgbClr val="C00000"/>
                </a:solidFill>
              </a:rPr>
              <a:t>taşıt başına düşen ölümlü kaza sayısı</a:t>
            </a:r>
            <a:r>
              <a:rPr lang="tr-TR" dirty="0"/>
              <a:t>nın, yıkımın fazla olduğu dört ilimizde yükselişi bunun sayısal göstergesidir. </a:t>
            </a:r>
            <a:endParaRPr lang="tr-TR" dirty="0" smtClean="0"/>
          </a:p>
          <a:p>
            <a:r>
              <a:rPr lang="tr-TR" b="1" dirty="0" smtClean="0">
                <a:solidFill>
                  <a:srgbClr val="00B0F0"/>
                </a:solidFill>
              </a:rPr>
              <a:t>Adıyaman’da </a:t>
            </a:r>
            <a:r>
              <a:rPr lang="tr-TR" dirty="0" smtClean="0"/>
              <a:t> </a:t>
            </a:r>
            <a:r>
              <a:rPr lang="tr-TR" b="1" dirty="0" smtClean="0">
                <a:solidFill>
                  <a:srgbClr val="C00000"/>
                </a:solidFill>
              </a:rPr>
              <a:t>2020’da</a:t>
            </a:r>
            <a:r>
              <a:rPr lang="tr-TR" dirty="0" smtClean="0"/>
              <a:t> </a:t>
            </a:r>
            <a:r>
              <a:rPr lang="tr-TR" dirty="0"/>
              <a:t>bir milyon araç başına ölü sayısı </a:t>
            </a:r>
            <a:r>
              <a:rPr lang="tr-TR" b="1" dirty="0">
                <a:solidFill>
                  <a:srgbClr val="C00000"/>
                </a:solidFill>
              </a:rPr>
              <a:t>244 </a:t>
            </a:r>
            <a:r>
              <a:rPr lang="tr-TR" dirty="0"/>
              <a:t>iken, </a:t>
            </a:r>
            <a:r>
              <a:rPr lang="tr-TR" b="1" dirty="0" smtClean="0">
                <a:solidFill>
                  <a:srgbClr val="C00000"/>
                </a:solidFill>
              </a:rPr>
              <a:t>2023’de</a:t>
            </a:r>
            <a:r>
              <a:rPr lang="tr-TR" dirty="0" smtClean="0"/>
              <a:t> iki katına </a:t>
            </a:r>
            <a:r>
              <a:rPr lang="tr-TR" b="1" dirty="0" smtClean="0">
                <a:solidFill>
                  <a:srgbClr val="C00000"/>
                </a:solidFill>
              </a:rPr>
              <a:t>496</a:t>
            </a:r>
            <a:r>
              <a:rPr lang="tr-TR" dirty="0" smtClean="0"/>
              <a:t>’ya </a:t>
            </a:r>
            <a:r>
              <a:rPr lang="tr-TR" dirty="0"/>
              <a:t>yükselmiştir. </a:t>
            </a:r>
            <a:r>
              <a:rPr lang="tr-TR" dirty="0" smtClean="0"/>
              <a:t> </a:t>
            </a:r>
            <a:endParaRPr lang="tr-TR" dirty="0" smtClean="0"/>
          </a:p>
          <a:p>
            <a:r>
              <a:rPr lang="tr-TR" b="1" dirty="0" smtClean="0">
                <a:solidFill>
                  <a:srgbClr val="00B0F0"/>
                </a:solidFill>
              </a:rPr>
              <a:t>Hatay’da </a:t>
            </a:r>
            <a:r>
              <a:rPr lang="tr-TR" dirty="0" smtClean="0"/>
              <a:t>2020 </a:t>
            </a:r>
            <a:r>
              <a:rPr lang="tr-TR" dirty="0"/>
              <a:t>yılında bir milyon araç başına ölü sayısı </a:t>
            </a:r>
            <a:r>
              <a:rPr lang="tr-TR" b="1" dirty="0">
                <a:solidFill>
                  <a:srgbClr val="C00000"/>
                </a:solidFill>
              </a:rPr>
              <a:t>177</a:t>
            </a:r>
            <a:r>
              <a:rPr lang="tr-TR" dirty="0"/>
              <a:t> iken, </a:t>
            </a:r>
            <a:r>
              <a:rPr lang="tr-TR" dirty="0" smtClean="0"/>
              <a:t>2023’de </a:t>
            </a:r>
            <a:r>
              <a:rPr lang="tr-TR" b="1" dirty="0">
                <a:solidFill>
                  <a:srgbClr val="C00000"/>
                </a:solidFill>
              </a:rPr>
              <a:t>297</a:t>
            </a:r>
            <a:r>
              <a:rPr lang="tr-TR" dirty="0"/>
              <a:t>’ye yükselmiştir. </a:t>
            </a:r>
            <a:endParaRPr lang="tr-TR" dirty="0" smtClean="0"/>
          </a:p>
          <a:p>
            <a:r>
              <a:rPr lang="tr-TR" b="1" dirty="0" smtClean="0">
                <a:solidFill>
                  <a:srgbClr val="0070C0"/>
                </a:solidFill>
              </a:rPr>
              <a:t>Malatya’da</a:t>
            </a:r>
            <a:r>
              <a:rPr lang="tr-TR" dirty="0" smtClean="0"/>
              <a:t> </a:t>
            </a:r>
            <a:r>
              <a:rPr lang="tr-TR" b="1" dirty="0">
                <a:solidFill>
                  <a:srgbClr val="C00000"/>
                </a:solidFill>
              </a:rPr>
              <a:t>376</a:t>
            </a:r>
            <a:r>
              <a:rPr lang="tr-TR" dirty="0"/>
              <a:t>, </a:t>
            </a:r>
            <a:r>
              <a:rPr lang="tr-TR" b="1" dirty="0">
                <a:solidFill>
                  <a:srgbClr val="00B0F0"/>
                </a:solidFill>
              </a:rPr>
              <a:t>Kahramanmaraş’ta</a:t>
            </a:r>
            <a:r>
              <a:rPr lang="tr-TR" dirty="0"/>
              <a:t> ise </a:t>
            </a:r>
            <a:r>
              <a:rPr lang="tr-TR" b="1" dirty="0">
                <a:solidFill>
                  <a:srgbClr val="C00000"/>
                </a:solidFill>
              </a:rPr>
              <a:t>406</a:t>
            </a:r>
            <a:r>
              <a:rPr lang="tr-TR" dirty="0"/>
              <a:t> olmuştur. </a:t>
            </a:r>
            <a:endParaRPr lang="tr-TR" dirty="0" smtClean="0"/>
          </a:p>
          <a:p>
            <a:r>
              <a:rPr lang="tr-TR" dirty="0" smtClean="0"/>
              <a:t>2024 </a:t>
            </a:r>
            <a:r>
              <a:rPr lang="tr-TR" dirty="0"/>
              <a:t>yılında bu sayının ve oranın çok daha yüksek olacağı ne yazık ki yine aşikardır.  </a:t>
            </a:r>
          </a:p>
          <a:p>
            <a:endParaRPr lang="tr-TR" dirty="0"/>
          </a:p>
        </p:txBody>
      </p:sp>
    </p:spTree>
    <p:extLst>
      <p:ext uri="{BB962C8B-B14F-4D97-AF65-F5344CB8AC3E}">
        <p14:creationId xmlns:p14="http://schemas.microsoft.com/office/powerpoint/2010/main" val="1832722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000" dirty="0" smtClean="0"/>
              <a:t>Gıdaya </a:t>
            </a:r>
            <a:r>
              <a:rPr lang="tr-TR" sz="2000" dirty="0"/>
              <a:t>erişim ve ücretsiz okul öğünlerini kaldırarak çocukların sağlıklı büyüme gelişme hakkını yok etme pahasına…</a:t>
            </a:r>
            <a:br>
              <a:rPr lang="tr-TR" sz="2000" dirty="0"/>
            </a:br>
            <a:endParaRPr lang="tr-TR" sz="2000" dirty="0"/>
          </a:p>
        </p:txBody>
      </p:sp>
      <p:sp>
        <p:nvSpPr>
          <p:cNvPr id="3" name="İçerik Yer Tutucusu 2"/>
          <p:cNvSpPr>
            <a:spLocks noGrp="1"/>
          </p:cNvSpPr>
          <p:nvPr>
            <p:ph idx="1"/>
          </p:nvPr>
        </p:nvSpPr>
        <p:spPr/>
        <p:txBody>
          <a:bodyPr>
            <a:normAutofit/>
          </a:bodyPr>
          <a:lstStyle/>
          <a:p>
            <a:r>
              <a:rPr lang="tr-TR" dirty="0" smtClean="0"/>
              <a:t>TTB- </a:t>
            </a:r>
            <a:r>
              <a:rPr lang="tr-TR" dirty="0"/>
              <a:t>SES Deprem Bölgesindeki Beş Yaş Altı Çocukların Beslenme Durumları Adıyaman Örneği çalışmasına göre;</a:t>
            </a:r>
          </a:p>
          <a:p>
            <a:pPr marL="0" indent="0">
              <a:buNone/>
            </a:pPr>
            <a:r>
              <a:rPr lang="tr-TR" dirty="0"/>
              <a:t>•	</a:t>
            </a:r>
            <a:r>
              <a:rPr lang="tr-TR" b="1" dirty="0">
                <a:solidFill>
                  <a:srgbClr val="C00000"/>
                </a:solidFill>
              </a:rPr>
              <a:t>Beş yaş altı çocukların %14,4’ünde bodurluk; %6,0’ında zayıflık ve %6,5’in aşırı kiloluluk belirlenmiştir.</a:t>
            </a:r>
          </a:p>
          <a:p>
            <a:pPr marL="0" indent="0">
              <a:buNone/>
            </a:pPr>
            <a:r>
              <a:rPr lang="tr-TR" dirty="0"/>
              <a:t>•	</a:t>
            </a:r>
            <a:r>
              <a:rPr lang="tr-TR" dirty="0" smtClean="0"/>
              <a:t>Çocukların </a:t>
            </a:r>
            <a:r>
              <a:rPr lang="tr-TR" b="1" dirty="0">
                <a:solidFill>
                  <a:srgbClr val="00B0F0"/>
                </a:solidFill>
              </a:rPr>
              <a:t>yüksek enerjili paketli gıda </a:t>
            </a:r>
            <a:r>
              <a:rPr lang="tr-TR" dirty="0"/>
              <a:t>(abur cubur) tüketimi 6 aydan itibaren başlamakta; </a:t>
            </a:r>
            <a:r>
              <a:rPr lang="tr-TR" b="1" dirty="0">
                <a:solidFill>
                  <a:srgbClr val="C00000"/>
                </a:solidFill>
              </a:rPr>
              <a:t>12-23 ay</a:t>
            </a:r>
            <a:r>
              <a:rPr lang="tr-TR" dirty="0"/>
              <a:t> çocuklarda </a:t>
            </a:r>
            <a:r>
              <a:rPr lang="tr-TR" b="1" dirty="0">
                <a:solidFill>
                  <a:srgbClr val="C00000"/>
                </a:solidFill>
              </a:rPr>
              <a:t>%70’</a:t>
            </a:r>
            <a:r>
              <a:rPr lang="tr-TR" dirty="0"/>
              <a:t>i, </a:t>
            </a:r>
            <a:r>
              <a:rPr lang="tr-TR" b="1" dirty="0">
                <a:solidFill>
                  <a:srgbClr val="C00000"/>
                </a:solidFill>
              </a:rPr>
              <a:t>24-35 ay</a:t>
            </a:r>
            <a:r>
              <a:rPr lang="tr-TR" dirty="0"/>
              <a:t> çocuklarda </a:t>
            </a:r>
            <a:r>
              <a:rPr lang="tr-TR" b="1" dirty="0">
                <a:solidFill>
                  <a:srgbClr val="C00000"/>
                </a:solidFill>
              </a:rPr>
              <a:t>%88’</a:t>
            </a:r>
            <a:r>
              <a:rPr lang="tr-TR" dirty="0"/>
              <a:t>i, </a:t>
            </a:r>
            <a:r>
              <a:rPr lang="tr-TR" b="1" dirty="0">
                <a:solidFill>
                  <a:srgbClr val="C00000"/>
                </a:solidFill>
              </a:rPr>
              <a:t>36-47 ay</a:t>
            </a:r>
            <a:r>
              <a:rPr lang="tr-TR" dirty="0"/>
              <a:t> çocuklarda </a:t>
            </a:r>
            <a:r>
              <a:rPr lang="tr-TR" b="1" dirty="0">
                <a:solidFill>
                  <a:srgbClr val="C00000"/>
                </a:solidFill>
              </a:rPr>
              <a:t>%96’</a:t>
            </a:r>
            <a:r>
              <a:rPr lang="tr-TR" dirty="0"/>
              <a:t>yı aşmaktadır.</a:t>
            </a:r>
          </a:p>
          <a:p>
            <a:pPr marL="0" indent="0">
              <a:buNone/>
            </a:pPr>
            <a:r>
              <a:rPr lang="tr-TR" dirty="0"/>
              <a:t>•	</a:t>
            </a:r>
            <a:r>
              <a:rPr lang="tr-TR" b="1" dirty="0">
                <a:solidFill>
                  <a:srgbClr val="C00000"/>
                </a:solidFill>
              </a:rPr>
              <a:t>Ailelerin %44,3’ü düzenli gıdaya erişime sahip değildir. Üçte birinin uygun saklama koşulları, hatta %5,6’sının kendine ait bir mutfağı yoktur.</a:t>
            </a:r>
          </a:p>
          <a:p>
            <a:endParaRPr lang="tr-TR" dirty="0"/>
          </a:p>
        </p:txBody>
      </p:sp>
    </p:spTree>
    <p:extLst>
      <p:ext uri="{BB962C8B-B14F-4D97-AF65-F5344CB8AC3E}">
        <p14:creationId xmlns:p14="http://schemas.microsoft.com/office/powerpoint/2010/main" val="484298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2648" y="361072"/>
            <a:ext cx="10653578" cy="1132258"/>
          </a:xfrm>
          <a:solidFill>
            <a:schemeClr val="bg1">
              <a:lumMod val="95000"/>
            </a:schemeClr>
          </a:solidFill>
        </p:spPr>
        <p:txBody>
          <a:bodyPr>
            <a:noAutofit/>
          </a:bodyPr>
          <a:lstStyle/>
          <a:p>
            <a:r>
              <a:rPr lang="tr-TR" sz="2000" dirty="0" smtClean="0"/>
              <a:t/>
            </a:r>
            <a:br>
              <a:rPr lang="tr-TR" sz="2000" dirty="0" smtClean="0"/>
            </a:br>
            <a:r>
              <a:rPr lang="tr-TR" sz="2000" dirty="0" smtClean="0"/>
              <a:t>Yıkılan</a:t>
            </a:r>
            <a:r>
              <a:rPr lang="tr-TR" sz="2000" dirty="0"/>
              <a:t>, kullanılamaz hale gelen sağlık kurumlarının yapılmaması; sağlık hizmetlerinin verilememesi pahasına…</a:t>
            </a:r>
            <a:br>
              <a:rPr lang="tr-TR" sz="2000" dirty="0"/>
            </a:br>
            <a:endParaRPr lang="tr-TR" sz="2000" dirty="0"/>
          </a:p>
        </p:txBody>
      </p:sp>
      <p:sp>
        <p:nvSpPr>
          <p:cNvPr id="3" name="İçerik Yer Tutucusu 2"/>
          <p:cNvSpPr>
            <a:spLocks noGrp="1"/>
          </p:cNvSpPr>
          <p:nvPr>
            <p:ph idx="1"/>
          </p:nvPr>
        </p:nvSpPr>
        <p:spPr>
          <a:xfrm>
            <a:off x="659539" y="1523997"/>
            <a:ext cx="10653579" cy="5172222"/>
          </a:xfrm>
        </p:spPr>
        <p:txBody>
          <a:bodyPr>
            <a:normAutofit fontScale="85000" lnSpcReduction="20000"/>
          </a:bodyPr>
          <a:lstStyle/>
          <a:p>
            <a:r>
              <a:rPr lang="tr-TR" dirty="0" smtClean="0"/>
              <a:t>Hatay </a:t>
            </a:r>
            <a:r>
              <a:rPr lang="tr-TR" dirty="0"/>
              <a:t>Eğitim Araştırma Hastanesi’nin resmi ruhsatlı yatak kapasitesi 550 yatak olarak tanımlanmakla birlikte, pratikte yaklaşık 350 yatak kapasitesi ile hizmet vermektedir. Personel dağılım cetvelinde </a:t>
            </a:r>
            <a:r>
              <a:rPr lang="tr-TR" b="1" dirty="0">
                <a:solidFill>
                  <a:srgbClr val="00B0F0"/>
                </a:solidFill>
              </a:rPr>
              <a:t>ana dal ve yan dal uzman hekim sayısında %50 azalma</a:t>
            </a:r>
            <a:r>
              <a:rPr lang="tr-TR" dirty="0"/>
              <a:t> olmuştur. </a:t>
            </a:r>
          </a:p>
          <a:p>
            <a:r>
              <a:rPr lang="tr-TR" b="1" dirty="0">
                <a:solidFill>
                  <a:srgbClr val="00B0F0"/>
                </a:solidFill>
              </a:rPr>
              <a:t>Hatay’d</a:t>
            </a:r>
            <a:r>
              <a:rPr lang="tr-TR" dirty="0"/>
              <a:t>a </a:t>
            </a:r>
            <a:r>
              <a:rPr lang="tr-TR" b="1" dirty="0">
                <a:solidFill>
                  <a:srgbClr val="C00000"/>
                </a:solidFill>
              </a:rPr>
              <a:t>56 aile sağlığı merkezi (ASM) depremde yıkılmışken deprem sonra yalnızca üç tane ASM yapılmıştı</a:t>
            </a:r>
            <a:r>
              <a:rPr lang="tr-TR" dirty="0">
                <a:solidFill>
                  <a:srgbClr val="C00000"/>
                </a:solidFill>
              </a:rPr>
              <a:t>r.</a:t>
            </a:r>
            <a:r>
              <a:rPr lang="tr-TR" dirty="0"/>
              <a:t> Yeni ASM yapılması bir yana yakın zamanda 10 ASM için de yıkım kararı alınarak konteynırlarda hizmet vermeye zorlanmışlardır. </a:t>
            </a:r>
            <a:r>
              <a:rPr lang="tr-TR" b="1" dirty="0" smtClean="0">
                <a:solidFill>
                  <a:srgbClr val="C00000"/>
                </a:solidFill>
              </a:rPr>
              <a:t>50 </a:t>
            </a:r>
            <a:r>
              <a:rPr lang="tr-TR" b="1" dirty="0">
                <a:solidFill>
                  <a:srgbClr val="C00000"/>
                </a:solidFill>
              </a:rPr>
              <a:t>aile hekimliği birimi boştur, yani 105 bin 135 kişinin aile hekimi yoktur.</a:t>
            </a:r>
          </a:p>
          <a:p>
            <a:r>
              <a:rPr lang="tr-TR" b="1" dirty="0" smtClean="0">
                <a:solidFill>
                  <a:srgbClr val="00B0F0"/>
                </a:solidFill>
              </a:rPr>
              <a:t>Adıyaman’da</a:t>
            </a:r>
            <a:r>
              <a:rPr lang="tr-TR" dirty="0" smtClean="0"/>
              <a:t> </a:t>
            </a:r>
            <a:r>
              <a:rPr lang="tr-TR" dirty="0"/>
              <a:t>ise deprem sonrası yalnızca </a:t>
            </a:r>
            <a:r>
              <a:rPr lang="tr-TR" b="1" dirty="0">
                <a:solidFill>
                  <a:srgbClr val="C00000"/>
                </a:solidFill>
              </a:rPr>
              <a:t>4 ASM yapılmıştır</a:t>
            </a:r>
            <a:r>
              <a:rPr lang="tr-TR" dirty="0"/>
              <a:t>. Bunlardan birisi ilaç firmasının, ikisi DSÖ’nün hibeleri ile mümkün olabilmiştir. </a:t>
            </a:r>
            <a:r>
              <a:rPr lang="tr-TR" dirty="0" smtClean="0"/>
              <a:t>H</a:t>
            </a:r>
            <a:r>
              <a:rPr lang="tr-TR" dirty="0" smtClean="0"/>
              <a:t>alen </a:t>
            </a:r>
            <a:r>
              <a:rPr lang="tr-TR" b="1" dirty="0">
                <a:solidFill>
                  <a:srgbClr val="C00000"/>
                </a:solidFill>
              </a:rPr>
              <a:t>22 aile hekimliği birimi boştur</a:t>
            </a:r>
            <a:r>
              <a:rPr lang="tr-TR" dirty="0"/>
              <a:t>, yani 43 bin 926 kişinin aile hekimi yoktur</a:t>
            </a:r>
            <a:r>
              <a:rPr lang="tr-TR" dirty="0" smtClean="0"/>
              <a:t>.</a:t>
            </a:r>
          </a:p>
          <a:p>
            <a:r>
              <a:rPr lang="tr-TR" dirty="0" smtClean="0"/>
              <a:t> </a:t>
            </a:r>
            <a:r>
              <a:rPr lang="tr-TR" b="1" dirty="0" smtClean="0">
                <a:solidFill>
                  <a:srgbClr val="00B0F0"/>
                </a:solidFill>
              </a:rPr>
              <a:t>Malatya’da</a:t>
            </a:r>
            <a:r>
              <a:rPr lang="tr-TR" dirty="0" smtClean="0"/>
              <a:t> </a:t>
            </a:r>
            <a:r>
              <a:rPr lang="tr-TR" b="1" dirty="0">
                <a:solidFill>
                  <a:srgbClr val="C00000"/>
                </a:solidFill>
              </a:rPr>
              <a:t>59 aile hekimliği birimi konteynırda </a:t>
            </a:r>
            <a:r>
              <a:rPr lang="tr-TR" dirty="0"/>
              <a:t>hizmet vermektedir. </a:t>
            </a:r>
            <a:r>
              <a:rPr lang="tr-TR" b="1" dirty="0">
                <a:solidFill>
                  <a:srgbClr val="C00000"/>
                </a:solidFill>
              </a:rPr>
              <a:t>42 aile hekimi ve 96 aile sağlığı çalışanı eksikliği,</a:t>
            </a:r>
            <a:r>
              <a:rPr lang="tr-TR" dirty="0"/>
              <a:t> görevlendirmelerle çözülmeye çalışılmakta aile hekimliği pozisyonları ek yerleştirmeler de boş kalmakta tercih yapılmamaktadır. </a:t>
            </a:r>
            <a:endParaRPr lang="tr-TR" dirty="0" smtClean="0"/>
          </a:p>
          <a:p>
            <a:r>
              <a:rPr lang="tr-TR" dirty="0" smtClean="0"/>
              <a:t>Deprem </a:t>
            </a:r>
            <a:r>
              <a:rPr lang="tr-TR" dirty="0"/>
              <a:t>sonrası diğer kamu çalışanlarında (polis, asker vb.) bölgenin </a:t>
            </a:r>
            <a:r>
              <a:rPr lang="tr-TR" b="1" dirty="0" err="1">
                <a:solidFill>
                  <a:srgbClr val="C00000"/>
                </a:solidFill>
              </a:rPr>
              <a:t>sosyo</a:t>
            </a:r>
            <a:r>
              <a:rPr lang="tr-TR" b="1" dirty="0">
                <a:solidFill>
                  <a:srgbClr val="C00000"/>
                </a:solidFill>
              </a:rPr>
              <a:t>-ekonomik gelişmişlik (SEG) düzeyi, altıncı bölge olarak değişikliğe gidilmiş;</a:t>
            </a:r>
            <a:r>
              <a:rPr lang="tr-TR" dirty="0"/>
              <a:t> tercih edilebilmesi için özendirici adımlar atılmıştır. Buna karşın </a:t>
            </a:r>
            <a:r>
              <a:rPr lang="tr-TR" b="1" dirty="0">
                <a:solidFill>
                  <a:srgbClr val="C00000"/>
                </a:solidFill>
              </a:rPr>
              <a:t>sağlık alanında bunun yapılmadığı,</a:t>
            </a:r>
            <a:r>
              <a:rPr lang="tr-TR" dirty="0"/>
              <a:t> bu nedenle hekim/sağlık emekçilerinin tayin istemediği, mevcut personelin de diğer illere tayin istediği dile getirilmiştir.</a:t>
            </a:r>
          </a:p>
          <a:p>
            <a:endParaRPr lang="tr-TR" dirty="0"/>
          </a:p>
        </p:txBody>
      </p:sp>
    </p:spTree>
    <p:extLst>
      <p:ext uri="{BB962C8B-B14F-4D97-AF65-F5344CB8AC3E}">
        <p14:creationId xmlns:p14="http://schemas.microsoft.com/office/powerpoint/2010/main" val="3910406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400" dirty="0" smtClean="0"/>
              <a:t/>
            </a:r>
            <a:br>
              <a:rPr lang="tr-TR" sz="2400" dirty="0" smtClean="0"/>
            </a:br>
            <a:r>
              <a:rPr lang="tr-TR" sz="2400" dirty="0" smtClean="0"/>
              <a:t>Bozulan Toplumun Ruh Sağlığı </a:t>
            </a:r>
            <a:r>
              <a:rPr lang="tr-TR" sz="2400" dirty="0" smtClean="0"/>
              <a:t>Pahasına……</a:t>
            </a:r>
            <a:endParaRPr lang="tr-TR" sz="2400"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a:t>•    </a:t>
            </a:r>
            <a:r>
              <a:rPr lang="tr-TR" dirty="0" smtClean="0"/>
              <a:t>TTB </a:t>
            </a:r>
            <a:r>
              <a:rPr lang="tr-TR" dirty="0"/>
              <a:t>tarafından yapılan “Depremde Değişen Hayatlarımız’’ Paneli ve “Birinci Basamak Sağlık Hizmetlerinde Kendine Zarar Verme Davranışına Yaklaşım </a:t>
            </a:r>
            <a:r>
              <a:rPr lang="tr-TR" dirty="0" err="1"/>
              <a:t>Eğitimi”nde</a:t>
            </a:r>
            <a:r>
              <a:rPr lang="tr-TR" dirty="0"/>
              <a:t>;</a:t>
            </a:r>
          </a:p>
          <a:p>
            <a:r>
              <a:rPr lang="tr-TR" b="1" dirty="0">
                <a:solidFill>
                  <a:srgbClr val="C00000"/>
                </a:solidFill>
              </a:rPr>
              <a:t>Adıyaman’da travma sonrası stres bozukluğunun deprem sonrası ikinci ayda %44,8, altıncı ayda %30,4, birinci yılda ise hâlâ %19,6 gibi yüksek sıklıkta olduğu ortaya konmuştur. Kasım 2023-2024 tarihleri arasında 187 kişinin intihar girişiminde bulunduğu belirtilmiştir. </a:t>
            </a:r>
          </a:p>
          <a:p>
            <a:r>
              <a:rPr lang="tr-TR" dirty="0"/>
              <a:t>Adıyaman’da Aile ve Sosyal Hizmetler İl Müdürlüğü’nün yatılı hizmet binası ile Şiddet Önleme ve İzleme Merkezi’nin yatılı hizmet verebileceği kuruluş yapısının olmadığı belirtilmiştir. </a:t>
            </a:r>
          </a:p>
          <a:p>
            <a:r>
              <a:rPr lang="tr-TR" dirty="0"/>
              <a:t>Hatay’da çocuklarda </a:t>
            </a:r>
            <a:r>
              <a:rPr lang="tr-TR" b="1" dirty="0">
                <a:solidFill>
                  <a:srgbClr val="C00000"/>
                </a:solidFill>
              </a:rPr>
              <a:t>uyuşturucu madde bağımlılığı oranının yaklaşık iki kat arttığı belirtilmiştir.</a:t>
            </a:r>
            <a:r>
              <a:rPr lang="tr-TR" dirty="0"/>
              <a:t> </a:t>
            </a:r>
          </a:p>
          <a:p>
            <a:r>
              <a:rPr lang="tr-TR" dirty="0"/>
              <a:t>Tüm deprem bölgesinde ebeveyn kaybı yaşayan yaklaşık 5 bin çocuk bulunmaktadır. </a:t>
            </a:r>
          </a:p>
          <a:p>
            <a:r>
              <a:rPr lang="tr-TR" dirty="0"/>
              <a:t>Hatay’da depremin üzerinden iki yıl geçmesine rağmen </a:t>
            </a:r>
            <a:r>
              <a:rPr lang="tr-TR" b="1" dirty="0">
                <a:solidFill>
                  <a:srgbClr val="0070C0"/>
                </a:solidFill>
              </a:rPr>
              <a:t>huzurevi yaşlı bakım ve rehabilitasyon merkezi hi</a:t>
            </a:r>
            <a:r>
              <a:rPr lang="tr-TR" dirty="0"/>
              <a:t>zmet vermeye başlamamıştır. </a:t>
            </a:r>
            <a:r>
              <a:rPr lang="tr-TR" b="1" dirty="0">
                <a:solidFill>
                  <a:srgbClr val="0070C0"/>
                </a:solidFill>
              </a:rPr>
              <a:t>Çocuk destek merkezleri</a:t>
            </a:r>
            <a:r>
              <a:rPr lang="tr-TR" dirty="0"/>
              <a:t>, çocuk evleri siteleri ve çocuk evleri bulunmamaktadır. Öncelikle kronik psikiyatrik hastalıkların takibinde kritik öneme sahip t</a:t>
            </a:r>
            <a:r>
              <a:rPr lang="tr-TR" b="1" dirty="0">
                <a:solidFill>
                  <a:srgbClr val="0070C0"/>
                </a:solidFill>
              </a:rPr>
              <a:t>oplum ruh sağlığı merkezleri</a:t>
            </a:r>
            <a:r>
              <a:rPr lang="tr-TR" dirty="0"/>
              <a:t> halen Hatay’ın merkez ilçeleri Defne ve Antakya’da bulunmamaktadır. </a:t>
            </a:r>
          </a:p>
          <a:p>
            <a:endParaRPr lang="tr-TR" dirty="0"/>
          </a:p>
        </p:txBody>
      </p:sp>
    </p:spTree>
    <p:extLst>
      <p:ext uri="{BB962C8B-B14F-4D97-AF65-F5344CB8AC3E}">
        <p14:creationId xmlns:p14="http://schemas.microsoft.com/office/powerpoint/2010/main" val="2233626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BF8D0C6-28F1-6C0F-1ED0-B65FE9FCAFBE}"/>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08752D97-E45E-7497-B9E2-AA7A15D68A92}"/>
              </a:ext>
            </a:extLst>
          </p:cNvPr>
          <p:cNvSpPr>
            <a:spLocks noGrp="1"/>
          </p:cNvSpPr>
          <p:nvPr>
            <p:ph type="title"/>
          </p:nvPr>
        </p:nvSpPr>
        <p:spPr>
          <a:xfrm>
            <a:off x="841248" y="548640"/>
            <a:ext cx="3915581" cy="5431536"/>
          </a:xfrm>
        </p:spPr>
        <p:txBody>
          <a:bodyPr>
            <a:normAutofit fontScale="90000"/>
          </a:bodyPr>
          <a:lstStyle/>
          <a:p>
            <a:r>
              <a:rPr lang="tr-TR" dirty="0" smtClean="0"/>
              <a:t/>
            </a:r>
            <a:br>
              <a:rPr lang="tr-TR" dirty="0" smtClean="0"/>
            </a:br>
            <a:r>
              <a:rPr lang="tr-TR" dirty="0"/>
              <a:t/>
            </a:r>
            <a:br>
              <a:rPr lang="tr-TR" dirty="0"/>
            </a:br>
            <a:r>
              <a:rPr lang="tr-TR" dirty="0" smtClean="0"/>
              <a:t>Şubat </a:t>
            </a:r>
            <a:r>
              <a:rPr lang="tr-TR" dirty="0"/>
              <a:t>2023 Depremlerinin Ruh Sağlığına Etkileri (Adıyaman Örneği</a:t>
            </a:r>
            <a:r>
              <a:rPr lang="tr-TR" dirty="0" smtClean="0"/>
              <a:t>)</a:t>
            </a:r>
            <a:br>
              <a:rPr lang="tr-TR" dirty="0" smtClean="0"/>
            </a:br>
            <a:r>
              <a:rPr lang="tr-TR" dirty="0"/>
              <a:t/>
            </a:r>
            <a:br>
              <a:rPr lang="tr-TR" dirty="0"/>
            </a:br>
            <a:r>
              <a:rPr lang="tr-TR" dirty="0" smtClean="0"/>
              <a:t/>
            </a:r>
            <a:br>
              <a:rPr lang="tr-TR" dirty="0" smtClean="0"/>
            </a:br>
            <a:r>
              <a:rPr lang="tr-TR" sz="1300" i="1" dirty="0" smtClean="0">
                <a:solidFill>
                  <a:schemeClr val="tx2"/>
                </a:solidFill>
              </a:rPr>
              <a:t>6 </a:t>
            </a:r>
            <a:r>
              <a:rPr lang="tr-TR" sz="1300" i="1" dirty="0">
                <a:solidFill>
                  <a:schemeClr val="tx2"/>
                </a:solidFill>
              </a:rPr>
              <a:t>Şubat 2023 Kahramanmaraş Merkezli Depremlerden Etkilenen Depremzedelerde İntihar Girişimi, </a:t>
            </a:r>
            <a:r>
              <a:rPr lang="tr-TR" sz="1300" i="1" dirty="0" err="1">
                <a:solidFill>
                  <a:schemeClr val="tx2"/>
                </a:solidFill>
              </a:rPr>
              <a:t>Dürtüsellik</a:t>
            </a:r>
            <a:r>
              <a:rPr lang="tr-TR" sz="1300" i="1" dirty="0">
                <a:solidFill>
                  <a:schemeClr val="tx2"/>
                </a:solidFill>
              </a:rPr>
              <a:t>, Psikolojik Acı ve Depresyonun Araştırılması </a:t>
            </a:r>
            <a:r>
              <a:rPr lang="tr-TR" sz="1300" i="1" dirty="0">
                <a:solidFill>
                  <a:schemeClr val="tx2"/>
                </a:solidFill>
                <a:hlinkClick r:id="rId2"/>
              </a:rPr>
              <a:t>Şeyma </a:t>
            </a:r>
            <a:r>
              <a:rPr lang="tr-TR" sz="1300" i="1" dirty="0" err="1">
                <a:solidFill>
                  <a:schemeClr val="tx2"/>
                </a:solidFill>
                <a:hlinkClick r:id="rId2"/>
              </a:rPr>
              <a:t>Sehlikoğlu</a:t>
            </a:r>
            <a:r>
              <a:rPr lang="tr-TR" sz="1300" i="1" dirty="0">
                <a:solidFill>
                  <a:schemeClr val="tx2"/>
                </a:solidFill>
                <a:hlinkClick r:id="rId2"/>
              </a:rPr>
              <a:t> </a:t>
            </a:r>
            <a:r>
              <a:rPr lang="tr-TR" sz="1300" i="1" dirty="0">
                <a:solidFill>
                  <a:schemeClr val="tx2"/>
                </a:solidFill>
              </a:rPr>
              <a:t>, </a:t>
            </a:r>
            <a:r>
              <a:rPr lang="tr-TR" sz="1300" i="1" dirty="0" smtClean="0">
                <a:solidFill>
                  <a:schemeClr val="tx2"/>
                </a:solidFill>
                <a:hlinkClick r:id="rId3"/>
              </a:rPr>
              <a:t>https</a:t>
            </a:r>
            <a:r>
              <a:rPr lang="tr-TR" sz="1300" i="1" dirty="0">
                <a:solidFill>
                  <a:schemeClr val="tx2"/>
                </a:solidFill>
                <a:hlinkClick r:id="rId3"/>
              </a:rPr>
              <a:t>://doi.org/10.35440/hutfd.1531467</a:t>
            </a:r>
            <a:r>
              <a:rPr lang="tr-TR" sz="1300" i="1" dirty="0">
                <a:solidFill>
                  <a:schemeClr val="tx2"/>
                </a:solidFill>
              </a:rPr>
              <a:t/>
            </a:r>
            <a:br>
              <a:rPr lang="tr-TR" sz="1300" i="1" dirty="0">
                <a:solidFill>
                  <a:schemeClr val="tx2"/>
                </a:solidFill>
              </a:rPr>
            </a:br>
            <a:r>
              <a:rPr lang="en-US" sz="1300" i="1" dirty="0" smtClean="0">
                <a:solidFill>
                  <a:schemeClr val="tx2"/>
                </a:solidFill>
              </a:rPr>
              <a:t>I</a:t>
            </a:r>
            <a:r>
              <a:rPr lang="tr-TR" sz="1300" i="1" dirty="0" smtClean="0">
                <a:solidFill>
                  <a:schemeClr val="tx2"/>
                </a:solidFill>
              </a:rPr>
              <a:t/>
            </a:r>
            <a:br>
              <a:rPr lang="tr-TR" sz="1300" i="1" dirty="0" smtClean="0">
                <a:solidFill>
                  <a:schemeClr val="tx2"/>
                </a:solidFill>
              </a:rPr>
            </a:br>
            <a:r>
              <a:rPr lang="en-US" sz="1300" i="1" dirty="0" err="1" smtClean="0">
                <a:solidFill>
                  <a:schemeClr val="tx2"/>
                </a:solidFill>
              </a:rPr>
              <a:t>nvestigation</a:t>
            </a:r>
            <a:r>
              <a:rPr lang="en-US" sz="1300" i="1" dirty="0" smtClean="0">
                <a:solidFill>
                  <a:schemeClr val="tx2"/>
                </a:solidFill>
              </a:rPr>
              <a:t> </a:t>
            </a:r>
            <a:r>
              <a:rPr lang="en-US" sz="1300" i="1" dirty="0">
                <a:solidFill>
                  <a:schemeClr val="tx2"/>
                </a:solidFill>
              </a:rPr>
              <a:t>of Posttraumatic Stress and Depression Symptoms in Children</a:t>
            </a:r>
            <a:r>
              <a:rPr lang="tr-TR" sz="1300" i="1" dirty="0">
                <a:solidFill>
                  <a:schemeClr val="tx2"/>
                </a:solidFill>
              </a:rPr>
              <a:t> </a:t>
            </a:r>
            <a:r>
              <a:rPr lang="en-US" sz="1300" i="1" dirty="0">
                <a:solidFill>
                  <a:schemeClr val="tx2"/>
                </a:solidFill>
              </a:rPr>
              <a:t>Who Experienced the </a:t>
            </a:r>
            <a:r>
              <a:rPr lang="en-US" sz="1300" i="1" dirty="0" err="1">
                <a:solidFill>
                  <a:schemeClr val="tx2"/>
                </a:solidFill>
              </a:rPr>
              <a:t>Kahramanmaraş</a:t>
            </a:r>
            <a:r>
              <a:rPr lang="en-US" sz="1300" i="1" dirty="0">
                <a:solidFill>
                  <a:schemeClr val="tx2"/>
                </a:solidFill>
              </a:rPr>
              <a:t> Earthquake</a:t>
            </a:r>
            <a:r>
              <a:rPr lang="tr-TR" sz="1300" i="1" dirty="0">
                <a:solidFill>
                  <a:schemeClr val="tx2"/>
                </a:solidFill>
              </a:rPr>
              <a:t> Mehmet Emin </a:t>
            </a:r>
            <a:r>
              <a:rPr lang="tr-TR" sz="1300" i="1" dirty="0" err="1">
                <a:solidFill>
                  <a:schemeClr val="tx2"/>
                </a:solidFill>
              </a:rPr>
              <a:t>Düken</a:t>
            </a:r>
            <a:r>
              <a:rPr lang="tr-TR" sz="1300" i="1" dirty="0">
                <a:solidFill>
                  <a:schemeClr val="tx2"/>
                </a:solidFill>
              </a:rPr>
              <a:t> vd.</a:t>
            </a:r>
            <a:r>
              <a:rPr lang="en-US" sz="1300" i="1" dirty="0">
                <a:solidFill>
                  <a:schemeClr val="tx2"/>
                </a:solidFill>
              </a:rPr>
              <a:t> </a:t>
            </a:r>
            <a:r>
              <a:rPr lang="tr-TR" sz="1300" i="1" dirty="0" smtClean="0">
                <a:solidFill>
                  <a:schemeClr val="tx2"/>
                </a:solidFill>
              </a:rPr>
              <a:t>h</a:t>
            </a:r>
            <a:r>
              <a:rPr lang="en-US" sz="1300" i="1" dirty="0" smtClean="0">
                <a:solidFill>
                  <a:schemeClr val="tx2"/>
                </a:solidFill>
              </a:rPr>
              <a:t>ttps</a:t>
            </a:r>
            <a:r>
              <a:rPr lang="en-US" sz="1300" i="1" dirty="0">
                <a:solidFill>
                  <a:schemeClr val="tx2"/>
                </a:solidFill>
              </a:rPr>
              <a:t>://www.researchgate.net/publication/382628795</a:t>
            </a:r>
            <a:r>
              <a:rPr lang="tr-TR" sz="1300" dirty="0"/>
              <a:t/>
            </a:r>
            <a:br>
              <a:rPr lang="tr-TR" sz="1300" dirty="0"/>
            </a:br>
            <a:endParaRPr lang="tr-TR" sz="1300" dirty="0"/>
          </a:p>
        </p:txBody>
      </p:sp>
      <p:sp>
        <p:nvSpPr>
          <p:cNvPr id="3" name="Content Placeholder 2">
            <a:extLst>
              <a:ext uri="{FF2B5EF4-FFF2-40B4-BE49-F238E27FC236}">
                <a16:creationId xmlns="" xmlns:a16="http://schemas.microsoft.com/office/drawing/2014/main" id="{8FB1662A-9635-DF17-39AA-E8804CA88CC1}"/>
              </a:ext>
            </a:extLst>
          </p:cNvPr>
          <p:cNvSpPr>
            <a:spLocks noGrp="1"/>
          </p:cNvSpPr>
          <p:nvPr>
            <p:ph idx="1"/>
          </p:nvPr>
        </p:nvSpPr>
        <p:spPr>
          <a:xfrm>
            <a:off x="5126418" y="105508"/>
            <a:ext cx="6224335" cy="6178061"/>
          </a:xfrm>
        </p:spPr>
        <p:txBody>
          <a:bodyPr anchor="ctr">
            <a:normAutofit/>
          </a:bodyPr>
          <a:lstStyle/>
          <a:p>
            <a:r>
              <a:rPr lang="tr-TR" sz="2000" dirty="0"/>
              <a:t>6 Şubat depremlerinden sonra Adıyaman EAH acil servisine intihar düşüncesi ile başvuran veya intihar girişimi ile getirilenlerin sayısı 257’dir. </a:t>
            </a:r>
          </a:p>
          <a:p>
            <a:r>
              <a:rPr lang="tr-TR" sz="2000" dirty="0"/>
              <a:t>İntihar düşüncesi ile başvuranların oranı %26.8 (n=69), intihar girişimi sonrası getirilenlerin oranı ise %73.2 (n=188) idi.</a:t>
            </a:r>
          </a:p>
          <a:p>
            <a:r>
              <a:rPr lang="tr-TR" sz="2000" dirty="0"/>
              <a:t>Bu olguların %51.4’ü (n=132) kadın ve %48.6’sı (n=125) erkekti</a:t>
            </a:r>
            <a:r>
              <a:rPr lang="tr-TR" sz="2000" dirty="0" smtClean="0"/>
              <a:t>.</a:t>
            </a:r>
            <a:endParaRPr lang="tr-TR" sz="2000" dirty="0"/>
          </a:p>
        </p:txBody>
      </p:sp>
    </p:spTree>
    <p:extLst>
      <p:ext uri="{BB962C8B-B14F-4D97-AF65-F5344CB8AC3E}">
        <p14:creationId xmlns:p14="http://schemas.microsoft.com/office/powerpoint/2010/main" val="4106692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7">
            <a:extLst>
              <a:ext uri="{FF2B5EF4-FFF2-40B4-BE49-F238E27FC236}">
                <a16:creationId xmlns=""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915581" cy="5431536"/>
          </a:xfrm>
        </p:spPr>
        <p:txBody>
          <a:bodyPr>
            <a:normAutofit/>
          </a:bodyPr>
          <a:lstStyle/>
          <a:p>
            <a:pPr algn="l"/>
            <a:r>
              <a:rPr lang="tr-TR" dirty="0"/>
              <a:t>Şubat 2023 Depremlerinin Ruh Sağlığına Etkileri (Adıyaman Örneği)</a:t>
            </a:r>
          </a:p>
        </p:txBody>
      </p:sp>
      <p:sp>
        <p:nvSpPr>
          <p:cNvPr id="13" name="sketch line">
            <a:extLst>
              <a:ext uri="{FF2B5EF4-FFF2-40B4-BE49-F238E27FC236}">
                <a16:creationId xmlns=""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2543983" y="3258715"/>
            <a:ext cx="4480560" cy="18288"/>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tr-TR" sz="2000" dirty="0"/>
              <a:t>İntihar düşüncesi veya intihar girişimi ile başvuranların </a:t>
            </a:r>
            <a:r>
              <a:rPr lang="tr-TR" sz="2000" dirty="0">
                <a:solidFill>
                  <a:srgbClr val="FF0000"/>
                </a:solidFill>
              </a:rPr>
              <a:t>%63.8</a:t>
            </a:r>
            <a:r>
              <a:rPr lang="tr-TR" sz="2000" dirty="0"/>
              <a:t>’inde (n=164) bir </a:t>
            </a:r>
            <a:r>
              <a:rPr lang="tr-TR" sz="2000" dirty="0">
                <a:solidFill>
                  <a:srgbClr val="FF0000"/>
                </a:solidFill>
              </a:rPr>
              <a:t>psikiyatrik hastalık öyküsü </a:t>
            </a:r>
            <a:r>
              <a:rPr lang="tr-TR" sz="2000" dirty="0"/>
              <a:t>mevcuttu. </a:t>
            </a:r>
          </a:p>
          <a:p>
            <a:r>
              <a:rPr lang="tr-TR" sz="2000" dirty="0"/>
              <a:t>Olgularda </a:t>
            </a:r>
            <a:r>
              <a:rPr lang="tr-TR" sz="2000" dirty="0">
                <a:solidFill>
                  <a:srgbClr val="FF0000"/>
                </a:solidFill>
              </a:rPr>
              <a:t>en sık </a:t>
            </a:r>
            <a:r>
              <a:rPr lang="tr-TR" sz="2000" dirty="0" err="1"/>
              <a:t>tesbit</a:t>
            </a:r>
            <a:r>
              <a:rPr lang="tr-TR" sz="2000" dirty="0"/>
              <a:t> edilen psikiyatrik bozukluk </a:t>
            </a:r>
            <a:r>
              <a:rPr lang="tr-TR" sz="2000" dirty="0">
                <a:solidFill>
                  <a:srgbClr val="FF0000"/>
                </a:solidFill>
              </a:rPr>
              <a:t>depresyon</a:t>
            </a:r>
            <a:r>
              <a:rPr lang="tr-TR" sz="2000" dirty="0"/>
              <a:t>du (%17.5, n=45). Şizofreni, atipik psikoz veya </a:t>
            </a:r>
            <a:r>
              <a:rPr lang="tr-TR" sz="2000" dirty="0" err="1"/>
              <a:t>şizoafektif</a:t>
            </a:r>
            <a:r>
              <a:rPr lang="tr-TR" sz="2000" dirty="0"/>
              <a:t> bozukluk tanısı olanların oranı 10.5’ti (n=27). </a:t>
            </a:r>
            <a:r>
              <a:rPr lang="tr-TR" sz="2000" dirty="0">
                <a:solidFill>
                  <a:srgbClr val="FF0000"/>
                </a:solidFill>
              </a:rPr>
              <a:t>Madde kullanım bozukluğu </a:t>
            </a:r>
            <a:r>
              <a:rPr lang="tr-TR" sz="2000" dirty="0"/>
              <a:t>tanısı olanlar ise tüm olguların </a:t>
            </a:r>
            <a:r>
              <a:rPr lang="tr-TR" sz="2000" dirty="0">
                <a:solidFill>
                  <a:srgbClr val="FF0000"/>
                </a:solidFill>
              </a:rPr>
              <a:t>%8’ini </a:t>
            </a:r>
            <a:r>
              <a:rPr lang="tr-TR" sz="2000" dirty="0"/>
              <a:t>(n=19) oluşturmaktaydı</a:t>
            </a:r>
            <a:r>
              <a:rPr lang="tr-TR" sz="2000" dirty="0" smtClean="0"/>
              <a:t>.</a:t>
            </a:r>
          </a:p>
          <a:p>
            <a:r>
              <a:rPr lang="tr-TR" dirty="0"/>
              <a:t>6 Şubat depremlerinden etkilenenlerde </a:t>
            </a:r>
            <a:r>
              <a:rPr lang="tr-TR" dirty="0">
                <a:solidFill>
                  <a:srgbClr val="FF0000"/>
                </a:solidFill>
              </a:rPr>
              <a:t>kadın cinsiyet ve depremde yakınını kaybetmiş olmak</a:t>
            </a:r>
            <a:r>
              <a:rPr lang="tr-TR" dirty="0"/>
              <a:t> intihar düşüncesini arttırmaktaydı.</a:t>
            </a:r>
          </a:p>
          <a:p>
            <a:endParaRPr lang="tr-TR" sz="2000" dirty="0"/>
          </a:p>
        </p:txBody>
      </p:sp>
    </p:spTree>
    <p:extLst>
      <p:ext uri="{BB962C8B-B14F-4D97-AF65-F5344CB8AC3E}">
        <p14:creationId xmlns:p14="http://schemas.microsoft.com/office/powerpoint/2010/main" val="391085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lstStyle/>
          <a:p>
            <a:r>
              <a:rPr lang="tr-TR" dirty="0" smtClean="0"/>
              <a:t>Dahası;</a:t>
            </a:r>
            <a:endParaRPr lang="tr-TR" dirty="0"/>
          </a:p>
        </p:txBody>
      </p:sp>
      <p:sp>
        <p:nvSpPr>
          <p:cNvPr id="3" name="İçerik Yer Tutucusu 2"/>
          <p:cNvSpPr>
            <a:spLocks noGrp="1"/>
          </p:cNvSpPr>
          <p:nvPr>
            <p:ph idx="1"/>
          </p:nvPr>
        </p:nvSpPr>
        <p:spPr/>
        <p:txBody>
          <a:bodyPr>
            <a:normAutofit lnSpcReduction="10000"/>
          </a:bodyPr>
          <a:lstStyle/>
          <a:p>
            <a:r>
              <a:rPr lang="tr-TR" dirty="0"/>
              <a:t>Kötü yaşam koşulları, konteynırlarda yaşam süresinin uzamasıyla daha da ağırlaşmıştır. Yetersiz fiziksel aktivite, ergonomik olmayan yaşam alanları ve biriken stres, </a:t>
            </a:r>
            <a:r>
              <a:rPr lang="tr-TR" b="1" dirty="0">
                <a:solidFill>
                  <a:srgbClr val="C00000"/>
                </a:solidFill>
              </a:rPr>
              <a:t>kas-iskelet sistemi hastalıklarında belirgin bir artışa </a:t>
            </a:r>
            <a:r>
              <a:rPr lang="tr-TR" dirty="0"/>
              <a:t>yol açmıştır. Özellikle bel, boyun, sırt ağrıları; </a:t>
            </a:r>
            <a:r>
              <a:rPr lang="tr-TR" dirty="0" err="1"/>
              <a:t>fibromiyalji</a:t>
            </a:r>
            <a:r>
              <a:rPr lang="tr-TR" dirty="0"/>
              <a:t> ve </a:t>
            </a:r>
            <a:r>
              <a:rPr lang="tr-TR" dirty="0" err="1"/>
              <a:t>postür</a:t>
            </a:r>
            <a:r>
              <a:rPr lang="tr-TR" dirty="0"/>
              <a:t> bozuklukları gibi kronik durumlar yaygınlaşmıştır. Uzman hekim, fizyoterapist, poliklinik sayısı, yataklı tedavi birimi sayılarının hepsi, deprem sonrası azalmış ancak halen herhangi düzeltici bir adım atılmamıştır.</a:t>
            </a:r>
          </a:p>
          <a:p>
            <a:r>
              <a:rPr lang="tr-TR" dirty="0"/>
              <a:t>Sağlıktaki çöküş deprem bölgesinde mezuniyet öncesi ve mezuniyet sonrası sağlık eğitimi alan öğrencileri de etkilemiştir. </a:t>
            </a:r>
            <a:r>
              <a:rPr lang="tr-TR" b="1" dirty="0">
                <a:solidFill>
                  <a:srgbClr val="C00000"/>
                </a:solidFill>
              </a:rPr>
              <a:t>Deprem bölgesinin sağlık eğitimi veren tüm kurumlarda akademisyen sayılarında ciddi azalmalar olmuş, </a:t>
            </a:r>
            <a:r>
              <a:rPr lang="tr-TR" dirty="0"/>
              <a:t>laboratuvar ve hastanelerin eğitim gereçleri ve olanakları ciddi zarar görmüş; sağlık eğitimi uzun süre yapılamamıştır. Bu eksiklikler halen giderilmemiştir. Akademisyenlerin tercih motivasyon ve olanaklarını sağlayacak hiçbir ek çaba gösterilmemektedir</a:t>
            </a:r>
          </a:p>
        </p:txBody>
      </p:sp>
    </p:spTree>
    <p:extLst>
      <p:ext uri="{BB962C8B-B14F-4D97-AF65-F5344CB8AC3E}">
        <p14:creationId xmlns:p14="http://schemas.microsoft.com/office/powerpoint/2010/main" val="1830423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54B7106-C86D-DF63-AE5D-4DB1C8C60E45}"/>
            </a:ext>
          </a:extLst>
        </p:cNvPr>
        <p:cNvGrpSpPr/>
        <p:nvPr/>
      </p:nvGrpSpPr>
      <p:grpSpPr>
        <a:xfrm>
          <a:off x="0" y="0"/>
          <a:ext cx="0" cy="0"/>
          <a:chOff x="0" y="0"/>
          <a:chExt cx="0" cy="0"/>
        </a:xfrm>
      </p:grpSpPr>
      <p:cxnSp>
        <p:nvCxnSpPr>
          <p:cNvPr id="6" name="Düz Bağlayıcı 5">
            <a:extLst>
              <a:ext uri="{FF2B5EF4-FFF2-40B4-BE49-F238E27FC236}">
                <a16:creationId xmlns="" xmlns:a16="http://schemas.microsoft.com/office/drawing/2014/main" id="{D85D13AC-CA20-4C41-050F-1807B264904D}"/>
              </a:ext>
            </a:extLst>
          </p:cNvPr>
          <p:cNvCxnSpPr>
            <a:cxnSpLocks/>
          </p:cNvCxnSpPr>
          <p:nvPr/>
        </p:nvCxnSpPr>
        <p:spPr>
          <a:xfrm>
            <a:off x="8312727" y="655782"/>
            <a:ext cx="0" cy="5726545"/>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8" name="Resim 7">
            <a:extLst>
              <a:ext uri="{FF2B5EF4-FFF2-40B4-BE49-F238E27FC236}">
                <a16:creationId xmlns="" xmlns:a16="http://schemas.microsoft.com/office/drawing/2014/main" id="{116CBDC1-578F-D7F2-3C08-E726093487D0}"/>
              </a:ext>
            </a:extLst>
          </p:cNvPr>
          <p:cNvPicPr>
            <a:picLocks noChangeAspect="1"/>
          </p:cNvPicPr>
          <p:nvPr/>
        </p:nvPicPr>
        <p:blipFill>
          <a:blip r:embed="rId2"/>
          <a:stretch>
            <a:fillRect/>
          </a:stretch>
        </p:blipFill>
        <p:spPr>
          <a:xfrm>
            <a:off x="8552575" y="1101436"/>
            <a:ext cx="3316153" cy="4655127"/>
          </a:xfrm>
          <a:prstGeom prst="rect">
            <a:avLst/>
          </a:prstGeom>
        </p:spPr>
      </p:pic>
      <p:sp>
        <p:nvSpPr>
          <p:cNvPr id="2" name="Başlık 1">
            <a:extLst>
              <a:ext uri="{FF2B5EF4-FFF2-40B4-BE49-F238E27FC236}">
                <a16:creationId xmlns="" xmlns:a16="http://schemas.microsoft.com/office/drawing/2014/main" id="{0A829BFF-5AB5-B470-7AE3-CCA87A991627}"/>
              </a:ext>
            </a:extLst>
          </p:cNvPr>
          <p:cNvSpPr txBox="1">
            <a:spLocks/>
          </p:cNvSpPr>
          <p:nvPr/>
        </p:nvSpPr>
        <p:spPr>
          <a:xfrm>
            <a:off x="438912" y="1527048"/>
            <a:ext cx="5020056" cy="277063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tr-TR" sz="3800" dirty="0"/>
              <a:t>Hatay Geneli Sağlık Bakanlığına Bağlı Kurumlarda (Üniversite Hastanesi Hariç) 156 kadronun 45’i dolu</a:t>
            </a:r>
          </a:p>
          <a:p>
            <a:pPr marL="571500" indent="-571500">
              <a:buFont typeface="Arial" panose="020B0604020202020204" pitchFamily="34" charset="0"/>
              <a:buChar char="•"/>
            </a:pPr>
            <a:endParaRPr lang="tr-TR" sz="3800" dirty="0"/>
          </a:p>
          <a:p>
            <a:pPr marL="571500" indent="-571500">
              <a:buFont typeface="Arial" panose="020B0604020202020204" pitchFamily="34" charset="0"/>
              <a:buChar char="•"/>
            </a:pPr>
            <a:r>
              <a:rPr lang="tr-TR" sz="3800" dirty="0"/>
              <a:t>Adıyaman Geneli 76 kadronun 24’ü dolu</a:t>
            </a:r>
          </a:p>
        </p:txBody>
      </p:sp>
    </p:spTree>
    <p:extLst>
      <p:ext uri="{BB962C8B-B14F-4D97-AF65-F5344CB8AC3E}">
        <p14:creationId xmlns:p14="http://schemas.microsoft.com/office/powerpoint/2010/main" val="1161099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smtClean="0"/>
          </a:p>
          <a:p>
            <a:r>
              <a:rPr lang="tr-TR" dirty="0" smtClean="0"/>
              <a:t>Yine </a:t>
            </a:r>
            <a:r>
              <a:rPr lang="tr-TR" dirty="0" smtClean="0"/>
              <a:t>insan </a:t>
            </a:r>
            <a:r>
              <a:rPr lang="tr-TR" dirty="0"/>
              <a:t>sağlığı hiçe sayılıyor</a:t>
            </a:r>
          </a:p>
          <a:p>
            <a:r>
              <a:rPr lang="tr-TR" dirty="0" smtClean="0"/>
              <a:t>Yine uygun </a:t>
            </a:r>
            <a:r>
              <a:rPr lang="tr-TR" dirty="0"/>
              <a:t>olmayan koşullarda evler yapılıyor</a:t>
            </a:r>
          </a:p>
          <a:p>
            <a:r>
              <a:rPr lang="tr-TR" dirty="0"/>
              <a:t>Yine kent dokusu yok ediliyor</a:t>
            </a:r>
          </a:p>
          <a:p>
            <a:r>
              <a:rPr lang="tr-TR" dirty="0"/>
              <a:t>Yine İklim bozuluyor</a:t>
            </a:r>
          </a:p>
          <a:p>
            <a:r>
              <a:rPr lang="tr-TR" dirty="0"/>
              <a:t>Yine hava kirliliği var </a:t>
            </a:r>
          </a:p>
          <a:p>
            <a:r>
              <a:rPr lang="tr-TR" dirty="0"/>
              <a:t>Sağlık, eğitim, barınma… </a:t>
            </a:r>
          </a:p>
          <a:p>
            <a:r>
              <a:rPr lang="tr-TR" dirty="0"/>
              <a:t>Bütün sorunlar devam ediyor.</a:t>
            </a:r>
          </a:p>
          <a:p>
            <a:endParaRPr lang="tr-TR" dirty="0"/>
          </a:p>
        </p:txBody>
      </p:sp>
      <p:sp>
        <p:nvSpPr>
          <p:cNvPr id="4" name="Başlık 1"/>
          <p:cNvSpPr txBox="1">
            <a:spLocks/>
          </p:cNvSpPr>
          <p:nvPr/>
        </p:nvSpPr>
        <p:spPr>
          <a:xfrm>
            <a:off x="612648" y="548640"/>
            <a:ext cx="10653578" cy="1132258"/>
          </a:xfrm>
          <a:prstGeom prst="rect">
            <a:avLst/>
          </a:prstGeom>
          <a:solidFill>
            <a:schemeClr val="bg1">
              <a:lumMod val="95000"/>
            </a:schemeClr>
          </a:solidFill>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tr-TR" dirty="0" smtClean="0"/>
              <a:t>Sonuç</a:t>
            </a:r>
            <a:endParaRPr lang="tr-TR" dirty="0" smtClean="0"/>
          </a:p>
          <a:p>
            <a:endParaRPr lang="tr-TR" dirty="0" smtClean="0"/>
          </a:p>
          <a:p>
            <a:r>
              <a:rPr lang="tr-TR" dirty="0" smtClean="0"/>
              <a:t>Mevcut </a:t>
            </a:r>
            <a:r>
              <a:rPr lang="tr-TR" dirty="0"/>
              <a:t>yürütülen deprem politikasının insan yaşamı pahasına, toplum sağlığı pahasına; rant ve çıkar uğruna yürütülmektedir. .</a:t>
            </a:r>
          </a:p>
        </p:txBody>
      </p:sp>
    </p:spTree>
    <p:extLst>
      <p:ext uri="{BB962C8B-B14F-4D97-AF65-F5344CB8AC3E}">
        <p14:creationId xmlns:p14="http://schemas.microsoft.com/office/powerpoint/2010/main" val="167586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BA1CAB-305B-AC3A-82AD-E7C8D5E6E2CD}"/>
            </a:ext>
          </a:extLst>
        </p:cNvPr>
        <p:cNvGrpSpPr/>
        <p:nvPr/>
      </p:nvGrpSpPr>
      <p:grpSpPr>
        <a:xfrm>
          <a:off x="0" y="0"/>
          <a:ext cx="0" cy="0"/>
          <a:chOff x="0" y="0"/>
          <a:chExt cx="0" cy="0"/>
        </a:xfrm>
      </p:grpSpPr>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8DEEB62A-A932-D6CB-F868-90C2D1A2A4B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23083" y="109615"/>
            <a:ext cx="5972917" cy="1314041"/>
          </a:xfrm>
          <a:prstGeom prst="rect">
            <a:avLst/>
          </a:prstGeom>
        </p:spPr>
      </p:pic>
      <p:sp>
        <p:nvSpPr>
          <p:cNvPr id="3" name="Alt Başlık 2">
            <a:extLst>
              <a:ext uri="{FF2B5EF4-FFF2-40B4-BE49-F238E27FC236}">
                <a16:creationId xmlns:a16="http://schemas.microsoft.com/office/drawing/2014/main" xmlns="" id="{82FA5FB4-796A-B762-FD52-F57DC08F1294}"/>
              </a:ext>
            </a:extLst>
          </p:cNvPr>
          <p:cNvSpPr>
            <a:spLocks noGrp="1"/>
          </p:cNvSpPr>
          <p:nvPr>
            <p:ph sz="half" idx="1"/>
          </p:nvPr>
        </p:nvSpPr>
        <p:spPr>
          <a:xfrm>
            <a:off x="612648" y="1423656"/>
            <a:ext cx="5181600" cy="4753307"/>
          </a:xfrm>
        </p:spPr>
        <p:txBody>
          <a:bodyPr>
            <a:normAutofit fontScale="92500" lnSpcReduction="20000"/>
          </a:bodyPr>
          <a:lstStyle/>
          <a:p>
            <a:pPr>
              <a:lnSpc>
                <a:spcPct val="107000"/>
              </a:lnSpc>
              <a:spcAft>
                <a:spcPts val="600"/>
              </a:spcAft>
            </a:pPr>
            <a:r>
              <a:rPr lang="tr-TR" sz="1800" b="1" kern="0" cap="all" dirty="0">
                <a:latin typeface="Cabin"/>
                <a:ea typeface="Arial Unicode MS"/>
                <a:cs typeface="Open Sans" panose="020B0606030504020204" pitchFamily="34" charset="0"/>
              </a:rPr>
              <a:t>Deprem KRİZ MASASI OLUŞTURULDU</a:t>
            </a:r>
            <a:r>
              <a:rPr lang="tr-TR" sz="1800" b="1" u="sng" kern="0" cap="all" dirty="0">
                <a:latin typeface="Cabin"/>
                <a:ea typeface="Arial Unicode MS"/>
                <a:cs typeface="Open Sans" panose="020B0606030504020204" pitchFamily="34" charset="0"/>
              </a:rPr>
              <a:t/>
            </a:r>
            <a:br>
              <a:rPr lang="tr-TR" sz="1800" b="1" u="sng" kern="0" cap="all" dirty="0">
                <a:latin typeface="Cabin"/>
                <a:ea typeface="Arial Unicode MS"/>
                <a:cs typeface="Open Sans" panose="020B0606030504020204" pitchFamily="34" charset="0"/>
              </a:rPr>
            </a:br>
            <a:r>
              <a:rPr lang="tr-TR" sz="1800" kern="100" spc="-5" dirty="0" smtClean="0">
                <a:effectLst/>
                <a:latin typeface="Cabin"/>
                <a:ea typeface="Aptos" panose="020B0004020202020204" pitchFamily="34" charset="0"/>
                <a:cs typeface="Calibri" panose="020F0502020204030204" pitchFamily="34" charset="0"/>
              </a:rPr>
              <a:t>Türk </a:t>
            </a:r>
            <a:r>
              <a:rPr lang="tr-TR" sz="1800" kern="100" spc="-5" dirty="0">
                <a:effectLst/>
                <a:latin typeface="Cabin"/>
                <a:ea typeface="Aptos" panose="020B0004020202020204" pitchFamily="34" charset="0"/>
                <a:cs typeface="Calibri" panose="020F0502020204030204" pitchFamily="34" charset="0"/>
              </a:rPr>
              <a:t>Tabipleri Birliği (TTB), TTB Olağandışı Durumlarda Sağlık Hizmetleri (ODSH) Kolu ve </a:t>
            </a:r>
            <a:r>
              <a:rPr lang="tr-TR" sz="1800" kern="100" spc="-5" dirty="0" smtClean="0">
                <a:effectLst/>
                <a:latin typeface="Cabin"/>
                <a:ea typeface="Aptos" panose="020B0004020202020204" pitchFamily="34" charset="0"/>
                <a:cs typeface="Calibri" panose="020F0502020204030204" pitchFamily="34" charset="0"/>
              </a:rPr>
              <a:t>Sağlık Emek-Meslek Örgütleriyle                                   </a:t>
            </a:r>
            <a:endParaRPr lang="tr-TR" sz="1800" kern="100" spc="-5" dirty="0" smtClean="0">
              <a:effectLst/>
              <a:latin typeface="Cabin"/>
              <a:ea typeface="Aptos" panose="020B0004020202020204" pitchFamily="34" charset="0"/>
              <a:cs typeface="Calibri" panose="020F0502020204030204" pitchFamily="34" charset="0"/>
            </a:endParaRPr>
          </a:p>
          <a:p>
            <a:pPr>
              <a:lnSpc>
                <a:spcPct val="107000"/>
              </a:lnSpc>
              <a:spcAft>
                <a:spcPts val="600"/>
              </a:spcAft>
            </a:pPr>
            <a:r>
              <a:rPr lang="tr-TR" sz="1800" b="1" kern="0" cap="all" dirty="0" smtClean="0">
                <a:latin typeface="Cabin"/>
                <a:ea typeface="Arial Unicode MS"/>
                <a:cs typeface="Open Sans" panose="020B0606030504020204" pitchFamily="34" charset="0"/>
              </a:rPr>
              <a:t>ADANA DAĞITIM MERKEZİ YAPILDI. </a:t>
            </a:r>
            <a:r>
              <a:rPr lang="tr-TR" sz="1800" b="1" kern="0" cap="all" dirty="0" err="1" smtClean="0">
                <a:latin typeface="Cabin"/>
                <a:ea typeface="Arial Unicode MS"/>
                <a:cs typeface="Open Sans" panose="020B0606030504020204" pitchFamily="34" charset="0"/>
              </a:rPr>
              <a:t>GeleGelen</a:t>
            </a:r>
            <a:r>
              <a:rPr lang="tr-TR" sz="1800" b="1" kern="0" cap="all" dirty="0" smtClean="0">
                <a:latin typeface="Cabin"/>
                <a:ea typeface="Arial Unicode MS"/>
                <a:cs typeface="Open Sans" panose="020B0606030504020204" pitchFamily="34" charset="0"/>
              </a:rPr>
              <a:t> bağışlar yönlendirildi.                                                                                        </a:t>
            </a:r>
          </a:p>
          <a:p>
            <a:pPr>
              <a:lnSpc>
                <a:spcPct val="107000"/>
              </a:lnSpc>
              <a:spcAft>
                <a:spcPts val="600"/>
              </a:spcAft>
            </a:pPr>
            <a:r>
              <a:rPr lang="tr-TR" sz="1800" b="1" kern="0" cap="all" dirty="0" smtClean="0">
                <a:latin typeface="Cabin"/>
                <a:ea typeface="Arial Unicode MS"/>
                <a:cs typeface="Open Sans" panose="020B0606030504020204" pitchFamily="34" charset="0"/>
              </a:rPr>
              <a:t>Deprem </a:t>
            </a:r>
            <a:r>
              <a:rPr lang="tr-TR" sz="1800" b="1" kern="0" cap="all" dirty="0">
                <a:latin typeface="Cabin"/>
                <a:ea typeface="Arial Unicode MS"/>
                <a:cs typeface="Open Sans" panose="020B0606030504020204" pitchFamily="34" charset="0"/>
              </a:rPr>
              <a:t>Bölgesinde (Hatay-</a:t>
            </a:r>
            <a:r>
              <a:rPr lang="tr-TR" sz="1800" b="1" kern="0" cap="all" dirty="0" err="1">
                <a:latin typeface="Cabin"/>
                <a:ea typeface="Arial Unicode MS"/>
                <a:cs typeface="Open Sans" panose="020B0606030504020204" pitchFamily="34" charset="0"/>
              </a:rPr>
              <a:t>adıyaman</a:t>
            </a:r>
            <a:r>
              <a:rPr lang="tr-TR" sz="1800" b="1" kern="0" cap="all" dirty="0">
                <a:latin typeface="Cabin"/>
                <a:ea typeface="Arial Unicode MS"/>
                <a:cs typeface="Open Sans" panose="020B0606030504020204" pitchFamily="34" charset="0"/>
              </a:rPr>
              <a:t>) TTB Koordinasyon </a:t>
            </a:r>
            <a:r>
              <a:rPr lang="tr-TR" sz="1800" b="1" kern="0" cap="all" dirty="0" smtClean="0">
                <a:latin typeface="Cabin"/>
                <a:ea typeface="Arial Unicode MS"/>
                <a:cs typeface="Open Sans" panose="020B0606030504020204" pitchFamily="34" charset="0"/>
              </a:rPr>
              <a:t>merkezi </a:t>
            </a:r>
            <a:r>
              <a:rPr lang="tr-TR" sz="1800" b="1" kern="0" cap="all" dirty="0" err="1" smtClean="0">
                <a:latin typeface="Cabin"/>
                <a:ea typeface="Arial Unicode MS"/>
                <a:cs typeface="Open Sans" panose="020B0606030504020204" pitchFamily="34" charset="0"/>
              </a:rPr>
              <a:t>KurULdu</a:t>
            </a:r>
            <a:r>
              <a:rPr lang="tr-TR" sz="1800" b="1" kern="0" cap="all" dirty="0" smtClean="0">
                <a:latin typeface="Cabin"/>
                <a:ea typeface="Arial Unicode MS"/>
                <a:cs typeface="Open Sans" panose="020B0606030504020204" pitchFamily="34" charset="0"/>
              </a:rPr>
              <a:t>                                                     </a:t>
            </a:r>
            <a:r>
              <a:rPr lang="tr-TR" sz="1800" spc="-5" dirty="0" smtClean="0">
                <a:latin typeface="Cabin"/>
                <a:ea typeface="Aptos" panose="020B0004020202020204" pitchFamily="34" charset="0"/>
                <a:cs typeface="Calibri" panose="020F0502020204030204" pitchFamily="34" charset="0"/>
              </a:rPr>
              <a:t> </a:t>
            </a:r>
            <a:r>
              <a:rPr lang="tr-TR" sz="1800" spc="-5" dirty="0">
                <a:latin typeface="Cabin"/>
                <a:ea typeface="Aptos" panose="020B0004020202020204" pitchFamily="34" charset="0"/>
                <a:cs typeface="Calibri" panose="020F0502020204030204" pitchFamily="34" charset="0"/>
              </a:rPr>
              <a:t>(TTB) heyeti, TTB Olağandışı Durumlarda Sağlık Hizmetleri Kolu ve TTB Halk Sağlığı Kolu, tabip odalarının üyeleri ve sağlık emek-meslek örgütleriyle birlikte </a:t>
            </a:r>
            <a:endParaRPr lang="tr-TR" sz="1800" spc="-5" dirty="0" smtClean="0">
              <a:latin typeface="Cabin"/>
              <a:ea typeface="Aptos" panose="020B0004020202020204" pitchFamily="34" charset="0"/>
              <a:cs typeface="Calibri" panose="020F0502020204030204" pitchFamily="34" charset="0"/>
            </a:endParaRPr>
          </a:p>
          <a:p>
            <a:pPr>
              <a:lnSpc>
                <a:spcPct val="107000"/>
              </a:lnSpc>
              <a:spcAft>
                <a:spcPts val="600"/>
              </a:spcAft>
            </a:pPr>
            <a:r>
              <a:rPr lang="tr-TR" sz="1800" b="1" kern="0" cap="all" dirty="0" smtClean="0">
                <a:latin typeface="Cabin"/>
                <a:ea typeface="Arial Unicode MS"/>
                <a:cs typeface="Open Sans" panose="020B0606030504020204" pitchFamily="34" charset="0"/>
              </a:rPr>
              <a:t>Deprem </a:t>
            </a:r>
            <a:r>
              <a:rPr lang="tr-TR" sz="1800" b="1" kern="0" cap="all" dirty="0">
                <a:latin typeface="Cabin"/>
                <a:ea typeface="Arial Unicode MS"/>
                <a:cs typeface="Open Sans" panose="020B0606030504020204" pitchFamily="34" charset="0"/>
              </a:rPr>
              <a:t>Bölgesindeki TTB Heyeti, Çevre İllerden Gelen Hekimler ve Sağlık Emekçileri ile Birlikte </a:t>
            </a:r>
            <a:r>
              <a:rPr lang="tr-TR" sz="1800" b="1" kern="0" cap="all" dirty="0" err="1" smtClean="0">
                <a:latin typeface="Cabin"/>
                <a:ea typeface="Arial Unicode MS"/>
                <a:cs typeface="Open Sans" panose="020B0606030504020204" pitchFamily="34" charset="0"/>
              </a:rPr>
              <a:t>adıyaman</a:t>
            </a:r>
            <a:r>
              <a:rPr lang="tr-TR" sz="1800" b="1" kern="0" cap="all" dirty="0" smtClean="0">
                <a:latin typeface="Cabin"/>
                <a:ea typeface="Arial Unicode MS"/>
                <a:cs typeface="Open Sans" panose="020B0606030504020204" pitchFamily="34" charset="0"/>
              </a:rPr>
              <a:t> ve </a:t>
            </a:r>
            <a:r>
              <a:rPr lang="tr-TR" sz="1800" b="1" kern="0" cap="all" dirty="0" err="1" smtClean="0">
                <a:latin typeface="Cabin"/>
                <a:ea typeface="Arial Unicode MS"/>
                <a:cs typeface="Open Sans" panose="020B0606030504020204" pitchFamily="34" charset="0"/>
              </a:rPr>
              <a:t>hatay’da</a:t>
            </a:r>
            <a:r>
              <a:rPr lang="tr-TR" sz="1800" b="1" kern="0" cap="all" dirty="0" smtClean="0">
                <a:latin typeface="Cabin"/>
                <a:ea typeface="Arial Unicode MS"/>
                <a:cs typeface="Open Sans" panose="020B0606030504020204" pitchFamily="34" charset="0"/>
              </a:rPr>
              <a:t>  Revir Kurdu</a:t>
            </a:r>
            <a:r>
              <a:rPr lang="tr-TR" sz="1800" b="1" u="sng" kern="0" cap="all" dirty="0">
                <a:latin typeface="Cabin"/>
                <a:ea typeface="Arial Unicode MS"/>
                <a:cs typeface="Open Sans" panose="020B0606030504020204" pitchFamily="34" charset="0"/>
              </a:rPr>
              <a:t/>
            </a:r>
            <a:br>
              <a:rPr lang="tr-TR" sz="1800" b="1" u="sng" kern="0" cap="all" dirty="0">
                <a:latin typeface="Cabin"/>
                <a:ea typeface="Arial Unicode MS"/>
                <a:cs typeface="Open Sans" panose="020B0606030504020204" pitchFamily="34" charset="0"/>
              </a:rPr>
            </a:br>
            <a:endParaRPr lang="tr-TR"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ct val="110000"/>
              </a:lnSpc>
            </a:pPr>
            <a:endParaRPr lang="tr-TR" sz="1300" dirty="0"/>
          </a:p>
        </p:txBody>
      </p:sp>
      <p:pic>
        <p:nvPicPr>
          <p:cNvPr id="8" name="Resim 7">
            <a:extLst>
              <a:ext uri="{FF2B5EF4-FFF2-40B4-BE49-F238E27FC236}">
                <a16:creationId xmlns:a16="http://schemas.microsoft.com/office/drawing/2014/main" xmlns="" id="{61FE4C92-3F30-2603-FB6A-3ECFC12D8088}"/>
              </a:ext>
            </a:extLst>
          </p:cNvPr>
          <p:cNvPicPr>
            <a:picLocks noChangeAspect="1"/>
          </p:cNvPicPr>
          <p:nvPr/>
        </p:nvPicPr>
        <p:blipFill rotWithShape="1">
          <a:blip r:embed="rId3">
            <a:extLst>
              <a:ext uri="{28A0092B-C50C-407E-A947-70E740481C1C}">
                <a14:useLocalDpi xmlns:a14="http://schemas.microsoft.com/office/drawing/2010/main" val="0"/>
              </a:ext>
            </a:extLst>
          </a:blip>
          <a:srcRect t="16054"/>
          <a:stretch/>
        </p:blipFill>
        <p:spPr bwMode="auto">
          <a:xfrm>
            <a:off x="6609920" y="2119833"/>
            <a:ext cx="5441402" cy="2944548"/>
          </a:xfrm>
          <a:prstGeom prst="rect">
            <a:avLst/>
          </a:prstGeom>
          <a:ln>
            <a:noFill/>
          </a:ln>
          <a:extLst>
            <a:ext uri="{53640926-AAD7-44D8-BBD7-CCE9431645EC}">
              <a14:shadowObscured xmlns:a14="http://schemas.microsoft.com/office/drawing/2010/main"/>
            </a:ext>
          </a:extLst>
        </p:spPr>
      </p:pic>
      <p:pic>
        <p:nvPicPr>
          <p:cNvPr id="9" name="Resim 8" descr="giyim, dış mekan, kişi, şahıs, adam, insan içeren bir resim&#10;&#10;Yapay zeka tarafından oluşturulan içerik yanlış olabilir.">
            <a:extLst>
              <a:ext uri="{FF2B5EF4-FFF2-40B4-BE49-F238E27FC236}">
                <a16:creationId xmlns:a16="http://schemas.microsoft.com/office/drawing/2014/main" xmlns="" id="{A5FB9CA4-5536-2FB4-067A-84728AFA9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920" y="-14144"/>
            <a:ext cx="5441403" cy="2875599"/>
          </a:xfrm>
          <a:prstGeom prst="rect">
            <a:avLst/>
          </a:prstGeom>
        </p:spPr>
      </p:pic>
      <p:pic>
        <p:nvPicPr>
          <p:cNvPr id="11" name="İçerik Yer Tutucusu 10" descr="metin, dış mekan, mukavva, taşınma içeren bir resim&#10;&#10;Yapay zeka tarafından oluşturulan içerik yanlış olabilir.">
            <a:extLst>
              <a:ext uri="{FF2B5EF4-FFF2-40B4-BE49-F238E27FC236}">
                <a16:creationId xmlns:a16="http://schemas.microsoft.com/office/drawing/2014/main" xmlns="" id="{8A1AC9A6-A81C-793D-E5A1-BCCBFDC7BCA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05600" y="4243751"/>
            <a:ext cx="5345722" cy="2609667"/>
          </a:xfrm>
          <a:prstGeom prst="rect">
            <a:avLst/>
          </a:prstGeom>
        </p:spPr>
      </p:pic>
    </p:spTree>
    <p:extLst>
      <p:ext uri="{BB962C8B-B14F-4D97-AF65-F5344CB8AC3E}">
        <p14:creationId xmlns:p14="http://schemas.microsoft.com/office/powerpoint/2010/main" val="135595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bg1">
              <a:lumMod val="95000"/>
            </a:schemeClr>
          </a:solidFill>
        </p:spPr>
        <p:txBody>
          <a:bodyPr>
            <a:normAutofit/>
          </a:bodyPr>
          <a:lstStyle/>
          <a:p>
            <a:r>
              <a:rPr lang="tr-TR" sz="2800" dirty="0" smtClean="0"/>
              <a:t/>
            </a:r>
            <a:br>
              <a:rPr lang="tr-TR" sz="2800" dirty="0" smtClean="0"/>
            </a:br>
            <a:r>
              <a:rPr lang="tr-TR" sz="2800" dirty="0" smtClean="0"/>
              <a:t>Adana </a:t>
            </a:r>
            <a:r>
              <a:rPr lang="tr-TR" sz="2800" dirty="0"/>
              <a:t>Tabip Odası Deprem Bölgesi Destek Faaliyetleri</a:t>
            </a:r>
          </a:p>
        </p:txBody>
      </p:sp>
      <p:sp>
        <p:nvSpPr>
          <p:cNvPr id="3" name="İçerik Yer Tutucusu 2"/>
          <p:cNvSpPr>
            <a:spLocks noGrp="1"/>
          </p:cNvSpPr>
          <p:nvPr>
            <p:ph idx="1"/>
          </p:nvPr>
        </p:nvSpPr>
        <p:spPr/>
        <p:txBody>
          <a:bodyPr>
            <a:normAutofit fontScale="92500"/>
          </a:bodyPr>
          <a:lstStyle/>
          <a:p>
            <a:r>
              <a:rPr lang="tr-TR" dirty="0" smtClean="0"/>
              <a:t>Adana Tabip Odası tarafından depremin ilk gününden itibaren oluşturulan Deprem Bölgesi Gönüllü Hekim Ağı oluşturulmuş, İlimizde ihtiyaç duyulan hastane ve toplanma bölgelerine sevkleri sağlanmıştır. </a:t>
            </a:r>
          </a:p>
          <a:p>
            <a:r>
              <a:rPr lang="tr-TR" dirty="0" smtClean="0"/>
              <a:t>Oda başkanları ile toplantı gerçekleştirilerek bir kriz masası oluşturulmuştur. </a:t>
            </a:r>
          </a:p>
          <a:p>
            <a:r>
              <a:rPr lang="tr-TR" dirty="0" smtClean="0"/>
              <a:t>Depremin ikinci günü bölgede görev yapan meslektaşlarla dayanışma amacıyla Tıbbi malzeme ve erzak bağış kabulüne başlanmıştır. </a:t>
            </a:r>
          </a:p>
          <a:p>
            <a:r>
              <a:rPr lang="tr-TR" dirty="0" smtClean="0"/>
              <a:t>Gıda, bebek maması, hasta maması ve kamp malzemesi türü bağışlar da ayrıştırılarak bir kısmı bölgeye gidecek araçlara yüklenmiş ve sevkleri sağlanmıştır. </a:t>
            </a:r>
          </a:p>
          <a:p>
            <a:r>
              <a:rPr lang="tr-TR" dirty="0" smtClean="0"/>
              <a:t>Meslektaşlarımızın barınma ihtiyacını karşılamak için oda tüm hekim ve sivil halka açılmıştır. </a:t>
            </a:r>
          </a:p>
          <a:p>
            <a:r>
              <a:rPr lang="tr-TR" dirty="0" smtClean="0"/>
              <a:t>İlde oluşturulan TTB Kriz Masası üzerinden tıbbi malzemeler Deprem illerine dağıtımları bekletilmeden gerçekleştirilmektedir.</a:t>
            </a:r>
            <a:endParaRPr lang="tr-TR" dirty="0"/>
          </a:p>
        </p:txBody>
      </p:sp>
    </p:spTree>
    <p:extLst>
      <p:ext uri="{BB962C8B-B14F-4D97-AF65-F5344CB8AC3E}">
        <p14:creationId xmlns:p14="http://schemas.microsoft.com/office/powerpoint/2010/main" val="159861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FB3D05-7BBE-CE01-EF54-5AA34D97341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2BEE181F-DC5F-1F47-43E3-1D60F964CC99}"/>
              </a:ext>
            </a:extLst>
          </p:cNvPr>
          <p:cNvSpPr>
            <a:spLocks noGrp="1"/>
          </p:cNvSpPr>
          <p:nvPr>
            <p:ph type="ctrTitle"/>
          </p:nvPr>
        </p:nvSpPr>
        <p:spPr>
          <a:xfrm>
            <a:off x="83164" y="1219200"/>
            <a:ext cx="5781368" cy="2098431"/>
          </a:xfrm>
          <a:solidFill>
            <a:schemeClr val="bg1">
              <a:lumMod val="95000"/>
            </a:schemeClr>
          </a:solidFill>
        </p:spPr>
        <p:txBody>
          <a:bodyPr>
            <a:normAutofit fontScale="90000"/>
          </a:bodyPr>
          <a:lstStyle/>
          <a:p>
            <a:pPr algn="l"/>
            <a:r>
              <a:rPr lang="tr-TR" sz="2800" b="1" kern="0" cap="all" dirty="0">
                <a:effectLst/>
                <a:latin typeface="Cabin"/>
                <a:ea typeface="Arial Unicode MS"/>
                <a:cs typeface="Open Sans" panose="020B0606030504020204" pitchFamily="34" charset="0"/>
              </a:rPr>
              <a:t>TTB HATAY İL DEPREM KOORDİNASYONU KADIN BİRİMİ’NDEN HİJYEN KİTLERİ VE TEMİZLİK MALZEMELERİ DAĞITIMI</a:t>
            </a:r>
            <a:r>
              <a:rPr lang="tr-TR" sz="2800" b="1" u="sng" kern="0" cap="all" dirty="0">
                <a:effectLst/>
                <a:latin typeface="Cabin"/>
                <a:ea typeface="Arial Unicode MS"/>
                <a:cs typeface="Open Sans" panose="020B0606030504020204" pitchFamily="34" charset="0"/>
              </a:rPr>
              <a:t/>
            </a:r>
            <a:br>
              <a:rPr lang="tr-TR" sz="2800" b="1" u="sng" kern="0" cap="all" dirty="0">
                <a:effectLst/>
                <a:latin typeface="Cabin"/>
                <a:ea typeface="Arial Unicode MS"/>
                <a:cs typeface="Open Sans" panose="020B0606030504020204" pitchFamily="34" charset="0"/>
              </a:rPr>
            </a:br>
            <a:endParaRPr lang="tr-TR" sz="2800" dirty="0"/>
          </a:p>
        </p:txBody>
      </p:sp>
      <p:sp>
        <p:nvSpPr>
          <p:cNvPr id="3" name="Alt Başlık 2">
            <a:extLst>
              <a:ext uri="{FF2B5EF4-FFF2-40B4-BE49-F238E27FC236}">
                <a16:creationId xmlns:a16="http://schemas.microsoft.com/office/drawing/2014/main" xmlns="" id="{B0BA0CC4-A093-9ABC-F144-B53DF15091C5}"/>
              </a:ext>
            </a:extLst>
          </p:cNvPr>
          <p:cNvSpPr>
            <a:spLocks noGrp="1"/>
          </p:cNvSpPr>
          <p:nvPr>
            <p:ph type="subTitle" idx="1"/>
          </p:nvPr>
        </p:nvSpPr>
        <p:spPr>
          <a:xfrm>
            <a:off x="228254" y="3429000"/>
            <a:ext cx="5221827" cy="3350342"/>
          </a:xfrm>
        </p:spPr>
        <p:txBody>
          <a:bodyPr>
            <a:normAutofit/>
          </a:bodyPr>
          <a:lstStyle/>
          <a:p>
            <a:pPr algn="just">
              <a:lnSpc>
                <a:spcPct val="107000"/>
              </a:lnSpc>
              <a:spcAft>
                <a:spcPts val="600"/>
              </a:spcAft>
            </a:pPr>
            <a:r>
              <a:rPr lang="tr-TR" sz="1800" spc="-5" dirty="0" smtClean="0">
                <a:effectLst/>
                <a:latin typeface="Cabin"/>
                <a:ea typeface="Aptos" panose="020B0004020202020204" pitchFamily="34" charset="0"/>
                <a:cs typeface="Calibri" panose="020F0502020204030204" pitchFamily="34" charset="0"/>
              </a:rPr>
              <a:t>Türk </a:t>
            </a:r>
            <a:r>
              <a:rPr lang="tr-TR" sz="1800" spc="-5" dirty="0">
                <a:effectLst/>
                <a:latin typeface="Cabin"/>
                <a:ea typeface="Aptos" panose="020B0004020202020204" pitchFamily="34" charset="0"/>
                <a:cs typeface="Calibri" panose="020F0502020204030204" pitchFamily="34" charset="0"/>
              </a:rPr>
              <a:t>Tabipleri Birliği (TTB) Hatay İl Deprem Koordinasyonu </a:t>
            </a:r>
            <a:r>
              <a:rPr lang="tr-TR" sz="1800" b="1" spc="-5" dirty="0">
                <a:solidFill>
                  <a:srgbClr val="C00000"/>
                </a:solidFill>
                <a:effectLst/>
                <a:latin typeface="Cabin"/>
                <a:ea typeface="Aptos" panose="020B0004020202020204" pitchFamily="34" charset="0"/>
                <a:cs typeface="Calibri" panose="020F0502020204030204" pitchFamily="34" charset="0"/>
              </a:rPr>
              <a:t>Kadın Birimi,</a:t>
            </a:r>
            <a:r>
              <a:rPr lang="tr-TR" sz="1800" spc="-5" dirty="0">
                <a:effectLst/>
                <a:latin typeface="Cabin"/>
                <a:ea typeface="Aptos" panose="020B0004020202020204" pitchFamily="34" charset="0"/>
                <a:cs typeface="Calibri" panose="020F0502020204030204" pitchFamily="34" charset="0"/>
              </a:rPr>
              <a:t> Sağlık ve Sosyal Hizmet Emekçileri Sendikası ile birlikte koruyucu sağlık çalışmaları kapsamında </a:t>
            </a:r>
            <a:r>
              <a:rPr lang="tr-TR" kern="100" spc="-5" dirty="0">
                <a:latin typeface="Cabin"/>
                <a:ea typeface="Aptos" panose="020B0004020202020204" pitchFamily="34" charset="0"/>
                <a:cs typeface="Calibri" panose="020F0502020204030204" pitchFamily="34" charset="0"/>
              </a:rPr>
              <a:t>hijyen ile gebelik başta olmak üzere depremzede kadınların sağlığını korumaya yönelik bilgilendirmeler yapmak ve </a:t>
            </a:r>
            <a:r>
              <a:rPr lang="tr-TR" kern="100" spc="-5" dirty="0" err="1">
                <a:latin typeface="Cabin"/>
                <a:ea typeface="Aptos" panose="020B0004020202020204" pitchFamily="34" charset="0"/>
                <a:cs typeface="Calibri" panose="020F0502020204030204" pitchFamily="34" charset="0"/>
              </a:rPr>
              <a:t>psikososyal</a:t>
            </a:r>
            <a:r>
              <a:rPr lang="tr-TR" kern="100" spc="-5" dirty="0">
                <a:latin typeface="Cabin"/>
                <a:ea typeface="Aptos" panose="020B0004020202020204" pitchFamily="34" charset="0"/>
                <a:cs typeface="Calibri" panose="020F0502020204030204" pitchFamily="34" charset="0"/>
              </a:rPr>
              <a:t> dayanışmayı örgütlemek amacıyla çalışmalar yürütüldü. </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E421C147-893A-02BD-0829-348A7CCC3B9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pic>
        <p:nvPicPr>
          <p:cNvPr id="9" name="Resim 8" descr="giyim, dış mekan, kişi, şahıs, ayakkabı içeren bir resim&#10;&#10;Yapay zeka tarafından oluşturulan içerik yanlış olabilir.">
            <a:extLst>
              <a:ext uri="{FF2B5EF4-FFF2-40B4-BE49-F238E27FC236}">
                <a16:creationId xmlns:a16="http://schemas.microsoft.com/office/drawing/2014/main" xmlns="" id="{B942827D-820D-DB2D-BA26-0D06238949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087" y="316523"/>
            <a:ext cx="6276127" cy="2727697"/>
          </a:xfrm>
          <a:prstGeom prst="rect">
            <a:avLst/>
          </a:prstGeom>
        </p:spPr>
      </p:pic>
      <p:pic>
        <p:nvPicPr>
          <p:cNvPr id="8" name="Resim 7">
            <a:extLst>
              <a:ext uri="{FF2B5EF4-FFF2-40B4-BE49-F238E27FC236}">
                <a16:creationId xmlns:a16="http://schemas.microsoft.com/office/drawing/2014/main" xmlns="" id="{C62036AC-9BE4-CDE8-EBE9-032F8B3A1459}"/>
              </a:ext>
            </a:extLst>
          </p:cNvPr>
          <p:cNvPicPr>
            <a:picLocks noChangeAspect="1"/>
          </p:cNvPicPr>
          <p:nvPr/>
        </p:nvPicPr>
        <p:blipFill>
          <a:blip r:embed="rId4"/>
          <a:stretch>
            <a:fillRect/>
          </a:stretch>
        </p:blipFill>
        <p:spPr>
          <a:xfrm>
            <a:off x="5822088" y="3118339"/>
            <a:ext cx="6369912" cy="3856892"/>
          </a:xfrm>
          <a:prstGeom prst="rect">
            <a:avLst/>
          </a:prstGeom>
        </p:spPr>
      </p:pic>
    </p:spTree>
    <p:extLst>
      <p:ext uri="{BB962C8B-B14F-4D97-AF65-F5344CB8AC3E}">
        <p14:creationId xmlns:p14="http://schemas.microsoft.com/office/powerpoint/2010/main" val="219734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186644-03A5-1A17-B08B-8C1319E5F20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3695EC11-22D2-0AE6-0F45-B27019801232}"/>
              </a:ext>
            </a:extLst>
          </p:cNvPr>
          <p:cNvSpPr>
            <a:spLocks noGrp="1"/>
          </p:cNvSpPr>
          <p:nvPr>
            <p:ph type="ctrTitle"/>
          </p:nvPr>
        </p:nvSpPr>
        <p:spPr>
          <a:xfrm>
            <a:off x="0" y="1188091"/>
            <a:ext cx="3814916" cy="2257265"/>
          </a:xfrm>
          <a:solidFill>
            <a:schemeClr val="bg1">
              <a:lumMod val="95000"/>
            </a:schemeClr>
          </a:solidFill>
        </p:spPr>
        <p:txBody>
          <a:bodyPr>
            <a:normAutofit fontScale="90000"/>
          </a:bodyPr>
          <a:lstStyle/>
          <a:p>
            <a:pPr algn="l"/>
            <a:r>
              <a:rPr lang="tr-TR" sz="3000" kern="0" cap="all" dirty="0" err="1" smtClean="0">
                <a:latin typeface="Cabin"/>
                <a:ea typeface="Arial Unicode MS"/>
                <a:cs typeface="Open Sans" panose="020B0606030504020204" pitchFamily="34" charset="0"/>
              </a:rPr>
              <a:t>dayanIşma</a:t>
            </a:r>
            <a:r>
              <a:rPr lang="tr-TR" sz="3000" kern="0" cap="all" dirty="0" smtClean="0">
                <a:latin typeface="Cabin"/>
                <a:ea typeface="Arial Unicode MS"/>
                <a:cs typeface="Open Sans" panose="020B0606030504020204" pitchFamily="34" charset="0"/>
              </a:rPr>
              <a:t> </a:t>
            </a:r>
            <a:r>
              <a:rPr lang="tr-TR" sz="3000" kern="0" cap="all" dirty="0" err="1" smtClean="0">
                <a:latin typeface="Cabin"/>
                <a:ea typeface="Arial Unicode MS"/>
                <a:cs typeface="Open Sans" panose="020B0606030504020204" pitchFamily="34" charset="0"/>
              </a:rPr>
              <a:t>İçİn</a:t>
            </a:r>
            <a:r>
              <a:rPr lang="tr-TR" sz="3000" kern="0" cap="all" dirty="0" smtClean="0">
                <a:latin typeface="Cabin"/>
                <a:ea typeface="Arial Unicode MS"/>
                <a:cs typeface="Open Sans" panose="020B0606030504020204" pitchFamily="34" charset="0"/>
              </a:rPr>
              <a:t> </a:t>
            </a:r>
            <a:r>
              <a:rPr lang="tr-TR" sz="3000" kern="0" cap="all" dirty="0">
                <a:latin typeface="Cabin"/>
                <a:ea typeface="Arial Unicode MS"/>
                <a:cs typeface="Open Sans" panose="020B0606030504020204" pitchFamily="34" charset="0"/>
              </a:rPr>
              <a:t>1. basamak </a:t>
            </a:r>
            <a:r>
              <a:rPr lang="tr-TR" sz="3000" kern="0" cap="all" dirty="0" err="1" smtClean="0">
                <a:latin typeface="Cabin"/>
                <a:ea typeface="Arial Unicode MS"/>
                <a:cs typeface="Open Sans" panose="020B0606030504020204" pitchFamily="34" charset="0"/>
              </a:rPr>
              <a:t>sağlIk</a:t>
            </a:r>
            <a:r>
              <a:rPr lang="tr-TR" sz="3000" kern="0" cap="all" dirty="0" smtClean="0">
                <a:latin typeface="Cabin"/>
                <a:ea typeface="Arial Unicode MS"/>
                <a:cs typeface="Open Sans" panose="020B0606030504020204" pitchFamily="34" charset="0"/>
              </a:rPr>
              <a:t> </a:t>
            </a:r>
            <a:r>
              <a:rPr lang="tr-TR" sz="3000" kern="0" cap="all" dirty="0" err="1" smtClean="0">
                <a:latin typeface="Cabin"/>
                <a:ea typeface="Arial Unicode MS"/>
                <a:cs typeface="Open Sans" panose="020B0606030504020204" pitchFamily="34" charset="0"/>
              </a:rPr>
              <a:t>kurumlarIna</a:t>
            </a:r>
            <a:r>
              <a:rPr lang="tr-TR" sz="3000" kern="0" cap="all" dirty="0" smtClean="0">
                <a:latin typeface="Cabin"/>
                <a:ea typeface="Arial Unicode MS"/>
                <a:cs typeface="Open Sans" panose="020B0606030504020204" pitchFamily="34" charset="0"/>
              </a:rPr>
              <a:t> </a:t>
            </a:r>
            <a:r>
              <a:rPr lang="tr-TR" sz="3000" kern="0" cap="all" dirty="0">
                <a:latin typeface="Cabin"/>
                <a:ea typeface="Arial Unicode MS"/>
                <a:cs typeface="Open Sans" panose="020B0606030504020204" pitchFamily="34" charset="0"/>
              </a:rPr>
              <a:t>malzeme desteği </a:t>
            </a:r>
            <a:r>
              <a:rPr lang="tr-TR" sz="3000" kern="0" cap="all" dirty="0" err="1" smtClean="0">
                <a:latin typeface="Cabin"/>
                <a:ea typeface="Arial Unicode MS"/>
                <a:cs typeface="Open Sans" panose="020B0606030504020204" pitchFamily="34" charset="0"/>
              </a:rPr>
              <a:t>sağlaNDI</a:t>
            </a:r>
            <a:endParaRPr lang="tr-TR" sz="3000" dirty="0"/>
          </a:p>
        </p:txBody>
      </p:sp>
      <p:sp>
        <p:nvSpPr>
          <p:cNvPr id="3" name="Alt Başlık 2">
            <a:extLst>
              <a:ext uri="{FF2B5EF4-FFF2-40B4-BE49-F238E27FC236}">
                <a16:creationId xmlns:a16="http://schemas.microsoft.com/office/drawing/2014/main" xmlns="" id="{F9CBF1FF-A0FF-9DB9-0A22-24B096E8DCD5}"/>
              </a:ext>
            </a:extLst>
          </p:cNvPr>
          <p:cNvSpPr>
            <a:spLocks noGrp="1"/>
          </p:cNvSpPr>
          <p:nvPr>
            <p:ph type="subTitle" idx="1"/>
          </p:nvPr>
        </p:nvSpPr>
        <p:spPr>
          <a:xfrm>
            <a:off x="98322" y="3769916"/>
            <a:ext cx="3716594" cy="3350342"/>
          </a:xfrm>
        </p:spPr>
        <p:txBody>
          <a:bodyPr>
            <a:normAutofit/>
          </a:bodyPr>
          <a:lstStyle/>
          <a:p>
            <a:pPr algn="just">
              <a:lnSpc>
                <a:spcPct val="107000"/>
              </a:lnSpc>
              <a:spcAft>
                <a:spcPts val="600"/>
              </a:spcAft>
            </a:pPr>
            <a:r>
              <a:rPr lang="tr-TR" b="1" spc="-5" dirty="0">
                <a:solidFill>
                  <a:srgbClr val="C00000"/>
                </a:solidFill>
                <a:latin typeface="Cabin"/>
                <a:cs typeface="Calibri" panose="020F0502020204030204" pitchFamily="34" charset="0"/>
              </a:rPr>
              <a:t>6 ilde 60’dan fazla Aile Sağlığı Merkezi</a:t>
            </a:r>
            <a:r>
              <a:rPr lang="tr-TR" spc="-5" dirty="0">
                <a:latin typeface="Cabin"/>
                <a:cs typeface="Calibri" panose="020F0502020204030204" pitchFamily="34" charset="0"/>
              </a:rPr>
              <a:t>nin depremde kullanılmaz hale gelen malzemelerine yönelik desteklerle, dayanışma </a:t>
            </a:r>
            <a:r>
              <a:rPr lang="tr-TR" spc="-5" dirty="0" smtClean="0">
                <a:latin typeface="Cabin"/>
                <a:cs typeface="Calibri" panose="020F0502020204030204" pitchFamily="34" charset="0"/>
              </a:rPr>
              <a:t>sağlandı.   </a:t>
            </a:r>
            <a:endParaRPr lang="tr-TR" dirty="0"/>
          </a:p>
        </p:txBody>
      </p:sp>
      <p:pic>
        <p:nvPicPr>
          <p:cNvPr id="6" name="Resim 5" descr="metin, logo, simge, sembol, yazı tipi içeren bir resim&#10;&#10;Yapay zeka tarafından oluşturulan içerik yanlış olabilir.">
            <a:extLst>
              <a:ext uri="{FF2B5EF4-FFF2-40B4-BE49-F238E27FC236}">
                <a16:creationId xmlns:a16="http://schemas.microsoft.com/office/drawing/2014/main" xmlns="" id="{E7BCA365-8365-2EC0-7DC2-A21845F67DF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164" y="78658"/>
            <a:ext cx="4698682" cy="1034572"/>
          </a:xfrm>
          <a:prstGeom prst="rect">
            <a:avLst/>
          </a:prstGeom>
        </p:spPr>
      </p:pic>
      <p:pic>
        <p:nvPicPr>
          <p:cNvPr id="8" name="Resim 7" descr="tekerlek, dış mekan, araba lastiği, kara taşıtı içeren bir resim&#10;&#10;Yapay zeka tarafından oluşturulan içerik yanlış olabilir.">
            <a:extLst>
              <a:ext uri="{FF2B5EF4-FFF2-40B4-BE49-F238E27FC236}">
                <a16:creationId xmlns:a16="http://schemas.microsoft.com/office/drawing/2014/main" xmlns="" id="{CE5AFFD0-1105-8FD6-0C04-A10EF04AA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597" y="595944"/>
            <a:ext cx="3629403" cy="6183397"/>
          </a:xfrm>
          <a:prstGeom prst="rect">
            <a:avLst/>
          </a:prstGeom>
        </p:spPr>
      </p:pic>
      <p:pic>
        <p:nvPicPr>
          <p:cNvPr id="10" name="Resim 9" descr="giyim, kişi, şahıs, kutu, dış mekan içeren bir resim&#10;&#10;Yapay zeka tarafından oluşturulan içerik yanlış olabilir.">
            <a:extLst>
              <a:ext uri="{FF2B5EF4-FFF2-40B4-BE49-F238E27FC236}">
                <a16:creationId xmlns:a16="http://schemas.microsoft.com/office/drawing/2014/main" xmlns="" id="{D661D30B-2A7C-1133-0207-5C377A483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632" y="3755922"/>
            <a:ext cx="4537965" cy="3023419"/>
          </a:xfrm>
          <a:prstGeom prst="rect">
            <a:avLst/>
          </a:prstGeom>
        </p:spPr>
      </p:pic>
      <p:pic>
        <p:nvPicPr>
          <p:cNvPr id="12" name="Resim 11" descr="giyim, kişi, şahıs, adam, insan, insan yüzü içeren bir resim&#10;&#10;Yapay zeka tarafından oluşturulan içerik yanlış olabilir.">
            <a:extLst>
              <a:ext uri="{FF2B5EF4-FFF2-40B4-BE49-F238E27FC236}">
                <a16:creationId xmlns:a16="http://schemas.microsoft.com/office/drawing/2014/main" xmlns="" id="{3950EBFD-2BB5-D392-9032-5F1D8CD76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631" y="805014"/>
            <a:ext cx="4537966" cy="3023420"/>
          </a:xfrm>
          <a:prstGeom prst="rect">
            <a:avLst/>
          </a:prstGeom>
        </p:spPr>
      </p:pic>
    </p:spTree>
    <p:extLst>
      <p:ext uri="{BB962C8B-B14F-4D97-AF65-F5344CB8AC3E}">
        <p14:creationId xmlns:p14="http://schemas.microsoft.com/office/powerpoint/2010/main" val="1752643312"/>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nillaVTI" id="{54D376C6-1C9B-4C6B-8F3C-483BB307BB05}" vid="{7690D8A9-C071-45EF-BA7A-F7FA9779B11D}"/>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3277</Words>
  <Application>Microsoft Office PowerPoint</Application>
  <PresentationFormat>Özel</PresentationFormat>
  <Paragraphs>294</Paragraphs>
  <Slides>59</Slides>
  <Notes>20</Notes>
  <HiddenSlides>0</HiddenSlides>
  <MMClips>0</MMClips>
  <ScaleCrop>false</ScaleCrop>
  <HeadingPairs>
    <vt:vector size="4" baseType="variant">
      <vt:variant>
        <vt:lpstr>Tema</vt:lpstr>
      </vt:variant>
      <vt:variant>
        <vt:i4>1</vt:i4>
      </vt:variant>
      <vt:variant>
        <vt:lpstr>Slayt Başlıkları</vt:lpstr>
      </vt:variant>
      <vt:variant>
        <vt:i4>59</vt:i4>
      </vt:variant>
    </vt:vector>
  </HeadingPairs>
  <TitlesOfParts>
    <vt:vector size="60" baseType="lpstr">
      <vt:lpstr>VanillaVTI</vt:lpstr>
      <vt:lpstr>06 ŞUBAT DEPREM ANMASI PROGRAMI UNUTMADIK UNUTTURMAYACAĞIZ </vt:lpstr>
      <vt:lpstr>Depremler ve Etkileri</vt:lpstr>
      <vt:lpstr> Sağlık Bakanı Fahrettin Koca, 448 sağlık çalışanının depremde hayatını kaybettiğini, 528 sağlık çalışanının ise yaralı olduğunu açıkladı.  </vt:lpstr>
      <vt:lpstr>PowerPoint Sunusu</vt:lpstr>
      <vt:lpstr>Erken dönem çalışmaları</vt:lpstr>
      <vt:lpstr>PowerPoint Sunusu</vt:lpstr>
      <vt:lpstr> Adana Tabip Odası Deprem Bölgesi Destek Faaliyetleri</vt:lpstr>
      <vt:lpstr>TTB HATAY İL DEPREM KOORDİNASYONU KADIN BİRİMİ’NDEN HİJYEN KİTLERİ VE TEMİZLİK MALZEMELERİ DAĞITIMI </vt:lpstr>
      <vt:lpstr>dayanIşma İçİn 1. basamak sağlIk kurumlarIna malzeme desteği sağlaNDI</vt:lpstr>
      <vt:lpstr>HIzlI değerlendİrme raporlarI yayInlandI.</vt:lpstr>
      <vt:lpstr>TÜRK TABİPLERİ BİRLİĞİ OLAĞANDIŞI DURUMLARDA HIZLI DEĞERLENDİRME  RAPORLARININ İÇERİKLERİ</vt:lpstr>
      <vt:lpstr>TÜRK TABİPLERİ BİRLİĞİ OLAĞANDIŞI DURUMLARDA HIZLI DEĞERLENDİRME  RAPORLARININ İÇERİKLERİ</vt:lpstr>
      <vt:lpstr>PowerPoint Sunusu</vt:lpstr>
      <vt:lpstr>Sağlık çalışanlarının öncelikli sorunları ve yapılması gerekenler</vt:lpstr>
      <vt:lpstr>TTB-DEPREM DEĞERLENDİRME RAPORLARINDA SAĞLIK HİZMETLERİ VE SAĞLIK EMEK GÜCÜ </vt:lpstr>
      <vt:lpstr>Geç dönem çalışmaları</vt:lpstr>
      <vt:lpstr>PowerPoint Sunusu</vt:lpstr>
      <vt:lpstr>TTB-AFETLERDE SAĞLIK HİZMETLERİ YÖNETİMİ AKADEMİSİ</vt:lpstr>
      <vt:lpstr>Deprem Bölgesinde Asbest Raporu Özeti</vt:lpstr>
      <vt:lpstr>Asbestin Sağlık Üzerindeki Etkileri</vt:lpstr>
      <vt:lpstr>Deprem Bölgesinde Asbest Tespiti  Adıyaman, Kahramanmaraş ve Elbistan şehir merkezlerinde yapılan incelemelerde enkaz tozlarında asbest lifleri tespit edildi. Hafriyat depolama alanlarında risk yüksek. </vt:lpstr>
      <vt:lpstr>TTB-AFETLERDE SAĞLIK HİZMETLERİ YÖNETİMİ AKADEMİSİ</vt:lpstr>
      <vt:lpstr>PowerPoint Sunusu</vt:lpstr>
      <vt:lpstr>PowerPoint Sunusu</vt:lpstr>
      <vt:lpstr>Gıdaya erişim ve gıda güvenliği</vt:lpstr>
      <vt:lpstr>Suya erişim</vt:lpstr>
      <vt:lpstr> Bodurluk- Zayıflık</vt:lpstr>
      <vt:lpstr>Yaşa göre bodurluk, zayıflık ve şişmanlık varlığı</vt:lpstr>
      <vt:lpstr>PowerPoint Sunusu</vt:lpstr>
      <vt:lpstr>Deprem öncesinde ölçülmüş olan verilere göre BKİ persentilde değişim 208 çocuk geçmiş antropometrik ölçümlerinin persentilleri ile güncel persentilleri karşılaştırılabilmiştir. </vt:lpstr>
      <vt:lpstr>Kalınan Yer ve Erişim Sorunları-derinlemesine görüşme –n: 56</vt:lpstr>
      <vt:lpstr>PowerPoint Sunusu</vt:lpstr>
      <vt:lpstr>PowerPoint Sunusu</vt:lpstr>
      <vt:lpstr>Gıdaya erişim ve gıda güvenliği</vt:lpstr>
      <vt:lpstr>Suya erişim</vt:lpstr>
      <vt:lpstr> Bodurluk, zayıflık</vt:lpstr>
      <vt:lpstr>PowerPoint Sunusu</vt:lpstr>
      <vt:lpstr>Yetersiz beslenme için risk faktörleri</vt:lpstr>
      <vt:lpstr>Yetersiz beslenme için risk faktörleri</vt:lpstr>
      <vt:lpstr>Gıda Alımı ve Saklama Koşulları</vt:lpstr>
      <vt:lpstr>Sosyo- Ekonomik Sorunlar</vt:lpstr>
      <vt:lpstr>Sonuç</vt:lpstr>
      <vt:lpstr>TTB-AFETLERDE SAĞLIK HİZMETLERİ YÖNETİMİ AKADEMİSİ</vt:lpstr>
      <vt:lpstr>2. YIL RAPORU HAZIRLANMA SÜRECİ- TMMOB Afet Çalışma Grubu </vt:lpstr>
      <vt:lpstr>2. YIL RAPORU HAZIRLANMA SÜRECİ</vt:lpstr>
      <vt:lpstr>2. YIL RAPORU HAZIRLANMA SÜRECİ</vt:lpstr>
      <vt:lpstr>  Devletin en üst düzeyinden en alt düzeyine yetkililerinin dillerine pelesenk olan “Deprem bölgesi dünyanın en büyük şantiyesi” Ne pahasına?</vt:lpstr>
      <vt:lpstr>“En büyük şantiye”nin yarattığı en büyük hava kirliliği pahasına… </vt:lpstr>
      <vt:lpstr>Gelmekte olan bulaşıcı olmayan hastalıklar salgını, kanser salgını pahasına… </vt:lpstr>
      <vt:lpstr>Hızlı üretim baskısı nedeniyle yaşanan işçi cinayetleri, pahasına… </vt:lpstr>
      <vt:lpstr>Trafik cinayetleri pahasına</vt:lpstr>
      <vt:lpstr>Gıdaya erişim ve ücretsiz okul öğünlerini kaldırarak çocukların sağlıklı büyüme gelişme hakkını yok etme pahasına… </vt:lpstr>
      <vt:lpstr> Yıkılan, kullanılamaz hale gelen sağlık kurumlarının yapılmaması; sağlık hizmetlerinin verilememesi pahasına… </vt:lpstr>
      <vt:lpstr> Bozulan Toplumun Ruh Sağlığı Pahasına……</vt:lpstr>
      <vt:lpstr>  Şubat 2023 Depremlerinin Ruh Sağlığına Etkileri (Adıyaman Örneği)   6 Şubat 2023 Kahramanmaraş Merkezli Depremlerden Etkilenen Depremzedelerde İntihar Girişimi, Dürtüsellik, Psikolojik Acı ve Depresyonun Araştırılması Şeyma Sehlikoğlu , https://doi.org/10.35440/hutfd.1531467 I nvestigation of Posttraumatic Stress and Depression Symptoms in Children Who Experienced the Kahramanmaraş Earthquake Mehmet Emin Düken vd. https://www.researchgate.net/publication/382628795 </vt:lpstr>
      <vt:lpstr>Şubat 2023 Depremlerinin Ruh Sağlığına Etkileri (Adıyaman Örneği)</vt:lpstr>
      <vt:lpstr>Dahası;</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Şubat 2023 depremlerinde neler yaptık</dc:title>
  <dc:creator>gürdal tut</dc:creator>
  <cp:lastModifiedBy>saip</cp:lastModifiedBy>
  <cp:revision>51</cp:revision>
  <dcterms:created xsi:type="dcterms:W3CDTF">2025-02-13T15:54:01Z</dcterms:created>
  <dcterms:modified xsi:type="dcterms:W3CDTF">2025-02-15T11:11:50Z</dcterms:modified>
</cp:coreProperties>
</file>