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media/audio8.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96" r:id="rId2"/>
  </p:sldMasterIdLst>
  <p:notesMasterIdLst>
    <p:notesMasterId r:id="rId131"/>
  </p:notesMasterIdLst>
  <p:handoutMasterIdLst>
    <p:handoutMasterId r:id="rId132"/>
  </p:handoutMasterIdLst>
  <p:sldIdLst>
    <p:sldId id="668" r:id="rId3"/>
    <p:sldId id="256" r:id="rId4"/>
    <p:sldId id="599" r:id="rId5"/>
    <p:sldId id="600" r:id="rId6"/>
    <p:sldId id="665" r:id="rId7"/>
    <p:sldId id="601" r:id="rId8"/>
    <p:sldId id="666" r:id="rId9"/>
    <p:sldId id="610" r:id="rId10"/>
    <p:sldId id="603" r:id="rId11"/>
    <p:sldId id="604" r:id="rId12"/>
    <p:sldId id="605" r:id="rId13"/>
    <p:sldId id="662" r:id="rId14"/>
    <p:sldId id="663" r:id="rId15"/>
    <p:sldId id="664" r:id="rId16"/>
    <p:sldId id="606" r:id="rId17"/>
    <p:sldId id="607" r:id="rId18"/>
    <p:sldId id="608" r:id="rId19"/>
    <p:sldId id="667" r:id="rId20"/>
    <p:sldId id="611" r:id="rId21"/>
    <p:sldId id="609" r:id="rId22"/>
    <p:sldId id="613" r:id="rId23"/>
    <p:sldId id="659" r:id="rId24"/>
    <p:sldId id="660" r:id="rId25"/>
    <p:sldId id="661" r:id="rId26"/>
    <p:sldId id="614" r:id="rId27"/>
    <p:sldId id="615" r:id="rId28"/>
    <p:sldId id="616" r:id="rId29"/>
    <p:sldId id="617" r:id="rId30"/>
    <p:sldId id="618" r:id="rId31"/>
    <p:sldId id="619" r:id="rId32"/>
    <p:sldId id="620" r:id="rId33"/>
    <p:sldId id="621" r:id="rId34"/>
    <p:sldId id="625" r:id="rId35"/>
    <p:sldId id="626" r:id="rId36"/>
    <p:sldId id="630" r:id="rId37"/>
    <p:sldId id="631" r:id="rId38"/>
    <p:sldId id="632" r:id="rId39"/>
    <p:sldId id="636" r:id="rId40"/>
    <p:sldId id="638" r:id="rId41"/>
    <p:sldId id="691" r:id="rId42"/>
    <p:sldId id="692" r:id="rId43"/>
    <p:sldId id="693" r:id="rId44"/>
    <p:sldId id="694" r:id="rId45"/>
    <p:sldId id="695" r:id="rId46"/>
    <p:sldId id="696" r:id="rId47"/>
    <p:sldId id="697" r:id="rId48"/>
    <p:sldId id="641" r:id="rId49"/>
    <p:sldId id="642" r:id="rId50"/>
    <p:sldId id="640" r:id="rId51"/>
    <p:sldId id="643" r:id="rId52"/>
    <p:sldId id="644" r:id="rId53"/>
    <p:sldId id="645" r:id="rId54"/>
    <p:sldId id="658" r:id="rId55"/>
    <p:sldId id="646" r:id="rId56"/>
    <p:sldId id="654" r:id="rId57"/>
    <p:sldId id="655" r:id="rId58"/>
    <p:sldId id="656" r:id="rId59"/>
    <p:sldId id="657" r:id="rId60"/>
    <p:sldId id="648" r:id="rId61"/>
    <p:sldId id="649" r:id="rId62"/>
    <p:sldId id="650" r:id="rId63"/>
    <p:sldId id="651" r:id="rId64"/>
    <p:sldId id="652" r:id="rId65"/>
    <p:sldId id="653" r:id="rId66"/>
    <p:sldId id="689" r:id="rId67"/>
    <p:sldId id="677" r:id="rId68"/>
    <p:sldId id="678" r:id="rId69"/>
    <p:sldId id="679" r:id="rId70"/>
    <p:sldId id="680" r:id="rId71"/>
    <p:sldId id="681" r:id="rId72"/>
    <p:sldId id="682" r:id="rId73"/>
    <p:sldId id="683" r:id="rId74"/>
    <p:sldId id="684" r:id="rId75"/>
    <p:sldId id="685" r:id="rId76"/>
    <p:sldId id="686" r:id="rId77"/>
    <p:sldId id="687" r:id="rId78"/>
    <p:sldId id="719" r:id="rId79"/>
    <p:sldId id="699" r:id="rId80"/>
    <p:sldId id="700" r:id="rId81"/>
    <p:sldId id="701" r:id="rId82"/>
    <p:sldId id="702" r:id="rId83"/>
    <p:sldId id="703" r:id="rId84"/>
    <p:sldId id="720" r:id="rId85"/>
    <p:sldId id="704" r:id="rId86"/>
    <p:sldId id="705" r:id="rId87"/>
    <p:sldId id="706" r:id="rId88"/>
    <p:sldId id="707" r:id="rId89"/>
    <p:sldId id="708" r:id="rId90"/>
    <p:sldId id="709" r:id="rId91"/>
    <p:sldId id="710" r:id="rId92"/>
    <p:sldId id="711" r:id="rId93"/>
    <p:sldId id="712" r:id="rId94"/>
    <p:sldId id="713" r:id="rId95"/>
    <p:sldId id="714" r:id="rId96"/>
    <p:sldId id="715" r:id="rId97"/>
    <p:sldId id="716" r:id="rId98"/>
    <p:sldId id="717" r:id="rId99"/>
    <p:sldId id="718" r:id="rId100"/>
    <p:sldId id="750" r:id="rId101"/>
    <p:sldId id="722" r:id="rId102"/>
    <p:sldId id="723" r:id="rId103"/>
    <p:sldId id="724" r:id="rId104"/>
    <p:sldId id="725" r:id="rId105"/>
    <p:sldId id="726" r:id="rId106"/>
    <p:sldId id="727" r:id="rId107"/>
    <p:sldId id="728" r:id="rId108"/>
    <p:sldId id="729" r:id="rId109"/>
    <p:sldId id="751" r:id="rId110"/>
    <p:sldId id="730" r:id="rId111"/>
    <p:sldId id="731" r:id="rId112"/>
    <p:sldId id="732" r:id="rId113"/>
    <p:sldId id="733" r:id="rId114"/>
    <p:sldId id="734" r:id="rId115"/>
    <p:sldId id="735" r:id="rId116"/>
    <p:sldId id="736" r:id="rId117"/>
    <p:sldId id="737" r:id="rId118"/>
    <p:sldId id="738" r:id="rId119"/>
    <p:sldId id="739" r:id="rId120"/>
    <p:sldId id="740" r:id="rId121"/>
    <p:sldId id="741" r:id="rId122"/>
    <p:sldId id="742" r:id="rId123"/>
    <p:sldId id="743" r:id="rId124"/>
    <p:sldId id="744" r:id="rId125"/>
    <p:sldId id="745" r:id="rId126"/>
    <p:sldId id="746" r:id="rId127"/>
    <p:sldId id="747" r:id="rId128"/>
    <p:sldId id="748" r:id="rId129"/>
    <p:sldId id="749" r:id="rId130"/>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98" y="72"/>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tr-TR"/>
          </a:p>
        </p:txBody>
      </p:sp>
      <p:sp>
        <p:nvSpPr>
          <p:cNvPr id="95235"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tr-TR"/>
          </a:p>
        </p:txBody>
      </p:sp>
      <p:sp>
        <p:nvSpPr>
          <p:cNvPr id="95236"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tr-TR"/>
          </a:p>
        </p:txBody>
      </p:sp>
      <p:sp>
        <p:nvSpPr>
          <p:cNvPr id="95237"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4552B03F-67D3-440E-A7F2-7A257CDBAE57}" type="slidenum">
              <a:rPr lang="tr-TR" altLang="tr-TR"/>
              <a:pPr/>
              <a:t>‹#›</a:t>
            </a:fld>
            <a:endParaRPr lang="tr-TR" altLang="tr-TR"/>
          </a:p>
        </p:txBody>
      </p:sp>
    </p:spTree>
    <p:extLst>
      <p:ext uri="{BB962C8B-B14F-4D97-AF65-F5344CB8AC3E}">
        <p14:creationId xmlns:p14="http://schemas.microsoft.com/office/powerpoint/2010/main" val="577888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55D5F01F-47B5-48BB-AFF6-B10015E1F5FA}" type="datetimeFigureOut">
              <a:rPr lang="tr-TR"/>
              <a:pPr>
                <a:defRPr/>
              </a:pPr>
              <a:t>17.02.2026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F618F5C-E596-4936-A284-7DAA4BFCF611}" type="slidenum">
              <a:rPr lang="tr-TR" altLang="tr-TR"/>
              <a:pPr/>
              <a:t>‹#›</a:t>
            </a:fld>
            <a:endParaRPr lang="tr-TR" altLang="tr-TR"/>
          </a:p>
        </p:txBody>
      </p:sp>
    </p:spTree>
    <p:extLst>
      <p:ext uri="{BB962C8B-B14F-4D97-AF65-F5344CB8AC3E}">
        <p14:creationId xmlns:p14="http://schemas.microsoft.com/office/powerpoint/2010/main" val="728906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AB4A7A3-D497-4F82-A0EF-FF5EC7595820}" type="slidenum">
              <a:rPr lang="tr-TR" altLang="tr-TR">
                <a:latin typeface="Times New Roman" pitchFamily="18" charset="0"/>
              </a:rPr>
              <a:pPr eaLnBrk="1" hangingPunct="1"/>
              <a:t>54</a:t>
            </a:fld>
            <a:endParaRPr lang="tr-TR" altLang="tr-TR">
              <a:latin typeface="Times New Roman"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62">
              <a:defRPr sz="2200">
                <a:solidFill>
                  <a:schemeClr val="tx1"/>
                </a:solidFill>
                <a:latin typeface="Times New Roman" pitchFamily="18" charset="0"/>
              </a:defRPr>
            </a:lvl1pPr>
            <a:lvl2pPr marL="685743" indent="-263747" defTabSz="874762">
              <a:defRPr sz="2200">
                <a:solidFill>
                  <a:schemeClr val="tx1"/>
                </a:solidFill>
                <a:latin typeface="Times New Roman" pitchFamily="18" charset="0"/>
              </a:defRPr>
            </a:lvl2pPr>
            <a:lvl3pPr marL="1054989" indent="-210998" defTabSz="874762">
              <a:defRPr sz="2200">
                <a:solidFill>
                  <a:schemeClr val="tx1"/>
                </a:solidFill>
                <a:latin typeface="Times New Roman" pitchFamily="18" charset="0"/>
              </a:defRPr>
            </a:lvl3pPr>
            <a:lvl4pPr marL="1476985" indent="-210998" defTabSz="874762">
              <a:defRPr sz="2200">
                <a:solidFill>
                  <a:schemeClr val="tx1"/>
                </a:solidFill>
                <a:latin typeface="Times New Roman" pitchFamily="18" charset="0"/>
              </a:defRPr>
            </a:lvl4pPr>
            <a:lvl5pPr marL="1898980" indent="-210998" defTabSz="874762">
              <a:defRPr sz="2200">
                <a:solidFill>
                  <a:schemeClr val="tx1"/>
                </a:solidFill>
                <a:latin typeface="Times New Roman" pitchFamily="18" charset="0"/>
              </a:defRPr>
            </a:lvl5pPr>
            <a:lvl6pPr marL="2320976" indent="-210998" defTabSz="874762" eaLnBrk="0" fontAlgn="base" hangingPunct="0">
              <a:spcBef>
                <a:spcPct val="0"/>
              </a:spcBef>
              <a:spcAft>
                <a:spcPct val="0"/>
              </a:spcAft>
              <a:defRPr sz="2200">
                <a:solidFill>
                  <a:schemeClr val="tx1"/>
                </a:solidFill>
                <a:latin typeface="Times New Roman" pitchFamily="18" charset="0"/>
              </a:defRPr>
            </a:lvl6pPr>
            <a:lvl7pPr marL="2742971" indent="-210998" defTabSz="874762" eaLnBrk="0" fontAlgn="base" hangingPunct="0">
              <a:spcBef>
                <a:spcPct val="0"/>
              </a:spcBef>
              <a:spcAft>
                <a:spcPct val="0"/>
              </a:spcAft>
              <a:defRPr sz="2200">
                <a:solidFill>
                  <a:schemeClr val="tx1"/>
                </a:solidFill>
                <a:latin typeface="Times New Roman" pitchFamily="18" charset="0"/>
              </a:defRPr>
            </a:lvl7pPr>
            <a:lvl8pPr marL="3164967" indent="-210998" defTabSz="874762" eaLnBrk="0" fontAlgn="base" hangingPunct="0">
              <a:spcBef>
                <a:spcPct val="0"/>
              </a:spcBef>
              <a:spcAft>
                <a:spcPct val="0"/>
              </a:spcAft>
              <a:defRPr sz="2200">
                <a:solidFill>
                  <a:schemeClr val="tx1"/>
                </a:solidFill>
                <a:latin typeface="Times New Roman" pitchFamily="18" charset="0"/>
              </a:defRPr>
            </a:lvl8pPr>
            <a:lvl9pPr marL="3586963" indent="-210998" defTabSz="874762" eaLnBrk="0" fontAlgn="base" hangingPunct="0">
              <a:spcBef>
                <a:spcPct val="0"/>
              </a:spcBef>
              <a:spcAft>
                <a:spcPct val="0"/>
              </a:spcAft>
              <a:defRPr sz="2200">
                <a:solidFill>
                  <a:schemeClr val="tx1"/>
                </a:solidFill>
                <a:latin typeface="Times New Roman" pitchFamily="18" charset="0"/>
              </a:defRPr>
            </a:lvl9pPr>
          </a:lstStyle>
          <a:p>
            <a:fld id="{72BA28BF-D8D5-4D07-BA76-E47B54C6BE68}" type="slidenum">
              <a:rPr lang="en-US" altLang="tr-TR" sz="1100"/>
              <a:pPr/>
              <a:t>63</a:t>
            </a:fld>
            <a:endParaRPr lang="en-US" altLang="tr-TR" sz="11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mtClean="0"/>
              <a:t>This is a microscopic photo of normal hearing hair cells.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62">
              <a:defRPr sz="2200">
                <a:solidFill>
                  <a:schemeClr val="tx1"/>
                </a:solidFill>
                <a:latin typeface="Times New Roman" pitchFamily="18" charset="0"/>
              </a:defRPr>
            </a:lvl1pPr>
            <a:lvl2pPr marL="685743" indent="-263747" defTabSz="874762">
              <a:defRPr sz="2200">
                <a:solidFill>
                  <a:schemeClr val="tx1"/>
                </a:solidFill>
                <a:latin typeface="Times New Roman" pitchFamily="18" charset="0"/>
              </a:defRPr>
            </a:lvl2pPr>
            <a:lvl3pPr marL="1054989" indent="-210998" defTabSz="874762">
              <a:defRPr sz="2200">
                <a:solidFill>
                  <a:schemeClr val="tx1"/>
                </a:solidFill>
                <a:latin typeface="Times New Roman" pitchFamily="18" charset="0"/>
              </a:defRPr>
            </a:lvl3pPr>
            <a:lvl4pPr marL="1476985" indent="-210998" defTabSz="874762">
              <a:defRPr sz="2200">
                <a:solidFill>
                  <a:schemeClr val="tx1"/>
                </a:solidFill>
                <a:latin typeface="Times New Roman" pitchFamily="18" charset="0"/>
              </a:defRPr>
            </a:lvl4pPr>
            <a:lvl5pPr marL="1898980" indent="-210998" defTabSz="874762">
              <a:defRPr sz="2200">
                <a:solidFill>
                  <a:schemeClr val="tx1"/>
                </a:solidFill>
                <a:latin typeface="Times New Roman" pitchFamily="18" charset="0"/>
              </a:defRPr>
            </a:lvl5pPr>
            <a:lvl6pPr marL="2320976" indent="-210998" defTabSz="874762" eaLnBrk="0" fontAlgn="base" hangingPunct="0">
              <a:spcBef>
                <a:spcPct val="0"/>
              </a:spcBef>
              <a:spcAft>
                <a:spcPct val="0"/>
              </a:spcAft>
              <a:defRPr sz="2200">
                <a:solidFill>
                  <a:schemeClr val="tx1"/>
                </a:solidFill>
                <a:latin typeface="Times New Roman" pitchFamily="18" charset="0"/>
              </a:defRPr>
            </a:lvl6pPr>
            <a:lvl7pPr marL="2742971" indent="-210998" defTabSz="874762" eaLnBrk="0" fontAlgn="base" hangingPunct="0">
              <a:spcBef>
                <a:spcPct val="0"/>
              </a:spcBef>
              <a:spcAft>
                <a:spcPct val="0"/>
              </a:spcAft>
              <a:defRPr sz="2200">
                <a:solidFill>
                  <a:schemeClr val="tx1"/>
                </a:solidFill>
                <a:latin typeface="Times New Roman" pitchFamily="18" charset="0"/>
              </a:defRPr>
            </a:lvl7pPr>
            <a:lvl8pPr marL="3164967" indent="-210998" defTabSz="874762" eaLnBrk="0" fontAlgn="base" hangingPunct="0">
              <a:spcBef>
                <a:spcPct val="0"/>
              </a:spcBef>
              <a:spcAft>
                <a:spcPct val="0"/>
              </a:spcAft>
              <a:defRPr sz="2200">
                <a:solidFill>
                  <a:schemeClr val="tx1"/>
                </a:solidFill>
                <a:latin typeface="Times New Roman" pitchFamily="18" charset="0"/>
              </a:defRPr>
            </a:lvl8pPr>
            <a:lvl9pPr marL="3586963" indent="-210998" defTabSz="874762" eaLnBrk="0" fontAlgn="base" hangingPunct="0">
              <a:spcBef>
                <a:spcPct val="0"/>
              </a:spcBef>
              <a:spcAft>
                <a:spcPct val="0"/>
              </a:spcAft>
              <a:defRPr sz="2200">
                <a:solidFill>
                  <a:schemeClr val="tx1"/>
                </a:solidFill>
                <a:latin typeface="Times New Roman" pitchFamily="18" charset="0"/>
              </a:defRPr>
            </a:lvl9pPr>
          </a:lstStyle>
          <a:p>
            <a:fld id="{4B9C1B03-BA7C-4240-9465-DA7C8EF2A1C8}" type="slidenum">
              <a:rPr lang="en-US" altLang="tr-TR" sz="1100"/>
              <a:pPr/>
              <a:t>64</a:t>
            </a:fld>
            <a:endParaRPr lang="en-US" altLang="tr-TR" sz="11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mtClean="0"/>
              <a:t>This is what the hair cells look like after noise exposure.  This represents hearing loss and is not correctable by any medical or surgical procedure.  Remember the chart on detection of sound by hearing ability?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81364E4-BCC4-4C47-A483-F054B0E3DFD1}" type="slidenum">
              <a:rPr lang="de-DE" altLang="tr-TR" sz="1200">
                <a:solidFill>
                  <a:srgbClr val="000000"/>
                </a:solidFill>
              </a:rPr>
              <a:pPr algn="r" eaLnBrk="1" hangingPunct="1"/>
              <a:t>69</a:t>
            </a:fld>
            <a:endParaRPr lang="de-DE" altLang="tr-TR" sz="1200">
              <a:solidFill>
                <a:srgbClr val="000000"/>
              </a:solidFill>
            </a:endParaRPr>
          </a:p>
        </p:txBody>
      </p:sp>
      <p:sp>
        <p:nvSpPr>
          <p:cNvPr id="185347" name="Text Box 3"/>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eaLnBrk="0" hangingPunct="0">
              <a:defRPr>
                <a:solidFill>
                  <a:schemeClr val="tx1"/>
                </a:solidFill>
                <a:latin typeface="Arial" charset="0"/>
                <a:cs typeface="Arial" charset="0"/>
              </a:defRPr>
            </a:lvl1pPr>
            <a:lvl2pPr marL="742950" indent="-285750" defTabSz="947738" eaLnBrk="0" hangingPunct="0">
              <a:defRPr>
                <a:solidFill>
                  <a:schemeClr val="tx1"/>
                </a:solidFill>
                <a:latin typeface="Arial" charset="0"/>
                <a:cs typeface="Arial" charset="0"/>
              </a:defRPr>
            </a:lvl2pPr>
            <a:lvl3pPr marL="1143000" indent="-228600" defTabSz="947738" eaLnBrk="0" hangingPunct="0">
              <a:defRPr>
                <a:solidFill>
                  <a:schemeClr val="tx1"/>
                </a:solidFill>
                <a:latin typeface="Arial" charset="0"/>
                <a:cs typeface="Arial" charset="0"/>
              </a:defRPr>
            </a:lvl3pPr>
            <a:lvl4pPr marL="1600200" indent="-228600" defTabSz="947738" eaLnBrk="0" hangingPunct="0">
              <a:defRPr>
                <a:solidFill>
                  <a:schemeClr val="tx1"/>
                </a:solidFill>
                <a:latin typeface="Arial" charset="0"/>
                <a:cs typeface="Arial" charset="0"/>
              </a:defRPr>
            </a:lvl4pPr>
            <a:lvl5pPr marL="2057400" indent="-228600" defTabSz="947738" eaLnBrk="0" hangingPunct="0">
              <a:defRPr>
                <a:solidFill>
                  <a:schemeClr val="tx1"/>
                </a:solidFill>
                <a:latin typeface="Arial" charset="0"/>
                <a:cs typeface="Arial" charset="0"/>
              </a:defRPr>
            </a:lvl5pPr>
            <a:lvl6pPr marL="2514600" indent="-228600" defTabSz="947738" eaLnBrk="0" fontAlgn="base" hangingPunct="0">
              <a:spcBef>
                <a:spcPct val="0"/>
              </a:spcBef>
              <a:spcAft>
                <a:spcPct val="0"/>
              </a:spcAft>
              <a:defRPr>
                <a:solidFill>
                  <a:schemeClr val="tx1"/>
                </a:solidFill>
                <a:latin typeface="Arial" charset="0"/>
                <a:cs typeface="Arial" charset="0"/>
              </a:defRPr>
            </a:lvl6pPr>
            <a:lvl7pPr marL="2971800" indent="-228600" defTabSz="947738" eaLnBrk="0" fontAlgn="base" hangingPunct="0">
              <a:spcBef>
                <a:spcPct val="0"/>
              </a:spcBef>
              <a:spcAft>
                <a:spcPct val="0"/>
              </a:spcAft>
              <a:defRPr>
                <a:solidFill>
                  <a:schemeClr val="tx1"/>
                </a:solidFill>
                <a:latin typeface="Arial" charset="0"/>
                <a:cs typeface="Arial" charset="0"/>
              </a:defRPr>
            </a:lvl7pPr>
            <a:lvl8pPr marL="3429000" indent="-228600" defTabSz="947738" eaLnBrk="0" fontAlgn="base" hangingPunct="0">
              <a:spcBef>
                <a:spcPct val="0"/>
              </a:spcBef>
              <a:spcAft>
                <a:spcPct val="0"/>
              </a:spcAft>
              <a:defRPr>
                <a:solidFill>
                  <a:schemeClr val="tx1"/>
                </a:solidFill>
                <a:latin typeface="Arial" charset="0"/>
                <a:cs typeface="Arial" charset="0"/>
              </a:defRPr>
            </a:lvl8pPr>
            <a:lvl9pPr marL="3886200" indent="-228600" defTabSz="947738" eaLnBrk="0" fontAlgn="base" hangingPunct="0">
              <a:spcBef>
                <a:spcPct val="0"/>
              </a:spcBef>
              <a:spcAft>
                <a:spcPct val="0"/>
              </a:spcAft>
              <a:defRPr>
                <a:solidFill>
                  <a:schemeClr val="tx1"/>
                </a:solidFill>
                <a:latin typeface="Arial" charset="0"/>
                <a:cs typeface="Arial" charset="0"/>
              </a:defRPr>
            </a:lvl9pPr>
          </a:lstStyle>
          <a:p>
            <a:pPr algn="r" eaLnBrk="1" hangingPunct="1"/>
            <a:fld id="{E5545366-2708-4C1C-975F-0DAC14CD7E51}" type="slidenum">
              <a:rPr lang="en-GB" altLang="tr-TR" sz="1300">
                <a:solidFill>
                  <a:srgbClr val="000000"/>
                </a:solidFill>
              </a:rPr>
              <a:pPr algn="r" eaLnBrk="1" hangingPunct="1"/>
              <a:t>69</a:t>
            </a:fld>
            <a:endParaRPr lang="en-GB" altLang="tr-TR" sz="1300">
              <a:solidFill>
                <a:srgbClr val="000000"/>
              </a:solidFill>
            </a:endParaRPr>
          </a:p>
        </p:txBody>
      </p:sp>
      <p:sp>
        <p:nvSpPr>
          <p:cNvPr id="185348" name="Rectangle 2"/>
          <p:cNvSpPr>
            <a:spLocks noGrp="1" noRot="1" noChangeAspect="1" noChangeArrowheads="1" noTextEdit="1"/>
          </p:cNvSpPr>
          <p:nvPr>
            <p:ph type="sldImg"/>
          </p:nvPr>
        </p:nvSpPr>
        <p:spPr>
          <a:xfrm>
            <a:off x="1143000" y="685800"/>
            <a:ext cx="4573588" cy="3430588"/>
          </a:xfrm>
          <a:ln/>
        </p:spPr>
      </p:sp>
      <p:sp>
        <p:nvSpPr>
          <p:cNvPr id="1853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lstStyle/>
          <a:p>
            <a:pPr eaLnBrk="1" hangingPunct="1"/>
            <a:endParaRPr lang="en-US" altLang="tr-TR" smtClean="0"/>
          </a:p>
        </p:txBody>
      </p:sp>
    </p:spTree>
    <p:extLst>
      <p:ext uri="{BB962C8B-B14F-4D97-AF65-F5344CB8AC3E}">
        <p14:creationId xmlns:p14="http://schemas.microsoft.com/office/powerpoint/2010/main" val="250294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46FBFC0F-51CC-4721-803C-B724B7D38756}" type="slidenum">
              <a:rPr lang="de-DE" altLang="tr-TR" sz="1200">
                <a:solidFill>
                  <a:srgbClr val="000000"/>
                </a:solidFill>
              </a:rPr>
              <a:pPr algn="r" eaLnBrk="1" hangingPunct="1"/>
              <a:t>70</a:t>
            </a:fld>
            <a:endParaRPr lang="de-DE" altLang="tr-TR" sz="1200">
              <a:solidFill>
                <a:srgbClr val="000000"/>
              </a:solidFill>
            </a:endParaRPr>
          </a:p>
        </p:txBody>
      </p:sp>
      <p:sp>
        <p:nvSpPr>
          <p:cNvPr id="186371" name="Text Box 3"/>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eaLnBrk="0" hangingPunct="0">
              <a:defRPr>
                <a:solidFill>
                  <a:schemeClr val="tx1"/>
                </a:solidFill>
                <a:latin typeface="Arial" charset="0"/>
                <a:cs typeface="Arial" charset="0"/>
              </a:defRPr>
            </a:lvl1pPr>
            <a:lvl2pPr marL="742950" indent="-285750" defTabSz="947738" eaLnBrk="0" hangingPunct="0">
              <a:defRPr>
                <a:solidFill>
                  <a:schemeClr val="tx1"/>
                </a:solidFill>
                <a:latin typeface="Arial" charset="0"/>
                <a:cs typeface="Arial" charset="0"/>
              </a:defRPr>
            </a:lvl2pPr>
            <a:lvl3pPr marL="1143000" indent="-228600" defTabSz="947738" eaLnBrk="0" hangingPunct="0">
              <a:defRPr>
                <a:solidFill>
                  <a:schemeClr val="tx1"/>
                </a:solidFill>
                <a:latin typeface="Arial" charset="0"/>
                <a:cs typeface="Arial" charset="0"/>
              </a:defRPr>
            </a:lvl3pPr>
            <a:lvl4pPr marL="1600200" indent="-228600" defTabSz="947738" eaLnBrk="0" hangingPunct="0">
              <a:defRPr>
                <a:solidFill>
                  <a:schemeClr val="tx1"/>
                </a:solidFill>
                <a:latin typeface="Arial" charset="0"/>
                <a:cs typeface="Arial" charset="0"/>
              </a:defRPr>
            </a:lvl4pPr>
            <a:lvl5pPr marL="2057400" indent="-228600" defTabSz="947738" eaLnBrk="0" hangingPunct="0">
              <a:defRPr>
                <a:solidFill>
                  <a:schemeClr val="tx1"/>
                </a:solidFill>
                <a:latin typeface="Arial" charset="0"/>
                <a:cs typeface="Arial" charset="0"/>
              </a:defRPr>
            </a:lvl5pPr>
            <a:lvl6pPr marL="2514600" indent="-228600" defTabSz="947738" eaLnBrk="0" fontAlgn="base" hangingPunct="0">
              <a:spcBef>
                <a:spcPct val="0"/>
              </a:spcBef>
              <a:spcAft>
                <a:spcPct val="0"/>
              </a:spcAft>
              <a:defRPr>
                <a:solidFill>
                  <a:schemeClr val="tx1"/>
                </a:solidFill>
                <a:latin typeface="Arial" charset="0"/>
                <a:cs typeface="Arial" charset="0"/>
              </a:defRPr>
            </a:lvl6pPr>
            <a:lvl7pPr marL="2971800" indent="-228600" defTabSz="947738" eaLnBrk="0" fontAlgn="base" hangingPunct="0">
              <a:spcBef>
                <a:spcPct val="0"/>
              </a:spcBef>
              <a:spcAft>
                <a:spcPct val="0"/>
              </a:spcAft>
              <a:defRPr>
                <a:solidFill>
                  <a:schemeClr val="tx1"/>
                </a:solidFill>
                <a:latin typeface="Arial" charset="0"/>
                <a:cs typeface="Arial" charset="0"/>
              </a:defRPr>
            </a:lvl7pPr>
            <a:lvl8pPr marL="3429000" indent="-228600" defTabSz="947738" eaLnBrk="0" fontAlgn="base" hangingPunct="0">
              <a:spcBef>
                <a:spcPct val="0"/>
              </a:spcBef>
              <a:spcAft>
                <a:spcPct val="0"/>
              </a:spcAft>
              <a:defRPr>
                <a:solidFill>
                  <a:schemeClr val="tx1"/>
                </a:solidFill>
                <a:latin typeface="Arial" charset="0"/>
                <a:cs typeface="Arial" charset="0"/>
              </a:defRPr>
            </a:lvl8pPr>
            <a:lvl9pPr marL="3886200" indent="-228600" defTabSz="947738" eaLnBrk="0" fontAlgn="base" hangingPunct="0">
              <a:spcBef>
                <a:spcPct val="0"/>
              </a:spcBef>
              <a:spcAft>
                <a:spcPct val="0"/>
              </a:spcAft>
              <a:defRPr>
                <a:solidFill>
                  <a:schemeClr val="tx1"/>
                </a:solidFill>
                <a:latin typeface="Arial" charset="0"/>
                <a:cs typeface="Arial" charset="0"/>
              </a:defRPr>
            </a:lvl9pPr>
          </a:lstStyle>
          <a:p>
            <a:pPr algn="r" eaLnBrk="1" hangingPunct="1"/>
            <a:fld id="{71DB92EF-C574-4C21-AE27-89EC693C874B}" type="slidenum">
              <a:rPr lang="en-GB" altLang="tr-TR" sz="1300">
                <a:solidFill>
                  <a:srgbClr val="000000"/>
                </a:solidFill>
              </a:rPr>
              <a:pPr algn="r" eaLnBrk="1" hangingPunct="1"/>
              <a:t>70</a:t>
            </a:fld>
            <a:endParaRPr lang="en-GB" altLang="tr-TR" sz="1300">
              <a:solidFill>
                <a:srgbClr val="000000"/>
              </a:solidFill>
            </a:endParaRPr>
          </a:p>
        </p:txBody>
      </p:sp>
      <p:sp>
        <p:nvSpPr>
          <p:cNvPr id="186372" name="Rectangle 2"/>
          <p:cNvSpPr>
            <a:spLocks noGrp="1" noRot="1" noChangeAspect="1" noChangeArrowheads="1" noTextEdit="1"/>
          </p:cNvSpPr>
          <p:nvPr>
            <p:ph type="sldImg"/>
          </p:nvPr>
        </p:nvSpPr>
        <p:spPr>
          <a:xfrm>
            <a:off x="1143000" y="685800"/>
            <a:ext cx="4573588" cy="3430588"/>
          </a:xfrm>
          <a:ln/>
        </p:spPr>
      </p:sp>
      <p:sp>
        <p:nvSpPr>
          <p:cNvPr id="1863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lstStyle/>
          <a:p>
            <a:pPr eaLnBrk="1" hangingPunct="1"/>
            <a:endParaRPr lang="en-US" altLang="tr-TR" smtClean="0"/>
          </a:p>
        </p:txBody>
      </p:sp>
    </p:spTree>
    <p:extLst>
      <p:ext uri="{BB962C8B-B14F-4D97-AF65-F5344CB8AC3E}">
        <p14:creationId xmlns:p14="http://schemas.microsoft.com/office/powerpoint/2010/main" val="57802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Line 7"/>
          <p:cNvSpPr>
            <a:spLocks noChangeShapeType="1"/>
          </p:cNvSpPr>
          <p:nvPr/>
        </p:nvSpPr>
        <p:spPr bwMode="auto">
          <a:xfrm>
            <a:off x="1905000" y="1219200"/>
            <a:ext cx="0" cy="2057400"/>
          </a:xfrm>
          <a:prstGeom prst="line">
            <a:avLst/>
          </a:prstGeom>
          <a:noFill/>
          <a:ln w="34925">
            <a:solidFill>
              <a:schemeClr val="tx2"/>
            </a:solidFill>
            <a:round/>
            <a:headEnd/>
            <a:tailEnd/>
          </a:ln>
        </p:spPr>
        <p:txBody>
          <a:bodyPr/>
          <a:lstStyle/>
          <a:p>
            <a:pPr>
              <a:defRPr/>
            </a:pPr>
            <a:endParaRPr lang="tr-TR">
              <a:latin typeface="Arial" charset="0"/>
            </a:endParaRPr>
          </a:p>
        </p:txBody>
      </p:sp>
      <p:sp>
        <p:nvSpPr>
          <p:cNvPr id="5" name="Oval 8"/>
          <p:cNvSpPr>
            <a:spLocks noChangeArrowheads="1"/>
          </p:cNvSpPr>
          <p:nvPr/>
        </p:nvSpPr>
        <p:spPr bwMode="auto">
          <a:xfrm>
            <a:off x="163513" y="2103438"/>
            <a:ext cx="347662" cy="347662"/>
          </a:xfrm>
          <a:prstGeom prst="ellipse">
            <a:avLst/>
          </a:prstGeom>
          <a:solidFill>
            <a:schemeClr val="tx1"/>
          </a:solidFill>
          <a:ln w="9525">
            <a:noFill/>
            <a:round/>
            <a:headEnd/>
            <a:tailEnd/>
          </a:ln>
        </p:spPr>
        <p:txBody>
          <a:bodyPr wrap="none" anchor="ctr"/>
          <a:lstStyle/>
          <a:p>
            <a:pPr algn="ctr">
              <a:defRPr/>
            </a:pPr>
            <a:endParaRPr lang="tr-TR" sz="2400">
              <a:latin typeface="Times New Roman" charset="0"/>
            </a:endParaRPr>
          </a:p>
        </p:txBody>
      </p:sp>
      <p:sp>
        <p:nvSpPr>
          <p:cNvPr id="6" name="Oval 9"/>
          <p:cNvSpPr>
            <a:spLocks noChangeArrowheads="1"/>
          </p:cNvSpPr>
          <p:nvPr/>
        </p:nvSpPr>
        <p:spPr bwMode="auto">
          <a:xfrm>
            <a:off x="739775" y="2105025"/>
            <a:ext cx="349250" cy="347663"/>
          </a:xfrm>
          <a:prstGeom prst="ellipse">
            <a:avLst/>
          </a:prstGeom>
          <a:solidFill>
            <a:schemeClr val="accent1"/>
          </a:solidFill>
          <a:ln w="9525">
            <a:noFill/>
            <a:round/>
            <a:headEnd/>
            <a:tailEnd/>
          </a:ln>
        </p:spPr>
        <p:txBody>
          <a:bodyPr wrap="none" anchor="ctr"/>
          <a:lstStyle/>
          <a:p>
            <a:pPr algn="ctr">
              <a:defRPr/>
            </a:pPr>
            <a:endParaRPr lang="tr-TR" sz="2400">
              <a:latin typeface="Times New Roman" charset="0"/>
            </a:endParaRPr>
          </a:p>
        </p:txBody>
      </p:sp>
      <p:sp>
        <p:nvSpPr>
          <p:cNvPr id="7" name="Oval 10"/>
          <p:cNvSpPr>
            <a:spLocks noChangeArrowheads="1"/>
          </p:cNvSpPr>
          <p:nvPr/>
        </p:nvSpPr>
        <p:spPr bwMode="auto">
          <a:xfrm>
            <a:off x="1317625" y="2105025"/>
            <a:ext cx="347663" cy="347663"/>
          </a:xfrm>
          <a:prstGeom prst="ellipse">
            <a:avLst/>
          </a:prstGeom>
          <a:solidFill>
            <a:schemeClr val="accent2"/>
          </a:solidFill>
          <a:ln w="9525">
            <a:noFill/>
            <a:round/>
            <a:headEnd/>
            <a:tailEnd/>
          </a:ln>
        </p:spPr>
        <p:txBody>
          <a:bodyPr wrap="none" anchor="ctr"/>
          <a:lstStyle/>
          <a:p>
            <a:pPr algn="ctr">
              <a:defRPr/>
            </a:pPr>
            <a:endParaRPr lang="tr-TR" sz="2400">
              <a:latin typeface="Times New Roman" charset="0"/>
            </a:endParaRPr>
          </a:p>
        </p:txBody>
      </p:sp>
      <p:sp>
        <p:nvSpPr>
          <p:cNvPr id="30722" name="Rectangle 2"/>
          <p:cNvSpPr>
            <a:spLocks noGrp="1" noChangeArrowheads="1"/>
          </p:cNvSpPr>
          <p:nvPr>
            <p:ph type="ctrTitle"/>
          </p:nvPr>
        </p:nvSpPr>
        <p:spPr>
          <a:xfrm>
            <a:off x="2133600" y="1371600"/>
            <a:ext cx="6477000" cy="1752600"/>
          </a:xfrm>
        </p:spPr>
        <p:txBody>
          <a:bodyPr/>
          <a:lstStyle>
            <a:lvl1pPr>
              <a:defRPr sz="5400"/>
            </a:lvl1pPr>
          </a:lstStyle>
          <a:p>
            <a:pPr lvl="0"/>
            <a:r>
              <a:rPr lang="tr-TR" noProof="0" smtClean="0"/>
              <a:t>Asıl başlık stili için tıklatın</a:t>
            </a:r>
          </a:p>
        </p:txBody>
      </p:sp>
      <p:sp>
        <p:nvSpPr>
          <p:cNvPr id="30723"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pPr lvl="0"/>
            <a:r>
              <a:rPr lang="tr-TR" noProof="0" smtClean="0"/>
              <a:t>Asıl alt başlık stilini düzenlemek için tıklatın</a:t>
            </a:r>
          </a:p>
        </p:txBody>
      </p:sp>
      <p:sp>
        <p:nvSpPr>
          <p:cNvPr id="8" name="Rectangle 4"/>
          <p:cNvSpPr>
            <a:spLocks noGrp="1" noChangeArrowheads="1"/>
          </p:cNvSpPr>
          <p:nvPr>
            <p:ph type="dt" sz="half" idx="10"/>
          </p:nvPr>
        </p:nvSpPr>
        <p:spPr>
          <a:xfrm>
            <a:off x="7086600" y="6248400"/>
            <a:ext cx="1524000" cy="457200"/>
          </a:xfrm>
        </p:spPr>
        <p:txBody>
          <a:bodyPr/>
          <a:lstStyle>
            <a:lvl1pPr>
              <a:defRPr/>
            </a:lvl1pPr>
          </a:lstStyle>
          <a:p>
            <a:pPr>
              <a:defRPr/>
            </a:pPr>
            <a:endParaRPr lang="tr-TR"/>
          </a:p>
        </p:txBody>
      </p:sp>
      <p:sp>
        <p:nvSpPr>
          <p:cNvPr id="9" name="Rectangle 5"/>
          <p:cNvSpPr>
            <a:spLocks noGrp="1" noChangeArrowheads="1"/>
          </p:cNvSpPr>
          <p:nvPr>
            <p:ph type="ftr" sz="quarter" idx="11"/>
          </p:nvPr>
        </p:nvSpPr>
        <p:spPr>
          <a:xfrm>
            <a:off x="3810000" y="6248400"/>
            <a:ext cx="2895600" cy="457200"/>
          </a:xfrm>
        </p:spPr>
        <p:txBody>
          <a:bodyPr/>
          <a:lstStyle>
            <a:lvl1pPr>
              <a:defRPr/>
            </a:lvl1pPr>
          </a:lstStyle>
          <a:p>
            <a:pPr>
              <a:defRPr/>
            </a:pPr>
            <a:endParaRPr lang="tr-TR"/>
          </a:p>
        </p:txBody>
      </p:sp>
      <p:sp>
        <p:nvSpPr>
          <p:cNvPr id="10" name="Rectangle 6"/>
          <p:cNvSpPr>
            <a:spLocks noGrp="1" noChangeArrowheads="1"/>
          </p:cNvSpPr>
          <p:nvPr>
            <p:ph type="sldNum" sz="quarter" idx="12"/>
          </p:nvPr>
        </p:nvSpPr>
        <p:spPr>
          <a:xfrm>
            <a:off x="2209800" y="6248400"/>
            <a:ext cx="1219200" cy="457200"/>
          </a:xfrm>
        </p:spPr>
        <p:txBody>
          <a:bodyPr/>
          <a:lstStyle>
            <a:lvl1pPr>
              <a:defRPr/>
            </a:lvl1pPr>
          </a:lstStyle>
          <a:p>
            <a:fld id="{EEF2A596-D019-44EA-BA57-5C8A621BE811}" type="slidenum">
              <a:rPr lang="tr-TR" altLang="tr-TR"/>
              <a:pPr/>
              <a:t>‹#›</a:t>
            </a:fld>
            <a:endParaRPr lang="tr-TR" altLang="tr-TR"/>
          </a:p>
        </p:txBody>
      </p:sp>
    </p:spTree>
    <p:extLst>
      <p:ext uri="{BB962C8B-B14F-4D97-AF65-F5344CB8AC3E}">
        <p14:creationId xmlns:p14="http://schemas.microsoft.com/office/powerpoint/2010/main" val="155853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4D69FF66-21BD-45DB-871E-0CF6D3EAECB5}" type="slidenum">
              <a:rPr lang="tr-TR" altLang="tr-TR"/>
              <a:pPr/>
              <a:t>‹#›</a:t>
            </a:fld>
            <a:endParaRPr lang="tr-TR" altLang="tr-TR"/>
          </a:p>
        </p:txBody>
      </p:sp>
    </p:spTree>
    <p:extLst>
      <p:ext uri="{BB962C8B-B14F-4D97-AF65-F5344CB8AC3E}">
        <p14:creationId xmlns:p14="http://schemas.microsoft.com/office/powerpoint/2010/main" val="342779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781800" y="190500"/>
            <a:ext cx="1752600" cy="58293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524000" y="190500"/>
            <a:ext cx="5105400" cy="58293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F807E19A-5A32-4F32-AEC1-045554D8C537}" type="slidenum">
              <a:rPr lang="tr-TR" altLang="tr-TR"/>
              <a:pPr/>
              <a:t>‹#›</a:t>
            </a:fld>
            <a:endParaRPr lang="tr-TR" altLang="tr-TR"/>
          </a:p>
        </p:txBody>
      </p:sp>
    </p:spTree>
    <p:extLst>
      <p:ext uri="{BB962C8B-B14F-4D97-AF65-F5344CB8AC3E}">
        <p14:creationId xmlns:p14="http://schemas.microsoft.com/office/powerpoint/2010/main" val="1542559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524000" y="190500"/>
            <a:ext cx="7010400" cy="1527175"/>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1524000" y="1905000"/>
            <a:ext cx="3429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5105400" y="1905000"/>
            <a:ext cx="3429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5105400" y="4038600"/>
            <a:ext cx="3429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fld id="{07DC4FDA-F99F-41DF-BC3A-690FA4014E61}" type="slidenum">
              <a:rPr lang="tr-TR" altLang="tr-TR"/>
              <a:pPr/>
              <a:t>‹#›</a:t>
            </a:fld>
            <a:endParaRPr lang="tr-TR" altLang="tr-TR"/>
          </a:p>
        </p:txBody>
      </p:sp>
    </p:spTree>
    <p:extLst>
      <p:ext uri="{BB962C8B-B14F-4D97-AF65-F5344CB8AC3E}">
        <p14:creationId xmlns:p14="http://schemas.microsoft.com/office/powerpoint/2010/main" val="308825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685800" y="1981200"/>
            <a:ext cx="3810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3810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a:xfrm>
            <a:off x="685800" y="6248400"/>
            <a:ext cx="1905000" cy="457200"/>
          </a:xfrm>
        </p:spPr>
        <p:txBody>
          <a:bodyPr/>
          <a:lstStyle>
            <a:lvl1pPr>
              <a:defRPr/>
            </a:lvl1pPr>
          </a:lstStyle>
          <a:p>
            <a:endParaRPr lang="en-US" altLang="tr-TR"/>
          </a:p>
        </p:txBody>
      </p:sp>
      <p:sp>
        <p:nvSpPr>
          <p:cNvPr id="6" name="Altbilgi Yer Tutucusu 5"/>
          <p:cNvSpPr>
            <a:spLocks noGrp="1"/>
          </p:cNvSpPr>
          <p:nvPr>
            <p:ph type="ftr" sz="quarter" idx="11"/>
          </p:nvPr>
        </p:nvSpPr>
        <p:spPr>
          <a:xfrm>
            <a:off x="3124200" y="6248400"/>
            <a:ext cx="2895600" cy="457200"/>
          </a:xfrm>
        </p:spPr>
        <p:txBody>
          <a:bodyPr/>
          <a:lstStyle>
            <a:lvl1pPr>
              <a:defRPr/>
            </a:lvl1pPr>
          </a:lstStyle>
          <a:p>
            <a:endParaRPr lang="en-US" altLang="tr-TR"/>
          </a:p>
        </p:txBody>
      </p:sp>
      <p:sp>
        <p:nvSpPr>
          <p:cNvPr id="7" name="Slayt Numarası Yer Tutucusu 6"/>
          <p:cNvSpPr>
            <a:spLocks noGrp="1"/>
          </p:cNvSpPr>
          <p:nvPr>
            <p:ph type="sldNum" sz="quarter" idx="12"/>
          </p:nvPr>
        </p:nvSpPr>
        <p:spPr>
          <a:xfrm>
            <a:off x="6553200" y="6248400"/>
            <a:ext cx="1905000" cy="457200"/>
          </a:xfrm>
        </p:spPr>
        <p:txBody>
          <a:bodyPr/>
          <a:lstStyle>
            <a:lvl1pPr>
              <a:defRPr/>
            </a:lvl1pPr>
          </a:lstStyle>
          <a:p>
            <a:fld id="{EACB41F0-5C26-481B-A319-B4EDDD71A275}" type="slidenum">
              <a:rPr lang="en-US" altLang="tr-TR"/>
              <a:pPr/>
              <a:t>‹#›</a:t>
            </a:fld>
            <a:endParaRPr lang="en-US" altLang="tr-TR"/>
          </a:p>
        </p:txBody>
      </p:sp>
    </p:spTree>
    <p:extLst>
      <p:ext uri="{BB962C8B-B14F-4D97-AF65-F5344CB8AC3E}">
        <p14:creationId xmlns:p14="http://schemas.microsoft.com/office/powerpoint/2010/main" val="3800867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81000"/>
            <a:ext cx="8229600" cy="13716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457200" y="1981200"/>
            <a:ext cx="8229600" cy="4114800"/>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2F8AE14-904B-4CBA-9AE7-F713DE00FE98}" type="slidenum">
              <a:rPr lang="tr-TR"/>
              <a:pPr>
                <a:defRPr/>
              </a:pPr>
              <a:t>‹#›</a:t>
            </a:fld>
            <a:endParaRPr lang="tr-TR"/>
          </a:p>
        </p:txBody>
      </p:sp>
    </p:spTree>
    <p:extLst>
      <p:ext uri="{BB962C8B-B14F-4D97-AF65-F5344CB8AC3E}">
        <p14:creationId xmlns:p14="http://schemas.microsoft.com/office/powerpoint/2010/main" val="262217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251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767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2280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968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236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06DE4D49-6CDC-4536-B69C-1753AD76A75C}" type="slidenum">
              <a:rPr lang="tr-TR" altLang="tr-TR"/>
              <a:pPr/>
              <a:t>‹#›</a:t>
            </a:fld>
            <a:endParaRPr lang="tr-TR" altLang="tr-TR"/>
          </a:p>
        </p:txBody>
      </p:sp>
    </p:spTree>
    <p:extLst>
      <p:ext uri="{BB962C8B-B14F-4D97-AF65-F5344CB8AC3E}">
        <p14:creationId xmlns:p14="http://schemas.microsoft.com/office/powerpoint/2010/main" val="2113447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34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0949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8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345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975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92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DA40329B-D1F1-4A6F-82F9-E783A458E699}" type="slidenum">
              <a:rPr lang="tr-TR" altLang="tr-TR"/>
              <a:pPr/>
              <a:t>‹#›</a:t>
            </a:fld>
            <a:endParaRPr lang="tr-TR" altLang="tr-TR"/>
          </a:p>
        </p:txBody>
      </p:sp>
    </p:spTree>
    <p:extLst>
      <p:ext uri="{BB962C8B-B14F-4D97-AF65-F5344CB8AC3E}">
        <p14:creationId xmlns:p14="http://schemas.microsoft.com/office/powerpoint/2010/main" val="262462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182E8C84-06CA-4C19-86E3-C9F15A1559E4}" type="slidenum">
              <a:rPr lang="tr-TR" altLang="tr-TR"/>
              <a:pPr/>
              <a:t>‹#›</a:t>
            </a:fld>
            <a:endParaRPr lang="tr-TR" altLang="tr-TR"/>
          </a:p>
        </p:txBody>
      </p:sp>
    </p:spTree>
    <p:extLst>
      <p:ext uri="{BB962C8B-B14F-4D97-AF65-F5344CB8AC3E}">
        <p14:creationId xmlns:p14="http://schemas.microsoft.com/office/powerpoint/2010/main" val="58442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fld id="{0E4825CE-BAFE-4B96-8C6C-5A8125AE5882}" type="slidenum">
              <a:rPr lang="tr-TR" altLang="tr-TR"/>
              <a:pPr/>
              <a:t>‹#›</a:t>
            </a:fld>
            <a:endParaRPr lang="tr-TR" altLang="tr-TR"/>
          </a:p>
        </p:txBody>
      </p:sp>
    </p:spTree>
    <p:extLst>
      <p:ext uri="{BB962C8B-B14F-4D97-AF65-F5344CB8AC3E}">
        <p14:creationId xmlns:p14="http://schemas.microsoft.com/office/powerpoint/2010/main" val="84232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fld id="{B3B77BFF-41A3-4EB0-AFCB-5454FC6A6A3C}" type="slidenum">
              <a:rPr lang="tr-TR" altLang="tr-TR"/>
              <a:pPr/>
              <a:t>‹#›</a:t>
            </a:fld>
            <a:endParaRPr lang="tr-TR" altLang="tr-TR"/>
          </a:p>
        </p:txBody>
      </p:sp>
    </p:spTree>
    <p:extLst>
      <p:ext uri="{BB962C8B-B14F-4D97-AF65-F5344CB8AC3E}">
        <p14:creationId xmlns:p14="http://schemas.microsoft.com/office/powerpoint/2010/main" val="300939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fld id="{7B915BFF-15C1-4E80-BF09-EE45CAE71B2F}" type="slidenum">
              <a:rPr lang="tr-TR" altLang="tr-TR"/>
              <a:pPr/>
              <a:t>‹#›</a:t>
            </a:fld>
            <a:endParaRPr lang="tr-TR" altLang="tr-TR"/>
          </a:p>
        </p:txBody>
      </p:sp>
    </p:spTree>
    <p:extLst>
      <p:ext uri="{BB962C8B-B14F-4D97-AF65-F5344CB8AC3E}">
        <p14:creationId xmlns:p14="http://schemas.microsoft.com/office/powerpoint/2010/main" val="204277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C62C6A00-EA2E-4D12-B618-3D1824873580}" type="slidenum">
              <a:rPr lang="tr-TR" altLang="tr-TR"/>
              <a:pPr/>
              <a:t>‹#›</a:t>
            </a:fld>
            <a:endParaRPr lang="tr-TR" altLang="tr-TR"/>
          </a:p>
        </p:txBody>
      </p:sp>
    </p:spTree>
    <p:extLst>
      <p:ext uri="{BB962C8B-B14F-4D97-AF65-F5344CB8AC3E}">
        <p14:creationId xmlns:p14="http://schemas.microsoft.com/office/powerpoint/2010/main" val="237729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fld id="{CCE512CA-E972-4DE4-A39E-57599BBC552D}" type="slidenum">
              <a:rPr lang="tr-TR" altLang="tr-TR"/>
              <a:pPr/>
              <a:t>‹#›</a:t>
            </a:fld>
            <a:endParaRPr lang="tr-TR" altLang="tr-TR"/>
          </a:p>
        </p:txBody>
      </p:sp>
    </p:spTree>
    <p:extLst>
      <p:ext uri="{BB962C8B-B14F-4D97-AF65-F5344CB8AC3E}">
        <p14:creationId xmlns:p14="http://schemas.microsoft.com/office/powerpoint/2010/main" val="303048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524000" y="190500"/>
            <a:ext cx="7010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2051" name="Rectangle 3"/>
          <p:cNvSpPr>
            <a:spLocks noGrp="1" noChangeArrowheads="1"/>
          </p:cNvSpPr>
          <p:nvPr>
            <p:ph type="body" idx="1"/>
          </p:nvPr>
        </p:nvSpPr>
        <p:spPr bwMode="auto">
          <a:xfrm>
            <a:off x="1524000" y="19050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29700" name="Rectangle 4"/>
          <p:cNvSpPr>
            <a:spLocks noGrp="1" noChangeArrowheads="1"/>
          </p:cNvSpPr>
          <p:nvPr>
            <p:ph type="dt" sz="half" idx="2"/>
          </p:nvPr>
        </p:nvSpPr>
        <p:spPr bwMode="auto">
          <a:xfrm>
            <a:off x="6629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endParaRPr lang="tr-TR"/>
          </a:p>
        </p:txBody>
      </p:sp>
      <p:sp>
        <p:nvSpPr>
          <p:cNvPr id="29701" name="Rectangle 5"/>
          <p:cNvSpPr>
            <a:spLocks noGrp="1" noChangeArrowheads="1"/>
          </p:cNvSpPr>
          <p:nvPr>
            <p:ph type="ftr" sz="quarter" idx="3"/>
          </p:nvPr>
        </p:nvSpPr>
        <p:spPr bwMode="auto">
          <a:xfrm>
            <a:off x="32766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tr-TR"/>
          </a:p>
        </p:txBody>
      </p:sp>
      <p:sp>
        <p:nvSpPr>
          <p:cNvPr id="29702" name="Rectangle 6"/>
          <p:cNvSpPr>
            <a:spLocks noGrp="1" noChangeArrowheads="1"/>
          </p:cNvSpPr>
          <p:nvPr>
            <p:ph type="sldNum" sz="quarter" idx="4"/>
          </p:nvPr>
        </p:nvSpPr>
        <p:spPr bwMode="auto">
          <a:xfrm>
            <a:off x="1524000" y="6248400"/>
            <a:ext cx="1295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fld id="{34A4EC7E-2394-48CB-B726-CDCF8FCFE953}" type="slidenum">
              <a:rPr lang="tr-TR" altLang="tr-TR"/>
              <a:pPr/>
              <a:t>‹#›</a:t>
            </a:fld>
            <a:endParaRPr lang="tr-TR" altLang="tr-TR"/>
          </a:p>
        </p:txBody>
      </p:sp>
      <p:sp>
        <p:nvSpPr>
          <p:cNvPr id="1031" name="Line 7"/>
          <p:cNvSpPr>
            <a:spLocks noChangeShapeType="1"/>
          </p:cNvSpPr>
          <p:nvPr/>
        </p:nvSpPr>
        <p:spPr bwMode="auto">
          <a:xfrm flipV="1">
            <a:off x="1371600" y="304800"/>
            <a:ext cx="0" cy="1295400"/>
          </a:xfrm>
          <a:prstGeom prst="line">
            <a:avLst/>
          </a:prstGeom>
          <a:noFill/>
          <a:ln w="38100">
            <a:solidFill>
              <a:schemeClr val="tx2"/>
            </a:solidFill>
            <a:round/>
            <a:headEnd/>
            <a:tailEnd/>
          </a:ln>
        </p:spPr>
        <p:txBody>
          <a:bodyPr/>
          <a:lstStyle/>
          <a:p>
            <a:pPr>
              <a:defRPr/>
            </a:pPr>
            <a:endParaRPr lang="tr-TR">
              <a:latin typeface="Arial" charset="0"/>
            </a:endParaRPr>
          </a:p>
        </p:txBody>
      </p:sp>
      <p:sp>
        <p:nvSpPr>
          <p:cNvPr id="1032" name="Oval 8"/>
          <p:cNvSpPr>
            <a:spLocks noChangeArrowheads="1"/>
          </p:cNvSpPr>
          <p:nvPr/>
        </p:nvSpPr>
        <p:spPr bwMode="auto">
          <a:xfrm>
            <a:off x="152400" y="838200"/>
            <a:ext cx="228600" cy="228600"/>
          </a:xfrm>
          <a:prstGeom prst="ellipse">
            <a:avLst/>
          </a:prstGeom>
          <a:solidFill>
            <a:schemeClr val="tx1"/>
          </a:solidFill>
          <a:ln w="9525">
            <a:noFill/>
            <a:round/>
            <a:headEnd/>
            <a:tailEnd/>
          </a:ln>
        </p:spPr>
        <p:txBody>
          <a:bodyPr wrap="none" anchor="ctr"/>
          <a:lstStyle/>
          <a:p>
            <a:pPr algn="ctr">
              <a:defRPr/>
            </a:pPr>
            <a:endParaRPr lang="tr-TR" sz="2400">
              <a:latin typeface="Times New Roman" charset="0"/>
            </a:endParaRPr>
          </a:p>
        </p:txBody>
      </p:sp>
      <p:sp>
        <p:nvSpPr>
          <p:cNvPr id="1033" name="Oval 9"/>
          <p:cNvSpPr>
            <a:spLocks noChangeArrowheads="1"/>
          </p:cNvSpPr>
          <p:nvPr/>
        </p:nvSpPr>
        <p:spPr bwMode="auto">
          <a:xfrm>
            <a:off x="539750" y="838200"/>
            <a:ext cx="228600" cy="228600"/>
          </a:xfrm>
          <a:prstGeom prst="ellipse">
            <a:avLst/>
          </a:prstGeom>
          <a:solidFill>
            <a:schemeClr val="accent1"/>
          </a:solidFill>
          <a:ln w="9525">
            <a:noFill/>
            <a:round/>
            <a:headEnd/>
            <a:tailEnd/>
          </a:ln>
        </p:spPr>
        <p:txBody>
          <a:bodyPr wrap="none" anchor="ctr"/>
          <a:lstStyle/>
          <a:p>
            <a:pPr algn="ctr">
              <a:defRPr/>
            </a:pPr>
            <a:endParaRPr lang="tr-TR" sz="2400">
              <a:latin typeface="Times New Roman" charset="0"/>
            </a:endParaRPr>
          </a:p>
        </p:txBody>
      </p:sp>
      <p:sp>
        <p:nvSpPr>
          <p:cNvPr id="1034" name="Oval 10"/>
          <p:cNvSpPr>
            <a:spLocks noChangeArrowheads="1"/>
          </p:cNvSpPr>
          <p:nvPr/>
        </p:nvSpPr>
        <p:spPr bwMode="auto">
          <a:xfrm>
            <a:off x="927100" y="838200"/>
            <a:ext cx="228600" cy="228600"/>
          </a:xfrm>
          <a:prstGeom prst="ellipse">
            <a:avLst/>
          </a:prstGeom>
          <a:solidFill>
            <a:schemeClr val="accent2"/>
          </a:solidFill>
          <a:ln w="9525">
            <a:noFill/>
            <a:round/>
            <a:headEnd/>
            <a:tailEnd/>
          </a:ln>
        </p:spPr>
        <p:txBody>
          <a:bodyPr wrap="none" anchor="ctr"/>
          <a:lstStyle/>
          <a:p>
            <a:pPr algn="ctr">
              <a:defRPr/>
            </a:pPr>
            <a:endParaRPr lang="tr-TR" sz="2400">
              <a:latin typeface="Times New Roman" charset="0"/>
            </a:endParaRPr>
          </a:p>
        </p:txBody>
      </p:sp>
    </p:spTree>
  </p:cSld>
  <p:clrMap bg1="lt1" tx1="dk1" bg2="lt2" tx2="dk2" accent1="accent1" accent2="accent2" accent3="accent3" accent4="accent4" accent5="accent5" accent6="accent6" hlink="hlink" folHlink="folHlink"/>
  <p:sldLayoutIdLst>
    <p:sldLayoutId id="2147483780"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94" r:id="rId13"/>
    <p:sldLayoutId id="2147483795" r:id="rId14"/>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0000"/>
        <a:buFont typeface="Wingdings" panose="05000000000000000000"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2/19/2026</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03324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tok-ihider.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audiometry%20exmp/sunumlar/dailycalc.xl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etok-ihider.org/"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audio" Target="../media/audio6.wav"/><Relationship Id="rId11" Type="http://schemas.openxmlformats.org/officeDocument/2006/relationships/image" Target="../media/image3.png"/><Relationship Id="rId5" Type="http://schemas.openxmlformats.org/officeDocument/2006/relationships/audio" Target="../media/audio5.wav"/><Relationship Id="rId10" Type="http://schemas.openxmlformats.org/officeDocument/2006/relationships/notesSlide" Target="../notesSlides/notesSlide4.xml"/><Relationship Id="rId4" Type="http://schemas.openxmlformats.org/officeDocument/2006/relationships/audio" Target="../media/audio4.wav"/><Relationship Id="rId9"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Kal&#305;nABDALokk.mp3" TargetMode="Externa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79712" y="1196752"/>
            <a:ext cx="6831013" cy="2328664"/>
          </a:xfrm>
        </p:spPr>
        <p:txBody>
          <a:bodyPr/>
          <a:lstStyle/>
          <a:p>
            <a:pPr>
              <a:defRPr/>
            </a:pPr>
            <a:r>
              <a:rPr lang="tr-TR" sz="2800" dirty="0" smtClean="0"/>
              <a:t>İşyerlerinde </a:t>
            </a:r>
            <a:br>
              <a:rPr lang="tr-TR" sz="2800" dirty="0" smtClean="0"/>
            </a:br>
            <a:r>
              <a:rPr lang="tr-TR" sz="6000" dirty="0" smtClean="0"/>
              <a:t>Gürültü ve İşitme Kaybının Yönetimi</a:t>
            </a:r>
            <a:endParaRPr lang="tr-TR" sz="1200" cap="all" dirty="0">
              <a:latin typeface="Calibri" pitchFamily="34" charset="0"/>
            </a:endParaRPr>
          </a:p>
        </p:txBody>
      </p:sp>
      <p:sp>
        <p:nvSpPr>
          <p:cNvPr id="5" name="Metin kutusu 4"/>
          <p:cNvSpPr txBox="1"/>
          <p:nvPr/>
        </p:nvSpPr>
        <p:spPr>
          <a:xfrm>
            <a:off x="395941" y="2640185"/>
            <a:ext cx="1101585" cy="430887"/>
          </a:xfrm>
          <a:prstGeom prst="rect">
            <a:avLst/>
          </a:prstGeom>
          <a:noFill/>
        </p:spPr>
        <p:txBody>
          <a:bodyPr wrap="none" rtlCol="0">
            <a:spAutoFit/>
          </a:bodyPr>
          <a:lstStyle/>
          <a:p>
            <a:pPr algn="ctr"/>
            <a:r>
              <a:rPr lang="tr-TR" sz="1100" dirty="0" smtClean="0"/>
              <a:t>19 Şubat 2026</a:t>
            </a:r>
            <a:endParaRPr lang="tr-TR" sz="1100" dirty="0" smtClean="0"/>
          </a:p>
          <a:p>
            <a:pPr algn="ctr"/>
            <a:r>
              <a:rPr lang="tr-TR" sz="1100" dirty="0" smtClean="0"/>
              <a:t>İSTANBUL</a:t>
            </a:r>
            <a:endParaRPr lang="tr-TR" sz="1100" dirty="0"/>
          </a:p>
        </p:txBody>
      </p:sp>
      <p:pic>
        <p:nvPicPr>
          <p:cNvPr id="2" name="Resim 1"/>
          <p:cNvPicPr>
            <a:picLocks noChangeAspect="1"/>
          </p:cNvPicPr>
          <p:nvPr/>
        </p:nvPicPr>
        <p:blipFill>
          <a:blip r:embed="rId2"/>
          <a:stretch>
            <a:fillRect/>
          </a:stretch>
        </p:blipFill>
        <p:spPr>
          <a:xfrm>
            <a:off x="5104752" y="116632"/>
            <a:ext cx="3988223" cy="792088"/>
          </a:xfrm>
          <a:prstGeom prst="rect">
            <a:avLst/>
          </a:prstGeom>
        </p:spPr>
      </p:pic>
      <p:sp>
        <p:nvSpPr>
          <p:cNvPr id="6" name="Text Box 3"/>
          <p:cNvSpPr txBox="1">
            <a:spLocks noChangeArrowheads="1"/>
          </p:cNvSpPr>
          <p:nvPr/>
        </p:nvSpPr>
        <p:spPr bwMode="auto">
          <a:xfrm>
            <a:off x="4560988" y="4941168"/>
            <a:ext cx="42497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solidFill>
                  <a:schemeClr val="tx2"/>
                </a:solidFill>
              </a:rPr>
              <a:t>Dr. Özkan Kaan KARADAĞ (MD)</a:t>
            </a:r>
          </a:p>
          <a:p>
            <a:pPr eaLnBrk="1" hangingPunct="1">
              <a:spcBef>
                <a:spcPct val="50000"/>
              </a:spcBef>
            </a:pPr>
            <a:r>
              <a:rPr lang="tr-TR" altLang="tr-TR" sz="1200" dirty="0">
                <a:solidFill>
                  <a:schemeClr val="tx2"/>
                </a:solidFill>
              </a:rPr>
              <a:t>İş Sağlığı Bilim Uzmanı (</a:t>
            </a:r>
            <a:r>
              <a:rPr lang="tr-TR" altLang="tr-TR" sz="1200" dirty="0" err="1">
                <a:solidFill>
                  <a:schemeClr val="tx2"/>
                </a:solidFill>
              </a:rPr>
              <a:t>MSc</a:t>
            </a:r>
            <a:r>
              <a:rPr lang="tr-TR" altLang="tr-TR" sz="1200" dirty="0">
                <a:solidFill>
                  <a:schemeClr val="tx2"/>
                </a:solidFill>
              </a:rPr>
              <a:t>)</a:t>
            </a:r>
          </a:p>
          <a:p>
            <a:pPr eaLnBrk="1" hangingPunct="1">
              <a:spcBef>
                <a:spcPct val="50000"/>
              </a:spcBef>
            </a:pPr>
            <a:r>
              <a:rPr lang="tr-TR" altLang="tr-TR" sz="1200" dirty="0" smtClean="0">
                <a:solidFill>
                  <a:schemeClr val="tx2"/>
                </a:solidFill>
              </a:rPr>
              <a:t>Endüstriyel Toksikoloji ve İş Hijyeni Derneği</a:t>
            </a:r>
          </a:p>
          <a:p>
            <a:pPr eaLnBrk="1" hangingPunct="1">
              <a:spcBef>
                <a:spcPct val="50000"/>
              </a:spcBef>
            </a:pPr>
            <a:r>
              <a:rPr lang="tr-TR" altLang="tr-TR" sz="1200" dirty="0">
                <a:solidFill>
                  <a:schemeClr val="tx2"/>
                </a:solidFill>
                <a:hlinkClick r:id="rId3"/>
              </a:rPr>
              <a:t>https://www.etok-ihider.org</a:t>
            </a:r>
            <a:r>
              <a:rPr lang="tr-TR" altLang="tr-TR" sz="1200" dirty="0" smtClean="0">
                <a:solidFill>
                  <a:schemeClr val="tx2"/>
                </a:solidFill>
                <a:hlinkClick r:id="rId3"/>
              </a:rPr>
              <a:t>/</a:t>
            </a:r>
            <a:r>
              <a:rPr lang="tr-TR" altLang="tr-TR" sz="1200" dirty="0" smtClean="0">
                <a:solidFill>
                  <a:schemeClr val="tx2"/>
                </a:solidFill>
              </a:rPr>
              <a:t> </a:t>
            </a:r>
            <a:endParaRPr lang="tr-TR" altLang="tr-TR" sz="1200" dirty="0">
              <a:solidFill>
                <a:schemeClr val="tx2"/>
              </a:solidFill>
            </a:endParaRPr>
          </a:p>
        </p:txBody>
      </p:sp>
    </p:spTree>
    <p:extLst>
      <p:ext uri="{BB962C8B-B14F-4D97-AF65-F5344CB8AC3E}">
        <p14:creationId xmlns:p14="http://schemas.microsoft.com/office/powerpoint/2010/main" val="3744831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0.0002</a:t>
            </a:r>
            <a:r>
              <a:rPr lang="tr-TR" altLang="tr-TR" sz="2800" dirty="0">
                <a:cs typeface="Times New Roman" pitchFamily="18" charset="0"/>
              </a:rPr>
              <a:t> </a:t>
            </a:r>
            <a:r>
              <a:rPr lang="tr-TR" altLang="tr-TR" sz="2800" dirty="0" err="1" smtClean="0">
                <a:cs typeface="Times New Roman" pitchFamily="18" charset="0"/>
              </a:rPr>
              <a:t>dyn</a:t>
            </a:r>
            <a:r>
              <a:rPr lang="tr-TR" altLang="tr-TR" sz="2800" dirty="0" smtClean="0">
                <a:cs typeface="Times New Roman" pitchFamily="18" charset="0"/>
              </a:rPr>
              <a:t>/cm²</a:t>
            </a:r>
          </a:p>
          <a:p>
            <a:r>
              <a:rPr lang="tr-TR" sz="2800" dirty="0" smtClean="0">
                <a:cs typeface="Times New Roman" pitchFamily="18" charset="0"/>
              </a:rPr>
              <a:t>20 </a:t>
            </a:r>
            <a:r>
              <a:rPr lang="tr-TR" sz="2800" dirty="0" err="1" smtClean="0">
                <a:cs typeface="Times New Roman" pitchFamily="18" charset="0"/>
              </a:rPr>
              <a:t>mikropaskal</a:t>
            </a:r>
            <a:endParaRPr lang="tr-TR" sz="2800" dirty="0" smtClean="0">
              <a:cs typeface="Times New Roman" pitchFamily="18" charset="0"/>
            </a:endParaRPr>
          </a:p>
          <a:p>
            <a:r>
              <a:rPr lang="tr-TR" sz="2800" dirty="0" smtClean="0">
                <a:cs typeface="Times New Roman" pitchFamily="18" charset="0"/>
              </a:rPr>
              <a:t>0 </a:t>
            </a:r>
            <a:r>
              <a:rPr lang="tr-TR" sz="2800" dirty="0" err="1" smtClean="0">
                <a:cs typeface="Times New Roman" pitchFamily="18" charset="0"/>
              </a:rPr>
              <a:t>dB</a:t>
            </a:r>
            <a:endParaRPr lang="tr-TR" sz="2800" dirty="0" smtClean="0">
              <a:cs typeface="Times New Roman" pitchFamily="18" charset="0"/>
            </a:endParaRPr>
          </a:p>
          <a:p>
            <a:endParaRPr lang="tr-TR" sz="2800" dirty="0">
              <a:cs typeface="Times New Roman" pitchFamily="18" charset="0"/>
            </a:endParaRPr>
          </a:p>
          <a:p>
            <a:r>
              <a:rPr lang="tr-TR" sz="2800" dirty="0" smtClean="0">
                <a:cs typeface="Times New Roman" pitchFamily="18" charset="0"/>
              </a:rPr>
              <a:t>200 </a:t>
            </a:r>
            <a:r>
              <a:rPr lang="tr-TR" altLang="tr-TR" sz="2800" dirty="0" err="1" smtClean="0">
                <a:cs typeface="Times New Roman" pitchFamily="18" charset="0"/>
              </a:rPr>
              <a:t>dyn</a:t>
            </a:r>
            <a:r>
              <a:rPr lang="tr-TR" altLang="tr-TR" sz="2800" dirty="0" smtClean="0">
                <a:cs typeface="Times New Roman" pitchFamily="18" charset="0"/>
              </a:rPr>
              <a:t>/cm²</a:t>
            </a:r>
          </a:p>
          <a:p>
            <a:r>
              <a:rPr lang="tr-TR" altLang="tr-TR" sz="2800" dirty="0" smtClean="0">
                <a:cs typeface="Times New Roman" pitchFamily="18" charset="0"/>
              </a:rPr>
              <a:t>20 </a:t>
            </a:r>
            <a:r>
              <a:rPr lang="tr-TR" altLang="tr-TR" sz="2800" dirty="0" err="1" smtClean="0">
                <a:cs typeface="Times New Roman" pitchFamily="18" charset="0"/>
              </a:rPr>
              <a:t>pascal</a:t>
            </a:r>
            <a:endParaRPr lang="tr-TR" altLang="tr-TR" sz="2800" dirty="0" smtClean="0">
              <a:cs typeface="Times New Roman" pitchFamily="18" charset="0"/>
            </a:endParaRPr>
          </a:p>
          <a:p>
            <a:r>
              <a:rPr lang="tr-TR" altLang="tr-TR" sz="2800" dirty="0" smtClean="0">
                <a:cs typeface="Times New Roman" pitchFamily="18" charset="0"/>
              </a:rPr>
              <a:t>140 </a:t>
            </a:r>
            <a:r>
              <a:rPr lang="tr-TR" altLang="tr-TR" sz="2800" dirty="0" err="1" smtClean="0">
                <a:cs typeface="Times New Roman" pitchFamily="18" charset="0"/>
              </a:rPr>
              <a:t>dB</a:t>
            </a:r>
            <a:endParaRPr lang="tr-TR" altLang="tr-TR" sz="2800" dirty="0">
              <a:cs typeface="Times New Roman" pitchFamily="18" charset="0"/>
            </a:endParaRPr>
          </a:p>
        </p:txBody>
      </p:sp>
      <p:pic>
        <p:nvPicPr>
          <p:cNvPr id="4" name="5 Resim" descr="HS.jpg"/>
          <p:cNvPicPr>
            <a:picLocks noChangeAspect="1"/>
          </p:cNvPicPr>
          <p:nvPr/>
        </p:nvPicPr>
        <p:blipFill>
          <a:blip r:embed="rId2" cstate="print">
            <a:extLst>
              <a:ext uri="{28A0092B-C50C-407E-A947-70E740481C1C}">
                <a14:useLocalDpi xmlns:a14="http://schemas.microsoft.com/office/drawing/2010/main" val="0"/>
              </a:ext>
            </a:extLst>
          </a:blip>
          <a:srcRect b="4034"/>
          <a:stretch>
            <a:fillRect/>
          </a:stretch>
        </p:blipFill>
        <p:spPr bwMode="auto">
          <a:xfrm>
            <a:off x="4644008" y="1484784"/>
            <a:ext cx="40655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147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Gürültü ölçümü</a:t>
            </a:r>
            <a:endParaRPr lang="tr-TR" dirty="0"/>
          </a:p>
        </p:txBody>
      </p:sp>
      <p:sp>
        <p:nvSpPr>
          <p:cNvPr id="3" name="İçerik Yer Tutucusu 2"/>
          <p:cNvSpPr>
            <a:spLocks noGrp="1"/>
          </p:cNvSpPr>
          <p:nvPr>
            <p:ph idx="1"/>
          </p:nvPr>
        </p:nvSpPr>
        <p:spPr/>
        <p:txBody>
          <a:bodyPr/>
          <a:lstStyle/>
          <a:p>
            <a:r>
              <a:rPr lang="tr-TR" dirty="0" smtClean="0"/>
              <a:t>İhtiyacınız var</a:t>
            </a:r>
          </a:p>
          <a:p>
            <a:pPr lvl="1"/>
            <a:r>
              <a:rPr lang="tr-TR" dirty="0" smtClean="0"/>
              <a:t>Kayıt formu</a:t>
            </a:r>
          </a:p>
          <a:p>
            <a:pPr lvl="1"/>
            <a:r>
              <a:rPr lang="tr-TR" dirty="0" smtClean="0"/>
              <a:t>Eski kayıtlar</a:t>
            </a:r>
          </a:p>
          <a:p>
            <a:pPr lvl="1"/>
            <a:r>
              <a:rPr lang="tr-TR" dirty="0" smtClean="0"/>
              <a:t>Ses düzeyi ölçer (</a:t>
            </a:r>
            <a:r>
              <a:rPr lang="tr-TR" dirty="0" err="1" smtClean="0"/>
              <a:t>Sund</a:t>
            </a:r>
            <a:r>
              <a:rPr lang="tr-TR" dirty="0" smtClean="0"/>
              <a:t> </a:t>
            </a:r>
            <a:r>
              <a:rPr lang="tr-TR" dirty="0" err="1" smtClean="0"/>
              <a:t>level</a:t>
            </a:r>
            <a:r>
              <a:rPr lang="tr-TR" dirty="0" smtClean="0"/>
              <a:t> </a:t>
            </a:r>
            <a:r>
              <a:rPr lang="tr-TR" dirty="0" err="1" smtClean="0"/>
              <a:t>meter</a:t>
            </a:r>
            <a:r>
              <a:rPr lang="tr-TR" dirty="0" smtClean="0"/>
              <a:t>)</a:t>
            </a:r>
          </a:p>
          <a:p>
            <a:pPr lvl="1"/>
            <a:r>
              <a:rPr lang="tr-TR" dirty="0" smtClean="0"/>
              <a:t>İşitme koruyucusu</a:t>
            </a:r>
            <a:endParaRPr lang="tr-TR" dirty="0"/>
          </a:p>
        </p:txBody>
      </p:sp>
      <p:pic>
        <p:nvPicPr>
          <p:cNvPr id="4" name="Picture 1030" descr="C:\Documents and Settings\locd235\Application Data\Microsoft\Media Catalog\Downloaded Clips\cl0\BS01029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980728"/>
            <a:ext cx="1158875" cy="127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31" descr="G:\Tumw-WISHA\WISHA\Toolbook Templates\Graphics for Dan\SLdosi1.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297983"/>
            <a:ext cx="1030288"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32" descr="G:\Tumw-WISHA\WISHA\Toolbook Templates\Graphics for Dan\muff-peltor-ultimate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122" y="4581128"/>
            <a:ext cx="1193800" cy="1417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35" descr="C:\Documents and Settings\locd235\Application Data\Microsoft\Media Catalog\Downloaded Clips\cl0\BS01077_.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9902" y="1844824"/>
            <a:ext cx="1425575" cy="117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171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smtClean="0"/>
              <a:t>Ne zaman</a:t>
            </a:r>
          </a:p>
          <a:p>
            <a:pPr lvl="1"/>
            <a:r>
              <a:rPr lang="tr-TR" dirty="0" smtClean="0"/>
              <a:t>80 </a:t>
            </a:r>
            <a:r>
              <a:rPr lang="tr-TR" dirty="0" err="1" smtClean="0"/>
              <a:t>dB</a:t>
            </a:r>
            <a:r>
              <a:rPr lang="tr-TR" dirty="0" smtClean="0"/>
              <a:t> den yüksek gürültü olasılığı</a:t>
            </a:r>
          </a:p>
          <a:p>
            <a:pPr lvl="1"/>
            <a:r>
              <a:rPr lang="tr-TR" dirty="0" smtClean="0"/>
              <a:t>İşitme koruyucu kullanılıyorsa</a:t>
            </a:r>
          </a:p>
          <a:p>
            <a:pPr lvl="1"/>
            <a:r>
              <a:rPr lang="tr-TR" dirty="0" smtClean="0"/>
              <a:t>Tam kapasiteli çalışma gününde</a:t>
            </a:r>
            <a:endParaRPr lang="tr-TR" dirty="0"/>
          </a:p>
        </p:txBody>
      </p:sp>
    </p:spTree>
    <p:extLst>
      <p:ext uri="{BB962C8B-B14F-4D97-AF65-F5344CB8AC3E}">
        <p14:creationId xmlns:p14="http://schemas.microsoft.com/office/powerpoint/2010/main" val="38089779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smtClean="0"/>
              <a:t>Ses düzeyi ölçer</a:t>
            </a:r>
          </a:p>
          <a:p>
            <a:r>
              <a:rPr lang="tr-TR" dirty="0" smtClean="0"/>
              <a:t>Anlık ölçümler</a:t>
            </a:r>
            <a:endParaRPr lang="tr-TR" dirty="0"/>
          </a:p>
        </p:txBody>
      </p:sp>
      <p:pic>
        <p:nvPicPr>
          <p:cNvPr id="4" name="Picture 5" descr="G:\Tumw-WISHA\WISHA\Toolbook Templates\Graphics for Dan\slm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100522"/>
            <a:ext cx="3448050" cy="376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526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Gürültü </a:t>
            </a:r>
            <a:r>
              <a:rPr lang="tr-TR" dirty="0" err="1" smtClean="0"/>
              <a:t>dozimetresi</a:t>
            </a:r>
            <a:endParaRPr lang="tr-TR" dirty="0"/>
          </a:p>
        </p:txBody>
      </p:sp>
      <p:pic>
        <p:nvPicPr>
          <p:cNvPr id="4" name="Picture 1031" descr="G:\Tumw-WISHA\WISHA\Toolbook Templates\Graphics for Dan\dosimet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3251" y="4244926"/>
            <a:ext cx="1544638" cy="18240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32" descr="G:\Tumw-WISHA\WISHA\Toolbook Templates\Graphics for Dan\weardosi1.gif"/>
          <p:cNvPicPr>
            <a:picLocks noChangeAspect="1" noChangeArrowheads="1"/>
          </p:cNvPicPr>
          <p:nvPr/>
        </p:nvPicPr>
        <p:blipFill>
          <a:blip r:embed="rId3" cstate="print">
            <a:extLst>
              <a:ext uri="{28A0092B-C50C-407E-A947-70E740481C1C}">
                <a14:useLocalDpi xmlns:a14="http://schemas.microsoft.com/office/drawing/2010/main" val="0"/>
              </a:ext>
            </a:extLst>
          </a:blip>
          <a:srcRect l="13344" r="27203"/>
          <a:stretch>
            <a:fillRect/>
          </a:stretch>
        </p:blipFill>
        <p:spPr bwMode="auto">
          <a:xfrm>
            <a:off x="6876256" y="2060848"/>
            <a:ext cx="1603375" cy="180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550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 name="Picture 3" descr="G:\Tumw-WISHA\WISHA\Toolbook Templates\Graphics for Dan\slm3.jpg"/>
          <p:cNvPicPr>
            <a:picLocks noChangeAspect="1" noChangeArrowheads="1"/>
          </p:cNvPicPr>
          <p:nvPr/>
        </p:nvPicPr>
        <p:blipFill>
          <a:blip r:embed="rId2" cstate="print">
            <a:extLst>
              <a:ext uri="{28A0092B-C50C-407E-A947-70E740481C1C}">
                <a14:useLocalDpi xmlns:a14="http://schemas.microsoft.com/office/drawing/2010/main" val="0"/>
              </a:ext>
            </a:extLst>
          </a:blip>
          <a:srcRect l="16351" t="47150" r="10901" b="8331"/>
          <a:stretch>
            <a:fillRect/>
          </a:stretch>
        </p:blipFill>
        <p:spPr bwMode="auto">
          <a:xfrm>
            <a:off x="2987824" y="1912450"/>
            <a:ext cx="4595812" cy="4741862"/>
          </a:xfrm>
          <a:prstGeom prst="rect">
            <a:avLst/>
          </a:prstGeom>
          <a:noFill/>
          <a:extLst>
            <a:ext uri="{909E8E84-426E-40DD-AFC4-6F175D3DCCD1}">
              <a14:hiddenFill xmlns:a14="http://schemas.microsoft.com/office/drawing/2010/main">
                <a:solidFill>
                  <a:srgbClr val="FFFFFF"/>
                </a:solidFill>
              </a14:hiddenFill>
            </a:ext>
          </a:extLst>
        </p:spPr>
      </p:pic>
      <p:sp>
        <p:nvSpPr>
          <p:cNvPr id="5" name="Line 6"/>
          <p:cNvSpPr>
            <a:spLocks noGrp="1" noChangeShapeType="1"/>
          </p:cNvSpPr>
          <p:nvPr>
            <p:ph idx="1"/>
          </p:nvPr>
        </p:nvSpPr>
        <p:spPr bwMode="auto">
          <a:xfrm flipH="1">
            <a:off x="5436096" y="2708920"/>
            <a:ext cx="2448272" cy="14401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dirty="0"/>
          </a:p>
        </p:txBody>
      </p:sp>
      <p:sp>
        <p:nvSpPr>
          <p:cNvPr id="6" name="Line 8"/>
          <p:cNvSpPr>
            <a:spLocks noChangeShapeType="1"/>
          </p:cNvSpPr>
          <p:nvPr/>
        </p:nvSpPr>
        <p:spPr bwMode="auto">
          <a:xfrm>
            <a:off x="2627784" y="2862262"/>
            <a:ext cx="1519237" cy="1588"/>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11972996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İşçi farklı alanlarda çalışıyorsa</a:t>
            </a:r>
            <a:endParaRPr lang="tr-TR" dirty="0"/>
          </a:p>
        </p:txBody>
      </p:sp>
      <p:pic>
        <p:nvPicPr>
          <p:cNvPr id="1026" name="Picture 2" descr="eski hesap makinesi ile ilgili görsel sonucu">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356992"/>
            <a:ext cx="3482752" cy="228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564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smtClean="0"/>
              <a:t>Bireysel ölçüm</a:t>
            </a:r>
            <a:endParaRPr lang="tr-TR" dirty="0"/>
          </a:p>
        </p:txBody>
      </p:sp>
      <p:sp>
        <p:nvSpPr>
          <p:cNvPr id="6" name="İçerik Yer Tutucusu 5"/>
          <p:cNvSpPr>
            <a:spLocks noGrp="1"/>
          </p:cNvSpPr>
          <p:nvPr>
            <p:ph sz="half" idx="1"/>
          </p:nvPr>
        </p:nvSpPr>
        <p:spPr/>
        <p:txBody>
          <a:bodyPr/>
          <a:lstStyle/>
          <a:p>
            <a:r>
              <a:rPr lang="tr-TR" dirty="0" smtClean="0"/>
              <a:t>Ortalama gürültü düzeyini verir</a:t>
            </a:r>
          </a:p>
          <a:p>
            <a:r>
              <a:rPr lang="tr-TR" dirty="0" smtClean="0"/>
              <a:t>Tüm çalışma süresinde üstünde olmalıdır</a:t>
            </a:r>
          </a:p>
          <a:p>
            <a:pPr marL="0" indent="0">
              <a:buNone/>
            </a:pPr>
            <a:endParaRPr lang="tr-TR" dirty="0"/>
          </a:p>
        </p:txBody>
      </p:sp>
      <p:sp>
        <p:nvSpPr>
          <p:cNvPr id="7" name="İçerik Yer Tutucusu 6"/>
          <p:cNvSpPr>
            <a:spLocks noGrp="1"/>
          </p:cNvSpPr>
          <p:nvPr>
            <p:ph sz="half" idx="2"/>
          </p:nvPr>
        </p:nvSpPr>
        <p:spPr/>
        <p:txBody>
          <a:bodyPr/>
          <a:lstStyle/>
          <a:p>
            <a:endParaRPr lang="tr-TR"/>
          </a:p>
        </p:txBody>
      </p:sp>
      <p:pic>
        <p:nvPicPr>
          <p:cNvPr id="4" name="Picture 3" descr="G:\Tumw-WISHA\WISHA\Toolbook Templates\Graphics for Dan\dosimet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2088" y="1833563"/>
            <a:ext cx="3546475" cy="418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680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smtClean="0"/>
              <a:t>Kaydedilecekler</a:t>
            </a:r>
            <a:endParaRPr lang="tr-TR" dirty="0"/>
          </a:p>
        </p:txBody>
      </p:sp>
      <p:sp>
        <p:nvSpPr>
          <p:cNvPr id="6" name="İçerik Yer Tutucusu 5"/>
          <p:cNvSpPr>
            <a:spLocks noGrp="1"/>
          </p:cNvSpPr>
          <p:nvPr>
            <p:ph idx="1"/>
          </p:nvPr>
        </p:nvSpPr>
        <p:spPr/>
        <p:txBody>
          <a:bodyPr/>
          <a:lstStyle/>
          <a:p>
            <a:r>
              <a:rPr lang="tr-TR" dirty="0" smtClean="0"/>
              <a:t>İşçinin adı</a:t>
            </a:r>
          </a:p>
          <a:p>
            <a:r>
              <a:rPr lang="tr-TR" dirty="0" smtClean="0"/>
              <a:t>İş alanı</a:t>
            </a:r>
          </a:p>
          <a:p>
            <a:r>
              <a:rPr lang="tr-TR" dirty="0" smtClean="0"/>
              <a:t>İşitme koruyucu NRR ve diğer değerleri,</a:t>
            </a:r>
          </a:p>
          <a:p>
            <a:r>
              <a:rPr lang="tr-TR" dirty="0" smtClean="0"/>
              <a:t>İşitme koruyucu sorunu </a:t>
            </a:r>
            <a:r>
              <a:rPr lang="tr-TR" dirty="0" err="1" smtClean="0"/>
              <a:t>varmı</a:t>
            </a:r>
            <a:r>
              <a:rPr lang="tr-TR" dirty="0" smtClean="0"/>
              <a:t>?</a:t>
            </a:r>
          </a:p>
          <a:p>
            <a:r>
              <a:rPr lang="tr-TR" dirty="0" smtClean="0"/>
              <a:t>Ortalama ölçüm değerleri</a:t>
            </a:r>
          </a:p>
          <a:p>
            <a:r>
              <a:rPr lang="tr-TR" dirty="0" smtClean="0"/>
              <a:t>İşçinin katkısı</a:t>
            </a:r>
            <a:endParaRPr lang="tr-TR" dirty="0"/>
          </a:p>
        </p:txBody>
      </p:sp>
    </p:spTree>
    <p:extLst>
      <p:ext uri="{BB962C8B-B14F-4D97-AF65-F5344CB8AC3E}">
        <p14:creationId xmlns:p14="http://schemas.microsoft.com/office/powerpoint/2010/main" val="40731825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Ölçümler ve sorunlar</a:t>
            </a:r>
            <a:endParaRPr lang="tr-TR" dirty="0"/>
          </a:p>
        </p:txBody>
      </p:sp>
      <p:sp>
        <p:nvSpPr>
          <p:cNvPr id="3" name="İçerik Yer Tutucusu 2"/>
          <p:cNvSpPr>
            <a:spLocks noGrp="1"/>
          </p:cNvSpPr>
          <p:nvPr>
            <p:ph idx="1"/>
          </p:nvPr>
        </p:nvSpPr>
        <p:spPr/>
        <p:txBody>
          <a:bodyPr/>
          <a:lstStyle/>
          <a:p>
            <a:r>
              <a:rPr lang="tr-TR" dirty="0">
                <a:hlinkClick r:id="rId2"/>
              </a:rPr>
              <a:t>https://www.etok-ihider.org</a:t>
            </a:r>
            <a:r>
              <a:rPr lang="tr-TR" dirty="0" smtClean="0">
                <a:hlinkClick r:id="rId2"/>
              </a:rPr>
              <a:t>/</a:t>
            </a:r>
            <a:r>
              <a:rPr lang="tr-TR" dirty="0" smtClean="0"/>
              <a:t> </a:t>
            </a:r>
            <a:endParaRPr lang="tr-TR" dirty="0"/>
          </a:p>
        </p:txBody>
      </p:sp>
      <p:pic>
        <p:nvPicPr>
          <p:cNvPr id="4" name="Resim 3"/>
          <p:cNvPicPr>
            <a:picLocks noChangeAspect="1"/>
          </p:cNvPicPr>
          <p:nvPr/>
        </p:nvPicPr>
        <p:blipFill>
          <a:blip r:embed="rId3"/>
          <a:stretch>
            <a:fillRect/>
          </a:stretch>
        </p:blipFill>
        <p:spPr>
          <a:xfrm>
            <a:off x="1524000" y="2958252"/>
            <a:ext cx="6842720" cy="3035405"/>
          </a:xfrm>
          <a:prstGeom prst="rect">
            <a:avLst/>
          </a:prstGeom>
        </p:spPr>
      </p:pic>
    </p:spTree>
    <p:extLst>
      <p:ext uri="{BB962C8B-B14F-4D97-AF65-F5344CB8AC3E}">
        <p14:creationId xmlns:p14="http://schemas.microsoft.com/office/powerpoint/2010/main" val="19657636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179388" y="1989138"/>
            <a:ext cx="7162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tr-TR" altLang="tr-TR" sz="3200" dirty="0"/>
              <a:t>Unutulmamalı</a:t>
            </a:r>
            <a:endParaRPr lang="en-GB" altLang="tr-TR" sz="3200" dirty="0"/>
          </a:p>
          <a:p>
            <a:pPr lvl="1">
              <a:spcBef>
                <a:spcPct val="20000"/>
              </a:spcBef>
              <a:buFontTx/>
              <a:buChar char="–"/>
            </a:pPr>
            <a:r>
              <a:rPr lang="tr-TR" altLang="tr-TR" sz="2800" dirty="0"/>
              <a:t>Son çare olarak kullanılmalıdır</a:t>
            </a:r>
          </a:p>
          <a:p>
            <a:pPr lvl="1">
              <a:spcBef>
                <a:spcPct val="20000"/>
              </a:spcBef>
              <a:buFontTx/>
              <a:buChar char="–"/>
            </a:pPr>
            <a:r>
              <a:rPr lang="tr-TR" altLang="tr-TR" sz="2800" dirty="0"/>
              <a:t>Sınır değerler dikkate alınarak kullanılması iş güvenliği açısından zorunluluktur.</a:t>
            </a:r>
            <a:endParaRPr lang="en-GB" altLang="tr-TR" sz="2800" dirty="0"/>
          </a:p>
        </p:txBody>
      </p:sp>
      <p:pic>
        <p:nvPicPr>
          <p:cNvPr id="20483" name="Picture 4" descr="hearing protection sign"/>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015163" y="215900"/>
            <a:ext cx="198278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a:solidFill>
                  <a:schemeClr val="tx2"/>
                </a:solidFill>
              </a:rPr>
              <a:t>KK kullanımı …</a:t>
            </a:r>
          </a:p>
        </p:txBody>
      </p:sp>
      <p:grpSp>
        <p:nvGrpSpPr>
          <p:cNvPr id="20485" name="Group 10"/>
          <p:cNvGrpSpPr>
            <a:grpSpLocks/>
          </p:cNvGrpSpPr>
          <p:nvPr/>
        </p:nvGrpSpPr>
        <p:grpSpPr bwMode="auto">
          <a:xfrm>
            <a:off x="684213" y="4368800"/>
            <a:ext cx="7724775" cy="2012950"/>
            <a:chOff x="96" y="2160"/>
            <a:chExt cx="5201" cy="1586"/>
          </a:xfrm>
        </p:grpSpPr>
        <p:pic>
          <p:nvPicPr>
            <p:cNvPr id="20486" name="Picture 7" descr="php-muff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 y="2304"/>
              <a:ext cx="1498" cy="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php-plu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 y="2160"/>
              <a:ext cx="2173"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9" descr="php-ca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0" y="2160"/>
              <a:ext cx="1217" cy="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956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400" dirty="0">
                <a:cs typeface="Times New Roman" pitchFamily="18" charset="0"/>
              </a:rPr>
              <a:t>Desibel: </a:t>
            </a:r>
            <a:r>
              <a:rPr lang="tr-TR" altLang="tr-TR" sz="4400" dirty="0" err="1" smtClean="0">
                <a:cs typeface="Times New Roman" pitchFamily="18" charset="0"/>
              </a:rPr>
              <a:t>dB</a:t>
            </a:r>
            <a:endParaRPr lang="tr-TR" dirty="0"/>
          </a:p>
        </p:txBody>
      </p:sp>
      <p:sp>
        <p:nvSpPr>
          <p:cNvPr id="3" name="İçerik Yer Tutucusu 2"/>
          <p:cNvSpPr>
            <a:spLocks noGrp="1"/>
          </p:cNvSpPr>
          <p:nvPr>
            <p:ph idx="1"/>
          </p:nvPr>
        </p:nvSpPr>
        <p:spPr/>
        <p:txBody>
          <a:bodyPr/>
          <a:lstStyle/>
          <a:p>
            <a:r>
              <a:rPr lang="tr-TR" altLang="tr-TR" sz="2000" dirty="0" smtClean="0">
                <a:cs typeface="Times New Roman" pitchFamily="18" charset="0"/>
              </a:rPr>
              <a:t>İnsan </a:t>
            </a:r>
            <a:r>
              <a:rPr lang="tr-TR" altLang="tr-TR" sz="2000" dirty="0">
                <a:cs typeface="Times New Roman" pitchFamily="18" charset="0"/>
              </a:rPr>
              <a:t>kulağının işitebildiği en düşük ses şiddeti olarak tanımlanabilir.</a:t>
            </a:r>
            <a:br>
              <a:rPr lang="tr-TR" altLang="tr-TR" sz="2000" dirty="0">
                <a:cs typeface="Times New Roman" pitchFamily="18" charset="0"/>
              </a:rPr>
            </a:br>
            <a:r>
              <a:rPr lang="tr-TR" altLang="tr-TR" sz="2000" dirty="0">
                <a:cs typeface="Times New Roman" pitchFamily="18" charset="0"/>
              </a:rPr>
              <a:t> </a:t>
            </a:r>
            <a:br>
              <a:rPr lang="tr-TR" altLang="tr-TR" sz="2000" dirty="0">
                <a:cs typeface="Times New Roman" pitchFamily="18" charset="0"/>
              </a:rPr>
            </a:br>
            <a:r>
              <a:rPr lang="tr-TR" altLang="tr-TR" sz="2000" dirty="0" smtClean="0">
                <a:cs typeface="Times New Roman" pitchFamily="18" charset="0"/>
              </a:rPr>
              <a:t>Fısıltı </a:t>
            </a:r>
            <a:r>
              <a:rPr lang="tr-TR" altLang="tr-TR" sz="2000" dirty="0">
                <a:cs typeface="Times New Roman" pitchFamily="18" charset="0"/>
              </a:rPr>
              <a:t>sesi                             </a:t>
            </a:r>
            <a:r>
              <a:rPr lang="tr-TR" altLang="tr-TR" sz="2000" dirty="0" smtClean="0">
                <a:cs typeface="Times New Roman" pitchFamily="18" charset="0"/>
              </a:rPr>
              <a:t>	30 </a:t>
            </a:r>
            <a:r>
              <a:rPr lang="tr-TR" altLang="tr-TR" sz="2000" dirty="0" err="1">
                <a:cs typeface="Times New Roman" pitchFamily="18" charset="0"/>
              </a:rPr>
              <a:t>dB</a:t>
            </a:r>
            <a:r>
              <a:rPr lang="tr-TR" altLang="tr-TR" sz="2000" dirty="0">
                <a:cs typeface="Times New Roman" pitchFamily="18" charset="0"/>
              </a:rPr>
              <a:t/>
            </a:r>
            <a:br>
              <a:rPr lang="tr-TR" altLang="tr-TR" sz="2000" dirty="0">
                <a:cs typeface="Times New Roman" pitchFamily="18" charset="0"/>
              </a:rPr>
            </a:br>
            <a:r>
              <a:rPr lang="tr-TR" altLang="tr-TR" sz="2000" dirty="0" smtClean="0"/>
              <a:t>K</a:t>
            </a:r>
            <a:r>
              <a:rPr lang="tr-TR" altLang="tr-TR" sz="2000" dirty="0" smtClean="0">
                <a:cs typeface="Times New Roman" pitchFamily="18" charset="0"/>
              </a:rPr>
              <a:t>onuşma </a:t>
            </a:r>
            <a:r>
              <a:rPr lang="tr-TR" altLang="tr-TR" sz="2000" dirty="0">
                <a:cs typeface="Times New Roman" pitchFamily="18" charset="0"/>
              </a:rPr>
              <a:t>sesi                       </a:t>
            </a:r>
            <a:r>
              <a:rPr lang="tr-TR" altLang="tr-TR" sz="2000" dirty="0" smtClean="0">
                <a:cs typeface="Times New Roman" pitchFamily="18" charset="0"/>
              </a:rPr>
              <a:t>	40-60 </a:t>
            </a:r>
            <a:r>
              <a:rPr lang="tr-TR" altLang="tr-TR" sz="2000" dirty="0" err="1">
                <a:cs typeface="Times New Roman" pitchFamily="18" charset="0"/>
              </a:rPr>
              <a:t>dB</a:t>
            </a:r>
            <a:r>
              <a:rPr lang="tr-TR" altLang="tr-TR" sz="2000" dirty="0">
                <a:cs typeface="Times New Roman" pitchFamily="18" charset="0"/>
              </a:rPr>
              <a:t/>
            </a:r>
            <a:br>
              <a:rPr lang="tr-TR" altLang="tr-TR" sz="2000" dirty="0">
                <a:cs typeface="Times New Roman" pitchFamily="18" charset="0"/>
              </a:rPr>
            </a:br>
            <a:r>
              <a:rPr lang="tr-TR" altLang="tr-TR" sz="2000" dirty="0" smtClean="0">
                <a:cs typeface="Times New Roman" pitchFamily="18" charset="0"/>
              </a:rPr>
              <a:t>Bağırma </a:t>
            </a:r>
            <a:r>
              <a:rPr lang="tr-TR" altLang="tr-TR" sz="2000" dirty="0">
                <a:cs typeface="Times New Roman" pitchFamily="18" charset="0"/>
              </a:rPr>
              <a:t>sesi                         </a:t>
            </a:r>
            <a:r>
              <a:rPr lang="tr-TR" altLang="tr-TR" sz="2000" dirty="0" smtClean="0">
                <a:cs typeface="Times New Roman" pitchFamily="18" charset="0"/>
              </a:rPr>
              <a:t>	80-90 </a:t>
            </a:r>
            <a:r>
              <a:rPr lang="tr-TR" altLang="tr-TR" sz="2000" dirty="0" err="1">
                <a:cs typeface="Times New Roman" pitchFamily="18" charset="0"/>
              </a:rPr>
              <a:t>dB</a:t>
            </a:r>
            <a:r>
              <a:rPr lang="tr-TR" altLang="tr-TR" sz="2000" dirty="0">
                <a:cs typeface="Times New Roman" pitchFamily="18" charset="0"/>
              </a:rPr>
              <a:t/>
            </a:r>
            <a:br>
              <a:rPr lang="tr-TR" altLang="tr-TR" sz="2000" dirty="0">
                <a:cs typeface="Times New Roman" pitchFamily="18" charset="0"/>
              </a:rPr>
            </a:br>
            <a:r>
              <a:rPr lang="tr-TR" altLang="tr-TR" sz="2000" dirty="0" smtClean="0">
                <a:cs typeface="Times New Roman" pitchFamily="18" charset="0"/>
              </a:rPr>
              <a:t>Uçak </a:t>
            </a:r>
            <a:r>
              <a:rPr lang="tr-TR" altLang="tr-TR" sz="2000" dirty="0">
                <a:cs typeface="Times New Roman" pitchFamily="18" charset="0"/>
              </a:rPr>
              <a:t>kalkış sesi                   </a:t>
            </a:r>
            <a:r>
              <a:rPr lang="tr-TR" altLang="tr-TR" sz="2000" dirty="0" smtClean="0">
                <a:cs typeface="Times New Roman" pitchFamily="18" charset="0"/>
              </a:rPr>
              <a:t>	120-140 </a:t>
            </a:r>
            <a:r>
              <a:rPr lang="tr-TR" altLang="tr-TR" sz="2000" dirty="0" err="1">
                <a:cs typeface="Times New Roman" pitchFamily="18" charset="0"/>
              </a:rPr>
              <a:t>dB</a:t>
            </a:r>
            <a:r>
              <a:rPr lang="tr-TR" altLang="tr-TR" sz="2000" dirty="0">
                <a:cs typeface="Times New Roman" pitchFamily="18" charset="0"/>
              </a:rPr>
              <a:t/>
            </a:r>
            <a:br>
              <a:rPr lang="tr-TR" altLang="tr-TR" sz="2000" dirty="0">
                <a:cs typeface="Times New Roman" pitchFamily="18" charset="0"/>
              </a:rPr>
            </a:br>
            <a:r>
              <a:rPr lang="tr-TR" altLang="tr-TR" sz="2000" dirty="0" smtClean="0"/>
              <a:t>T</a:t>
            </a:r>
            <a:r>
              <a:rPr lang="tr-TR" altLang="tr-TR" sz="2000" dirty="0" smtClean="0">
                <a:cs typeface="Times New Roman" pitchFamily="18" charset="0"/>
              </a:rPr>
              <a:t>üfek </a:t>
            </a:r>
            <a:r>
              <a:rPr lang="tr-TR" altLang="tr-TR" sz="2000" dirty="0">
                <a:cs typeface="Times New Roman" pitchFamily="18" charset="0"/>
              </a:rPr>
              <a:t>sesi                            </a:t>
            </a:r>
            <a:r>
              <a:rPr lang="tr-TR" altLang="tr-TR" sz="2000" dirty="0" smtClean="0">
                <a:cs typeface="Times New Roman" pitchFamily="18" charset="0"/>
              </a:rPr>
              <a:t>	130 </a:t>
            </a:r>
            <a:r>
              <a:rPr lang="tr-TR" altLang="tr-TR" sz="2000" dirty="0" err="1" smtClean="0">
                <a:cs typeface="Times New Roman" pitchFamily="18" charset="0"/>
              </a:rPr>
              <a:t>dB</a:t>
            </a:r>
            <a:r>
              <a:rPr lang="tr-TR" altLang="tr-TR" sz="3200" dirty="0">
                <a:cs typeface="Times New Roman" pitchFamily="18" charset="0"/>
              </a:rPr>
              <a:t/>
            </a:r>
            <a:br>
              <a:rPr lang="tr-TR" altLang="tr-TR" sz="3200" dirty="0">
                <a:cs typeface="Times New Roman" pitchFamily="18" charset="0"/>
              </a:rPr>
            </a:br>
            <a:endParaRPr lang="tr-TR" dirty="0"/>
          </a:p>
        </p:txBody>
      </p:sp>
    </p:spTree>
    <p:extLst>
      <p:ext uri="{BB962C8B-B14F-4D97-AF65-F5344CB8AC3E}">
        <p14:creationId xmlns:p14="http://schemas.microsoft.com/office/powerpoint/2010/main" val="28481342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685800" y="2205038"/>
            <a:ext cx="548640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20000"/>
              </a:spcBef>
              <a:buFontTx/>
              <a:buChar char="•"/>
            </a:pPr>
            <a:r>
              <a:rPr lang="tr-TR" altLang="tr-TR" sz="2800"/>
              <a:t>Konfor ve hijyen gözetilmeli</a:t>
            </a:r>
            <a:endParaRPr lang="en-GB" altLang="tr-TR" sz="2800"/>
          </a:p>
          <a:p>
            <a:pPr>
              <a:lnSpc>
                <a:spcPct val="90000"/>
              </a:lnSpc>
              <a:spcBef>
                <a:spcPct val="20000"/>
              </a:spcBef>
              <a:buFontTx/>
              <a:buChar char="•"/>
            </a:pPr>
            <a:r>
              <a:rPr lang="tr-TR" altLang="tr-TR" sz="2800"/>
              <a:t>Yeterli koruma sağlamalı</a:t>
            </a:r>
            <a:endParaRPr lang="en-GB" altLang="tr-TR" sz="2800"/>
          </a:p>
          <a:p>
            <a:pPr>
              <a:lnSpc>
                <a:spcPct val="90000"/>
              </a:lnSpc>
              <a:spcBef>
                <a:spcPct val="20000"/>
              </a:spcBef>
              <a:buFontTx/>
              <a:buChar char="•"/>
            </a:pPr>
            <a:r>
              <a:rPr lang="tr-TR" altLang="tr-TR" sz="2800"/>
              <a:t>Diğer KK larla uyumlu olmalı</a:t>
            </a:r>
            <a:endParaRPr lang="en-GB" altLang="tr-TR" sz="2800"/>
          </a:p>
          <a:p>
            <a:pPr lvl="1">
              <a:lnSpc>
                <a:spcPct val="90000"/>
              </a:lnSpc>
              <a:spcBef>
                <a:spcPct val="20000"/>
              </a:spcBef>
            </a:pPr>
            <a:r>
              <a:rPr lang="en-GB" altLang="tr-TR" sz="2000"/>
              <a:t>(</a:t>
            </a:r>
            <a:r>
              <a:rPr lang="tr-TR" altLang="tr-TR" sz="2000"/>
              <a:t>başlık</a:t>
            </a:r>
            <a:r>
              <a:rPr lang="en-GB" altLang="tr-TR" sz="2000"/>
              <a:t>, </a:t>
            </a:r>
            <a:r>
              <a:rPr lang="tr-TR" altLang="tr-TR" sz="2000"/>
              <a:t>maske, gözlük</a:t>
            </a:r>
            <a:r>
              <a:rPr lang="en-GB" altLang="tr-TR" sz="2000"/>
              <a:t>)</a:t>
            </a:r>
          </a:p>
          <a:p>
            <a:pPr>
              <a:lnSpc>
                <a:spcPct val="90000"/>
              </a:lnSpc>
              <a:spcBef>
                <a:spcPct val="20000"/>
              </a:spcBef>
              <a:buFontTx/>
              <a:buChar char="•"/>
            </a:pPr>
            <a:r>
              <a:rPr lang="tr-TR" altLang="tr-TR" sz="2800"/>
              <a:t>İyi yönetilmeli </a:t>
            </a:r>
            <a:endParaRPr lang="en-GB" altLang="tr-TR" sz="2800"/>
          </a:p>
          <a:p>
            <a:pPr lvl="1">
              <a:lnSpc>
                <a:spcPct val="90000"/>
              </a:lnSpc>
              <a:spcBef>
                <a:spcPct val="20000"/>
              </a:spcBef>
            </a:pPr>
            <a:r>
              <a:rPr lang="en-GB" altLang="tr-TR" sz="2000"/>
              <a:t>(</a:t>
            </a:r>
            <a:r>
              <a:rPr lang="tr-TR" altLang="tr-TR" sz="2000"/>
              <a:t>temizliği, değiştirilmesi, seçimi</a:t>
            </a:r>
            <a:r>
              <a:rPr lang="en-GB" altLang="tr-TR" sz="2000"/>
              <a:t>)</a:t>
            </a:r>
          </a:p>
          <a:p>
            <a:pPr>
              <a:lnSpc>
                <a:spcPct val="90000"/>
              </a:lnSpc>
              <a:spcBef>
                <a:spcPct val="20000"/>
              </a:spcBef>
              <a:buFontTx/>
              <a:buChar char="•"/>
            </a:pPr>
            <a:r>
              <a:rPr lang="tr-TR" altLang="tr-TR" sz="2800"/>
              <a:t>Gözlem ve eğitim yapılmalı</a:t>
            </a:r>
            <a:endParaRPr lang="en-GB" altLang="tr-TR"/>
          </a:p>
        </p:txBody>
      </p:sp>
      <p:pic>
        <p:nvPicPr>
          <p:cNvPr id="21507" name="Picture 5" descr="good plug (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209800"/>
            <a:ext cx="24701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a:solidFill>
                  <a:schemeClr val="tx2"/>
                </a:solidFill>
              </a:rPr>
              <a:t>KK kullanımı …iyi uygulama..</a:t>
            </a:r>
          </a:p>
        </p:txBody>
      </p:sp>
    </p:spTree>
    <p:extLst>
      <p:ext uri="{BB962C8B-B14F-4D97-AF65-F5344CB8AC3E}">
        <p14:creationId xmlns:p14="http://schemas.microsoft.com/office/powerpoint/2010/main" val="3562009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685800" y="1827213"/>
            <a:ext cx="71628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tr-TR" altLang="tr-TR" sz="3200"/>
              <a:t>AŞIRI KORUMADAN kaçının</a:t>
            </a:r>
          </a:p>
          <a:p>
            <a:pPr>
              <a:spcBef>
                <a:spcPct val="20000"/>
              </a:spcBef>
              <a:buFontTx/>
              <a:buChar char="•"/>
            </a:pPr>
            <a:r>
              <a:rPr lang="tr-TR" altLang="tr-TR" sz="3200"/>
              <a:t>Hatalı kullanımı engelleyin</a:t>
            </a:r>
            <a:endParaRPr lang="en-GB" altLang="tr-TR" sz="3200"/>
          </a:p>
          <a:p>
            <a:pPr>
              <a:spcBef>
                <a:spcPct val="20000"/>
              </a:spcBef>
              <a:buFontTx/>
              <a:buChar char="•"/>
            </a:pPr>
            <a:endParaRPr lang="en-GB" altLang="tr-TR" sz="3200"/>
          </a:p>
        </p:txBody>
      </p:sp>
      <p:pic>
        <p:nvPicPr>
          <p:cNvPr id="22531" name="Picture 5" descr="ear ring (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810000"/>
            <a:ext cx="178593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glasses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810000"/>
            <a:ext cx="17589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air (sm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810000"/>
            <a:ext cx="178593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8"/>
          <p:cNvSpPr>
            <a:spLocks noChangeArrowheads="1"/>
          </p:cNvSpPr>
          <p:nvPr/>
        </p:nvSpPr>
        <p:spPr bwMode="auto">
          <a:xfrm>
            <a:off x="1619672" y="609600"/>
            <a:ext cx="68385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dirty="0">
                <a:solidFill>
                  <a:schemeClr val="tx2"/>
                </a:solidFill>
              </a:rPr>
              <a:t>KK kullanımı …iyi uygulama..</a:t>
            </a:r>
          </a:p>
        </p:txBody>
      </p:sp>
    </p:spTree>
    <p:extLst>
      <p:ext uri="{BB962C8B-B14F-4D97-AF65-F5344CB8AC3E}">
        <p14:creationId xmlns:p14="http://schemas.microsoft.com/office/powerpoint/2010/main" val="6131036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altLang="tr-TR" smtClean="0"/>
              <a:t>Kulak tıkacı kullanalım…</a:t>
            </a:r>
          </a:p>
        </p:txBody>
      </p:sp>
      <p:pic>
        <p:nvPicPr>
          <p:cNvPr id="23555" name="Picture 3" descr="EAR 001 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916113"/>
            <a:ext cx="68040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219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a:solidFill>
                  <a:schemeClr val="tx2"/>
                </a:solidFill>
              </a:rPr>
              <a:t>Kulak tıkacı kullanalım…</a:t>
            </a:r>
          </a:p>
        </p:txBody>
      </p:sp>
      <p:pic>
        <p:nvPicPr>
          <p:cNvPr id="24579" name="Picture 3" descr="Easy As 06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16113"/>
            <a:ext cx="39354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Easy As 12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4963" y="2276475"/>
            <a:ext cx="4999037"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350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asy As 09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492375"/>
            <a:ext cx="26527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EAR 003 cl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2060575"/>
            <a:ext cx="5761037"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4407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AR 004 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420938"/>
            <a:ext cx="6313488"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609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AR 005 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2636838"/>
            <a:ext cx="60864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153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AR 006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785813"/>
            <a:ext cx="9132887"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2568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AR 007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 y="787400"/>
            <a:ext cx="9121775"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6247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AR 008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8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Ses düzeyi</a:t>
            </a:r>
          </a:p>
        </p:txBody>
      </p:sp>
      <p:sp>
        <p:nvSpPr>
          <p:cNvPr id="3" name="İçerik Yer Tutucusu 2"/>
          <p:cNvSpPr>
            <a:spLocks noGrp="1"/>
          </p:cNvSpPr>
          <p:nvPr>
            <p:ph idx="1"/>
          </p:nvPr>
        </p:nvSpPr>
        <p:spPr/>
        <p:txBody>
          <a:bodyPr/>
          <a:lstStyle/>
          <a:p>
            <a:r>
              <a:rPr lang="tr-TR" sz="2400" dirty="0"/>
              <a:t>Ses düzeyi</a:t>
            </a:r>
            <a:r>
              <a:rPr lang="tr-TR" sz="2400" dirty="0" smtClean="0"/>
              <a:t>, </a:t>
            </a:r>
            <a:r>
              <a:rPr lang="tr-TR" sz="2400" dirty="0"/>
              <a:t>ses basınç düzeyinin belli bir eğriye göre ağırlıklı olarak bulunmuş şeklidir. Bir çeşit filtreleme olarak kabul edilebilecek olan </a:t>
            </a:r>
            <a:r>
              <a:rPr lang="tr-TR" sz="2400" dirty="0" err="1"/>
              <a:t>ağırlıklama</a:t>
            </a:r>
            <a:r>
              <a:rPr lang="tr-TR" sz="2400" dirty="0"/>
              <a:t> işlemi için A,B,C ve D olmak üzere dört farklı tipte ağırlık eğrisi geliştirilmiştir. A </a:t>
            </a:r>
            <a:r>
              <a:rPr lang="tr-TR" sz="2400" dirty="0" err="1"/>
              <a:t>ağırlıklama</a:t>
            </a:r>
            <a:r>
              <a:rPr lang="tr-TR" sz="2400" dirty="0"/>
              <a:t> eğrisi, insan kulağının duyarlılık eğrileri ile doğrudan ilişkisi nedeniyle insanların gürültüye gösterdikleri tepkiyi ölçmede kullanılır. </a:t>
            </a:r>
            <a:r>
              <a:rPr lang="tr-TR" sz="2400" dirty="0" smtClean="0"/>
              <a:t>Ses </a:t>
            </a:r>
            <a:r>
              <a:rPr lang="tr-TR" sz="2400" dirty="0"/>
              <a:t>düzeyi, kullanılan ağırlık eğrisinin tipine göre, </a:t>
            </a:r>
            <a:r>
              <a:rPr lang="tr-TR" sz="2400" dirty="0" err="1"/>
              <a:t>dB</a:t>
            </a:r>
            <a:r>
              <a:rPr lang="tr-TR" sz="2400" dirty="0"/>
              <a:t>(A,B,C,D) olarak belirtilir.</a:t>
            </a:r>
            <a:r>
              <a:rPr lang="tr-TR" dirty="0"/>
              <a:t> </a:t>
            </a:r>
          </a:p>
        </p:txBody>
      </p:sp>
    </p:spTree>
    <p:extLst>
      <p:ext uri="{BB962C8B-B14F-4D97-AF65-F5344CB8AC3E}">
        <p14:creationId xmlns:p14="http://schemas.microsoft.com/office/powerpoint/2010/main" val="24966686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00113" y="260350"/>
            <a:ext cx="7772400" cy="1143000"/>
          </a:xfrm>
        </p:spPr>
        <p:txBody>
          <a:bodyPr/>
          <a:lstStyle/>
          <a:p>
            <a:r>
              <a:rPr lang="tr-TR" altLang="tr-TR" smtClean="0"/>
              <a:t>HATALI YERLEŞTİRME</a:t>
            </a:r>
          </a:p>
        </p:txBody>
      </p:sp>
      <p:pic>
        <p:nvPicPr>
          <p:cNvPr id="31747" name="Picture 3" descr="EAR 011cle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484313"/>
            <a:ext cx="3024188"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EAR 012cl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557338"/>
            <a:ext cx="3024187"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EAR 013cl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4003675"/>
            <a:ext cx="42481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EAR 014cle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4738" y="3997325"/>
            <a:ext cx="42243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767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İşitme Koruyucusu Seçimi</a:t>
            </a:r>
            <a:endParaRPr lang="tr-TR" dirty="0"/>
          </a:p>
        </p:txBody>
      </p:sp>
      <p:sp>
        <p:nvSpPr>
          <p:cNvPr id="3" name="İçerik Yer Tutucusu 2"/>
          <p:cNvSpPr>
            <a:spLocks noGrp="1"/>
          </p:cNvSpPr>
          <p:nvPr>
            <p:ph idx="1"/>
          </p:nvPr>
        </p:nvSpPr>
        <p:spPr/>
        <p:txBody>
          <a:bodyPr/>
          <a:lstStyle/>
          <a:p>
            <a:r>
              <a:rPr lang="tr-TR" dirty="0" smtClean="0"/>
              <a:t>Koruyun</a:t>
            </a:r>
          </a:p>
          <a:p>
            <a:r>
              <a:rPr lang="tr-TR" dirty="0" smtClean="0"/>
              <a:t>Aşırı korumadan kaçının</a:t>
            </a:r>
          </a:p>
          <a:p>
            <a:r>
              <a:rPr lang="tr-TR" dirty="0" smtClean="0"/>
              <a:t>Ergonomik puanınız düşer</a:t>
            </a:r>
          </a:p>
          <a:p>
            <a:endParaRPr lang="tr-TR" dirty="0"/>
          </a:p>
        </p:txBody>
      </p:sp>
    </p:spTree>
    <p:extLst>
      <p:ext uri="{BB962C8B-B14F-4D97-AF65-F5344CB8AC3E}">
        <p14:creationId xmlns:p14="http://schemas.microsoft.com/office/powerpoint/2010/main" val="27180512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HML yöntemi</a:t>
            </a:r>
            <a:endParaRPr lang="tr-TR" dirty="0"/>
          </a:p>
        </p:txBody>
      </p:sp>
      <p:sp>
        <p:nvSpPr>
          <p:cNvPr id="3" name="İçerik Yer Tutucusu 2"/>
          <p:cNvSpPr>
            <a:spLocks noGrp="1"/>
          </p:cNvSpPr>
          <p:nvPr>
            <p:ph idx="1"/>
          </p:nvPr>
        </p:nvSpPr>
        <p:spPr/>
        <p:txBody>
          <a:bodyPr/>
          <a:lstStyle/>
          <a:p>
            <a:r>
              <a:rPr lang="tr-TR" dirty="0" smtClean="0"/>
              <a:t>İhtiyaçlarınız</a:t>
            </a:r>
          </a:p>
          <a:p>
            <a:pPr lvl="1"/>
            <a:r>
              <a:rPr lang="tr-TR" dirty="0" smtClean="0"/>
              <a:t>İşitme koruyucunun H-M-L değerleri</a:t>
            </a:r>
          </a:p>
          <a:p>
            <a:pPr lvl="1"/>
            <a:r>
              <a:rPr lang="tr-TR" dirty="0" err="1" smtClean="0"/>
              <a:t>dB</a:t>
            </a:r>
            <a:r>
              <a:rPr lang="tr-TR" dirty="0" smtClean="0"/>
              <a:t>(A)</a:t>
            </a:r>
          </a:p>
          <a:p>
            <a:pPr lvl="1"/>
            <a:r>
              <a:rPr lang="tr-TR" dirty="0" err="1" smtClean="0"/>
              <a:t>dB</a:t>
            </a:r>
            <a:r>
              <a:rPr lang="tr-TR" dirty="0" smtClean="0"/>
              <a:t>(C)</a:t>
            </a:r>
            <a:endParaRPr lang="tr-TR" dirty="0"/>
          </a:p>
        </p:txBody>
      </p:sp>
    </p:spTree>
    <p:extLst>
      <p:ext uri="{BB962C8B-B14F-4D97-AF65-F5344CB8AC3E}">
        <p14:creationId xmlns:p14="http://schemas.microsoft.com/office/powerpoint/2010/main" val="3300516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Örnek</a:t>
            </a:r>
            <a:endParaRPr lang="tr-TR"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1122" y="1810736"/>
            <a:ext cx="4989189" cy="476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1272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Octav</a:t>
            </a:r>
            <a:r>
              <a:rPr lang="tr-TR" dirty="0" smtClean="0"/>
              <a:t> Bant Yöntemi</a:t>
            </a:r>
            <a:endParaRPr lang="tr-TR" dirty="0"/>
          </a:p>
        </p:txBody>
      </p:sp>
      <p:sp>
        <p:nvSpPr>
          <p:cNvPr id="3" name="İçerik Yer Tutucusu 2"/>
          <p:cNvSpPr>
            <a:spLocks noGrp="1"/>
          </p:cNvSpPr>
          <p:nvPr>
            <p:ph idx="1"/>
          </p:nvPr>
        </p:nvSpPr>
        <p:spPr/>
        <p:txBody>
          <a:bodyPr/>
          <a:lstStyle/>
          <a:p>
            <a:r>
              <a:rPr lang="tr-TR" dirty="0" smtClean="0"/>
              <a:t>İhtiyaçlarınız</a:t>
            </a:r>
          </a:p>
          <a:p>
            <a:pPr lvl="1"/>
            <a:r>
              <a:rPr lang="tr-TR" dirty="0" smtClean="0"/>
              <a:t>İşitme </a:t>
            </a:r>
            <a:r>
              <a:rPr lang="tr-TR" dirty="0" err="1" smtClean="0"/>
              <a:t>kouyucunun</a:t>
            </a:r>
            <a:r>
              <a:rPr lang="tr-TR" dirty="0" smtClean="0"/>
              <a:t> istenen bantlarda ortalama koruma ve standart sapma değerleri</a:t>
            </a:r>
          </a:p>
          <a:p>
            <a:pPr lvl="1"/>
            <a:r>
              <a:rPr lang="tr-TR" dirty="0" smtClean="0"/>
              <a:t>Oktav bantlarda ortam gürültü düzeyleri </a:t>
            </a:r>
            <a:endParaRPr lang="tr-TR" dirty="0"/>
          </a:p>
        </p:txBody>
      </p:sp>
    </p:spTree>
    <p:extLst>
      <p:ext uri="{BB962C8B-B14F-4D97-AF65-F5344CB8AC3E}">
        <p14:creationId xmlns:p14="http://schemas.microsoft.com/office/powerpoint/2010/main" val="33076052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Örnek</a:t>
            </a:r>
            <a:endParaRPr lang="tr-TR"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420888"/>
            <a:ext cx="63531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350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SNR yöntemi</a:t>
            </a:r>
            <a:endParaRPr lang="tr-TR" dirty="0"/>
          </a:p>
        </p:txBody>
      </p:sp>
      <p:sp>
        <p:nvSpPr>
          <p:cNvPr id="3" name="İçerik Yer Tutucusu 2"/>
          <p:cNvSpPr>
            <a:spLocks noGrp="1"/>
          </p:cNvSpPr>
          <p:nvPr>
            <p:ph idx="1"/>
          </p:nvPr>
        </p:nvSpPr>
        <p:spPr/>
        <p:txBody>
          <a:bodyPr/>
          <a:lstStyle/>
          <a:p>
            <a:r>
              <a:rPr lang="tr-TR" dirty="0" smtClean="0"/>
              <a:t>İşitme koruyucunun SNR değeri</a:t>
            </a:r>
          </a:p>
          <a:p>
            <a:r>
              <a:rPr lang="tr-TR" dirty="0" smtClean="0"/>
              <a:t>Ortam </a:t>
            </a:r>
            <a:r>
              <a:rPr lang="tr-TR" dirty="0" err="1" smtClean="0"/>
              <a:t>dB</a:t>
            </a:r>
            <a:r>
              <a:rPr lang="tr-TR" dirty="0" smtClean="0"/>
              <a:t>(C) değeri</a:t>
            </a:r>
            <a:endParaRPr lang="tr-TR" dirty="0"/>
          </a:p>
        </p:txBody>
      </p:sp>
    </p:spTree>
    <p:extLst>
      <p:ext uri="{BB962C8B-B14F-4D97-AF65-F5344CB8AC3E}">
        <p14:creationId xmlns:p14="http://schemas.microsoft.com/office/powerpoint/2010/main" val="38944633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2 Başlık"/>
          <p:cNvSpPr>
            <a:spLocks noGrp="1"/>
          </p:cNvSpPr>
          <p:nvPr>
            <p:ph type="title"/>
          </p:nvPr>
        </p:nvSpPr>
        <p:spPr/>
        <p:txBody>
          <a:bodyPr/>
          <a:lstStyle/>
          <a:p>
            <a:r>
              <a:rPr lang="tr-TR" smtClean="0"/>
              <a:t>Diğer faktörler … </a:t>
            </a:r>
            <a:br>
              <a:rPr lang="tr-TR" smtClean="0"/>
            </a:br>
            <a:r>
              <a:rPr lang="tr-TR" sz="3200" smtClean="0"/>
              <a:t>BEN KORUNUYORUM FAKTÖRÜ</a:t>
            </a:r>
            <a:endParaRPr lang="tr-TR" smtClean="0"/>
          </a:p>
        </p:txBody>
      </p:sp>
      <p:sp>
        <p:nvSpPr>
          <p:cNvPr id="30723" name="3 İçerik Yer Tutucusu"/>
          <p:cNvSpPr>
            <a:spLocks noGrp="1"/>
          </p:cNvSpPr>
          <p:nvPr>
            <p:ph idx="1"/>
          </p:nvPr>
        </p:nvSpPr>
        <p:spPr/>
        <p:txBody>
          <a:bodyPr/>
          <a:lstStyle/>
          <a:p>
            <a:r>
              <a:rPr lang="tr-TR" dirty="0" smtClean="0"/>
              <a:t>Korumak: Kişisel koruyucular</a:t>
            </a:r>
          </a:p>
          <a:p>
            <a:endParaRPr lang="tr-TR" dirty="0" smtClean="0"/>
          </a:p>
          <a:p>
            <a:endParaRPr lang="tr-TR" dirty="0" smtClean="0"/>
          </a:p>
          <a:p>
            <a:endParaRPr lang="tr-TR" dirty="0" smtClean="0"/>
          </a:p>
          <a:p>
            <a:endParaRPr lang="tr-TR" dirty="0" smtClean="0"/>
          </a:p>
          <a:p>
            <a:r>
              <a:rPr lang="tr-TR" dirty="0" smtClean="0"/>
              <a:t/>
            </a:r>
            <a:br>
              <a:rPr lang="tr-TR" dirty="0" smtClean="0"/>
            </a:br>
            <a:endParaRPr lang="tr-TR" dirty="0" smtClean="0"/>
          </a:p>
          <a:p>
            <a:r>
              <a:rPr lang="tr-TR" dirty="0" smtClean="0"/>
              <a:t>Gerçek koruma: (NRR-7)/2</a:t>
            </a:r>
          </a:p>
        </p:txBody>
      </p:sp>
      <p:pic>
        <p:nvPicPr>
          <p:cNvPr id="30724" name="4 Resim" descr="tinnitus_music_therapy.jpg"/>
          <p:cNvPicPr>
            <a:picLocks noChangeAspect="1"/>
          </p:cNvPicPr>
          <p:nvPr/>
        </p:nvPicPr>
        <p:blipFill>
          <a:blip r:embed="rId2" cstate="print"/>
          <a:srcRect/>
          <a:stretch>
            <a:fillRect/>
          </a:stretch>
        </p:blipFill>
        <p:spPr bwMode="auto">
          <a:xfrm>
            <a:off x="5337175" y="2708275"/>
            <a:ext cx="3556000" cy="2595563"/>
          </a:xfrm>
          <a:prstGeom prst="rect">
            <a:avLst/>
          </a:prstGeom>
          <a:noFill/>
          <a:ln w="9525">
            <a:noFill/>
            <a:miter lim="800000"/>
            <a:headEnd/>
            <a:tailEnd/>
          </a:ln>
        </p:spPr>
      </p:pic>
      <p:pic>
        <p:nvPicPr>
          <p:cNvPr id="30725" name="5 Resim" descr="noise-reduction-rating-ear-plugs.jpg"/>
          <p:cNvPicPr>
            <a:picLocks noChangeAspect="1"/>
          </p:cNvPicPr>
          <p:nvPr/>
        </p:nvPicPr>
        <p:blipFill>
          <a:blip r:embed="rId3" cstate="print"/>
          <a:srcRect/>
          <a:stretch>
            <a:fillRect/>
          </a:stretch>
        </p:blipFill>
        <p:spPr bwMode="auto">
          <a:xfrm>
            <a:off x="827088" y="2636838"/>
            <a:ext cx="4105275" cy="2703512"/>
          </a:xfrm>
          <a:prstGeom prst="rect">
            <a:avLst/>
          </a:prstGeom>
          <a:noFill/>
          <a:ln w="9525">
            <a:noFill/>
            <a:miter lim="800000"/>
            <a:headEnd/>
            <a:tailEnd/>
          </a:ln>
        </p:spPr>
      </p:pic>
    </p:spTree>
    <p:extLst>
      <p:ext uri="{BB962C8B-B14F-4D97-AF65-F5344CB8AC3E}">
        <p14:creationId xmlns:p14="http://schemas.microsoft.com/office/powerpoint/2010/main" val="22099840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Başlık"/>
          <p:cNvSpPr>
            <a:spLocks noGrp="1"/>
          </p:cNvSpPr>
          <p:nvPr>
            <p:ph type="title"/>
          </p:nvPr>
        </p:nvSpPr>
        <p:spPr/>
        <p:txBody>
          <a:bodyPr/>
          <a:lstStyle/>
          <a:p>
            <a:r>
              <a:rPr lang="tr-TR" smtClean="0"/>
              <a:t>Diğer faktörler … </a:t>
            </a:r>
            <a:br>
              <a:rPr lang="tr-TR" smtClean="0"/>
            </a:br>
            <a:r>
              <a:rPr lang="tr-TR" sz="3200" smtClean="0"/>
              <a:t>BEN KORUNUYORUM FAKTÖRÜ</a:t>
            </a:r>
            <a:endParaRPr lang="tr-TR" smtClean="0"/>
          </a:p>
        </p:txBody>
      </p:sp>
      <p:pic>
        <p:nvPicPr>
          <p:cNvPr id="31747" name="Picture 1027" descr="rwplug"/>
          <p:cNvPicPr>
            <a:picLocks noChangeAspect="1" noChangeArrowheads="1"/>
          </p:cNvPicPr>
          <p:nvPr/>
        </p:nvPicPr>
        <p:blipFill>
          <a:blip r:embed="rId2" cstate="print"/>
          <a:srcRect/>
          <a:stretch>
            <a:fillRect/>
          </a:stretch>
        </p:blipFill>
        <p:spPr bwMode="auto">
          <a:xfrm>
            <a:off x="179388" y="2133600"/>
            <a:ext cx="4176712" cy="3275013"/>
          </a:xfrm>
          <a:prstGeom prst="rect">
            <a:avLst/>
          </a:prstGeom>
          <a:noFill/>
          <a:ln w="9525">
            <a:noFill/>
            <a:miter lim="800000"/>
            <a:headEnd/>
            <a:tailEnd/>
          </a:ln>
        </p:spPr>
      </p:pic>
      <p:pic>
        <p:nvPicPr>
          <p:cNvPr id="31748" name="Picture 3" descr="rwmuff"/>
          <p:cNvPicPr>
            <a:picLocks noChangeAspect="1" noChangeArrowheads="1"/>
          </p:cNvPicPr>
          <p:nvPr/>
        </p:nvPicPr>
        <p:blipFill>
          <a:blip r:embed="rId3" cstate="print"/>
          <a:srcRect/>
          <a:stretch>
            <a:fillRect/>
          </a:stretch>
        </p:blipFill>
        <p:spPr bwMode="auto">
          <a:xfrm>
            <a:off x="5076825" y="3011488"/>
            <a:ext cx="3908425" cy="3651250"/>
          </a:xfrm>
          <a:prstGeom prst="rect">
            <a:avLst/>
          </a:prstGeom>
          <a:noFill/>
          <a:ln w="9525">
            <a:noFill/>
            <a:miter lim="800000"/>
            <a:headEnd/>
            <a:tailEnd/>
          </a:ln>
        </p:spPr>
      </p:pic>
      <p:sp>
        <p:nvSpPr>
          <p:cNvPr id="31749" name="9 Metin kutusu"/>
          <p:cNvSpPr txBox="1">
            <a:spLocks noChangeArrowheads="1"/>
          </p:cNvSpPr>
          <p:nvPr/>
        </p:nvSpPr>
        <p:spPr bwMode="auto">
          <a:xfrm>
            <a:off x="827088" y="6021388"/>
            <a:ext cx="3024187" cy="461962"/>
          </a:xfrm>
          <a:prstGeom prst="rect">
            <a:avLst/>
          </a:prstGeom>
          <a:noFill/>
          <a:ln w="9525">
            <a:noFill/>
            <a:miter lim="800000"/>
            <a:headEnd/>
            <a:tailEnd/>
          </a:ln>
        </p:spPr>
        <p:txBody>
          <a:bodyPr>
            <a:spAutoFit/>
          </a:bodyPr>
          <a:lstStyle/>
          <a:p>
            <a:pPr algn="ctr"/>
            <a:r>
              <a:rPr lang="tr-TR"/>
              <a:t>KULAK TIKACI</a:t>
            </a:r>
          </a:p>
        </p:txBody>
      </p:sp>
      <p:sp>
        <p:nvSpPr>
          <p:cNvPr id="31750" name="10 Metin kutusu"/>
          <p:cNvSpPr txBox="1">
            <a:spLocks noChangeArrowheads="1"/>
          </p:cNvSpPr>
          <p:nvPr/>
        </p:nvSpPr>
        <p:spPr bwMode="auto">
          <a:xfrm>
            <a:off x="5364163" y="2133600"/>
            <a:ext cx="3024187" cy="460375"/>
          </a:xfrm>
          <a:prstGeom prst="rect">
            <a:avLst/>
          </a:prstGeom>
          <a:noFill/>
          <a:ln w="9525">
            <a:noFill/>
            <a:miter lim="800000"/>
            <a:headEnd/>
            <a:tailEnd/>
          </a:ln>
        </p:spPr>
        <p:txBody>
          <a:bodyPr>
            <a:spAutoFit/>
          </a:bodyPr>
          <a:lstStyle/>
          <a:p>
            <a:pPr algn="ctr"/>
            <a:r>
              <a:rPr lang="tr-TR"/>
              <a:t>KULAKLIK</a:t>
            </a:r>
          </a:p>
        </p:txBody>
      </p:sp>
    </p:spTree>
    <p:extLst>
      <p:ext uri="{BB962C8B-B14F-4D97-AF65-F5344CB8AC3E}">
        <p14:creationId xmlns:p14="http://schemas.microsoft.com/office/powerpoint/2010/main" val="426299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descr="http://images.slideplayer.biz.tr/11/3192078/slides/slide_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76672"/>
            <a:ext cx="729681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32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Frekans </a:t>
            </a:r>
            <a:r>
              <a:rPr lang="tr-TR" dirty="0" err="1" smtClean="0"/>
              <a:t>ağırlıklama</a:t>
            </a:r>
            <a:r>
              <a:rPr lang="tr-TR" dirty="0" smtClean="0"/>
              <a:t> örneği</a:t>
            </a:r>
            <a:endParaRPr lang="tr-T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988840"/>
            <a:ext cx="6359872" cy="1398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387805"/>
            <a:ext cx="6385396" cy="338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631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400" dirty="0">
                <a:cs typeface="Times New Roman" pitchFamily="18" charset="0"/>
              </a:rPr>
              <a:t>İşitme</a:t>
            </a:r>
            <a:endParaRPr lang="tr-TR" dirty="0"/>
          </a:p>
        </p:txBody>
      </p:sp>
      <p:sp>
        <p:nvSpPr>
          <p:cNvPr id="3" name="İçerik Yer Tutucusu 2"/>
          <p:cNvSpPr>
            <a:spLocks noGrp="1"/>
          </p:cNvSpPr>
          <p:nvPr>
            <p:ph idx="1"/>
          </p:nvPr>
        </p:nvSpPr>
        <p:spPr/>
        <p:txBody>
          <a:bodyPr/>
          <a:lstStyle/>
          <a:p>
            <a:r>
              <a:rPr lang="tr-TR" altLang="tr-TR" sz="3200" dirty="0" smtClean="0">
                <a:cs typeface="Times New Roman" pitchFamily="18" charset="0"/>
              </a:rPr>
              <a:t>Kulak </a:t>
            </a:r>
            <a:r>
              <a:rPr lang="tr-TR" altLang="tr-TR" sz="3200" dirty="0">
                <a:cs typeface="Times New Roman" pitchFamily="18" charset="0"/>
              </a:rPr>
              <a:t>kepçesinin topladığı ses enerjisinin çeşitli bölümlerinde değişikliğe</a:t>
            </a:r>
            <a:r>
              <a:rPr lang="tr-TR" altLang="tr-TR" sz="3200" dirty="0"/>
              <a:t> uğ</a:t>
            </a:r>
            <a:r>
              <a:rPr lang="tr-TR" altLang="tr-TR" sz="3200" dirty="0">
                <a:cs typeface="Times New Roman" pitchFamily="18" charset="0"/>
              </a:rPr>
              <a:t>radıktan sonra aksiyon potansiyelleri ha</a:t>
            </a:r>
            <a:r>
              <a:rPr lang="tr-TR" altLang="tr-TR" sz="3200" dirty="0"/>
              <a:t>l</a:t>
            </a:r>
            <a:r>
              <a:rPr lang="tr-TR" altLang="tr-TR" sz="3200" dirty="0">
                <a:cs typeface="Times New Roman" pitchFamily="18" charset="0"/>
              </a:rPr>
              <a:t>inde beyne gönderilip burada ses halinde</a:t>
            </a:r>
            <a:r>
              <a:rPr lang="tr-TR" altLang="tr-TR" sz="3200" dirty="0"/>
              <a:t> </a:t>
            </a:r>
            <a:r>
              <a:rPr lang="tr-TR" altLang="tr-TR" sz="3200" dirty="0" smtClean="0"/>
              <a:t>alg</a:t>
            </a:r>
            <a:r>
              <a:rPr lang="tr-TR" altLang="tr-TR" sz="3200" dirty="0" smtClean="0">
                <a:cs typeface="Times New Roman" pitchFamily="18" charset="0"/>
              </a:rPr>
              <a:t>ılanması </a:t>
            </a:r>
            <a:r>
              <a:rPr lang="tr-TR" altLang="tr-TR" sz="3200" dirty="0">
                <a:cs typeface="Times New Roman" pitchFamily="18" charset="0"/>
              </a:rPr>
              <a:t>olayına</a:t>
            </a:r>
            <a:r>
              <a:rPr lang="tr-TR" altLang="tr-TR" sz="3200" b="1" dirty="0">
                <a:cs typeface="Times New Roman" pitchFamily="18" charset="0"/>
              </a:rPr>
              <a:t> </a:t>
            </a:r>
            <a:r>
              <a:rPr lang="tr-TR" altLang="tr-TR" sz="3200" b="1" i="1" dirty="0"/>
              <a:t>işi</a:t>
            </a:r>
            <a:r>
              <a:rPr lang="tr-TR" altLang="tr-TR" sz="3200" b="1" i="1" dirty="0">
                <a:cs typeface="Times New Roman" pitchFamily="18" charset="0"/>
              </a:rPr>
              <a:t>tme</a:t>
            </a:r>
            <a:r>
              <a:rPr lang="tr-TR" altLang="tr-TR" sz="3200" i="1" dirty="0">
                <a:cs typeface="Times New Roman" pitchFamily="18" charset="0"/>
              </a:rPr>
              <a:t> </a:t>
            </a:r>
            <a:r>
              <a:rPr lang="tr-TR" altLang="tr-TR" sz="3200" dirty="0">
                <a:cs typeface="Times New Roman" pitchFamily="18" charset="0"/>
              </a:rPr>
              <a:t>diyoruz.</a:t>
            </a:r>
            <a:endParaRPr lang="tr-TR" dirty="0"/>
          </a:p>
        </p:txBody>
      </p:sp>
    </p:spTree>
    <p:extLst>
      <p:ext uri="{BB962C8B-B14F-4D97-AF65-F5344CB8AC3E}">
        <p14:creationId xmlns:p14="http://schemas.microsoft.com/office/powerpoint/2010/main" val="259737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323528" y="1905000"/>
            <a:ext cx="3888432" cy="4114800"/>
          </a:xfrm>
        </p:spPr>
        <p:txBody>
          <a:bodyPr/>
          <a:lstStyle/>
          <a:p>
            <a:r>
              <a:rPr lang="tr-TR" altLang="tr-TR" sz="2400" dirty="0">
                <a:cs typeface="Times New Roman" pitchFamily="18" charset="0"/>
              </a:rPr>
              <a:t>Orta kulakta ses titreşimleri iç kulak sıvılarına </a:t>
            </a:r>
            <a:r>
              <a:rPr lang="tr-TR" altLang="tr-TR" sz="2400" dirty="0" smtClean="0">
                <a:cs typeface="Times New Roman" pitchFamily="18" charset="0"/>
              </a:rPr>
              <a:t>iletilmekte</a:t>
            </a:r>
          </a:p>
          <a:p>
            <a:r>
              <a:rPr lang="tr-TR" altLang="tr-TR" sz="2400" dirty="0" smtClean="0">
                <a:latin typeface="Times New Roman" pitchFamily="18" charset="0"/>
              </a:rPr>
              <a:t>İ</a:t>
            </a:r>
            <a:r>
              <a:rPr lang="tr-TR" altLang="tr-TR" sz="2400" dirty="0" smtClean="0">
                <a:cs typeface="Times New Roman" pitchFamily="18" charset="0"/>
              </a:rPr>
              <a:t>ç </a:t>
            </a:r>
            <a:r>
              <a:rPr lang="tr-TR" altLang="tr-TR" sz="2400" dirty="0">
                <a:cs typeface="Times New Roman" pitchFamily="18" charset="0"/>
              </a:rPr>
              <a:t>kulakta frekansların </a:t>
            </a:r>
            <a:r>
              <a:rPr lang="tr-TR" altLang="tr-TR" sz="2400" dirty="0" err="1">
                <a:cs typeface="Times New Roman" pitchFamily="18" charset="0"/>
              </a:rPr>
              <a:t>periferik</a:t>
            </a:r>
            <a:r>
              <a:rPr lang="tr-TR" altLang="tr-TR" sz="2400" dirty="0">
                <a:cs typeface="Times New Roman" pitchFamily="18" charset="0"/>
              </a:rPr>
              <a:t> analizi </a:t>
            </a:r>
            <a:r>
              <a:rPr lang="tr-TR" altLang="tr-TR" sz="2400" dirty="0" smtClean="0">
                <a:cs typeface="Times New Roman" pitchFamily="18" charset="0"/>
              </a:rPr>
              <a:t>yapılmakta (pesler </a:t>
            </a:r>
            <a:r>
              <a:rPr lang="tr-TR" altLang="tr-TR" sz="2400" dirty="0" err="1">
                <a:cs typeface="Times New Roman" pitchFamily="18" charset="0"/>
              </a:rPr>
              <a:t>apikal</a:t>
            </a:r>
            <a:r>
              <a:rPr lang="tr-TR" altLang="tr-TR" sz="2400" dirty="0">
                <a:cs typeface="Times New Roman" pitchFamily="18" charset="0"/>
              </a:rPr>
              <a:t> – tizler bazal kıvrım</a:t>
            </a:r>
            <a:r>
              <a:rPr lang="tr-TR" altLang="tr-TR" sz="2400" dirty="0" smtClean="0">
                <a:cs typeface="Times New Roman" pitchFamily="18" charset="0"/>
              </a:rPr>
              <a:t>)</a:t>
            </a:r>
          </a:p>
          <a:p>
            <a:r>
              <a:rPr lang="tr-TR" altLang="tr-TR" sz="2400" dirty="0" smtClean="0"/>
              <a:t> </a:t>
            </a:r>
            <a:r>
              <a:rPr lang="tr-TR" altLang="tr-TR" sz="2400" dirty="0" smtClean="0">
                <a:cs typeface="Times New Roman" pitchFamily="18" charset="0"/>
              </a:rPr>
              <a:t>Mekanik </a:t>
            </a:r>
            <a:r>
              <a:rPr lang="tr-TR" altLang="tr-TR" sz="2400" dirty="0">
                <a:cs typeface="Times New Roman" pitchFamily="18" charset="0"/>
              </a:rPr>
              <a:t>enerji-</a:t>
            </a:r>
            <a:r>
              <a:rPr lang="tr-TR" altLang="tr-TR" sz="2400" dirty="0" err="1">
                <a:cs typeface="Times New Roman" pitchFamily="18" charset="0"/>
              </a:rPr>
              <a:t>silialı</a:t>
            </a:r>
            <a:r>
              <a:rPr lang="tr-TR" altLang="tr-TR" sz="2400" dirty="0">
                <a:cs typeface="Times New Roman" pitchFamily="18" charset="0"/>
              </a:rPr>
              <a:t> </a:t>
            </a:r>
            <a:r>
              <a:rPr lang="tr-TR" altLang="tr-TR" sz="2400" dirty="0" smtClean="0">
                <a:cs typeface="Times New Roman" pitchFamily="18" charset="0"/>
              </a:rPr>
              <a:t>hücreler</a:t>
            </a:r>
            <a:r>
              <a:rPr lang="tr-TR" altLang="tr-TR" sz="2400" dirty="0"/>
              <a:t> </a:t>
            </a:r>
            <a:r>
              <a:rPr lang="tr-TR" altLang="tr-TR" sz="2400" dirty="0" smtClean="0">
                <a:cs typeface="Times New Roman" pitchFamily="18" charset="0"/>
              </a:rPr>
              <a:t>tarafından </a:t>
            </a:r>
            <a:r>
              <a:rPr lang="tr-TR" altLang="tr-TR" sz="2400" dirty="0">
                <a:cs typeface="Times New Roman" pitchFamily="18" charset="0"/>
              </a:rPr>
              <a:t>elektrik enerjisine dönüştürülmekte.</a:t>
            </a:r>
            <a:r>
              <a:rPr lang="tr-TR" altLang="tr-TR" sz="2800" dirty="0">
                <a:cs typeface="Times New Roman" pitchFamily="18" charset="0"/>
              </a:rPr>
              <a:t/>
            </a:r>
            <a:br>
              <a:rPr lang="tr-TR" altLang="tr-TR" sz="2800" dirty="0">
                <a:cs typeface="Times New Roman" pitchFamily="18" charset="0"/>
              </a:rPr>
            </a:br>
            <a:endParaRPr lang="tr-TR"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4782" y="2348880"/>
            <a:ext cx="4666170" cy="363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94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r>
              <a:rPr lang="tr-TR" altLang="tr-TR" sz="2400" dirty="0" err="1" smtClean="0">
                <a:cs typeface="Times New Roman" pitchFamily="18" charset="0"/>
              </a:rPr>
              <a:t>Malleus</a:t>
            </a:r>
            <a:r>
              <a:rPr lang="tr-TR" altLang="tr-TR" sz="2400" dirty="0" smtClean="0">
                <a:cs typeface="Times New Roman" pitchFamily="18" charset="0"/>
              </a:rPr>
              <a:t> </a:t>
            </a:r>
            <a:r>
              <a:rPr lang="tr-TR" altLang="tr-TR" sz="2400" dirty="0"/>
              <a:t>v</a:t>
            </a:r>
            <a:r>
              <a:rPr lang="tr-TR" altLang="tr-TR" sz="2400" dirty="0">
                <a:cs typeface="Times New Roman" pitchFamily="18" charset="0"/>
              </a:rPr>
              <a:t>e </a:t>
            </a:r>
            <a:r>
              <a:rPr lang="tr-TR" altLang="tr-TR" sz="2400" dirty="0" err="1">
                <a:cs typeface="Times New Roman" pitchFamily="18" charset="0"/>
              </a:rPr>
              <a:t>inkus</a:t>
            </a:r>
            <a:r>
              <a:rPr lang="tr-TR" altLang="tr-TR" sz="2400" dirty="0">
                <a:cs typeface="Times New Roman" pitchFamily="18" charset="0"/>
              </a:rPr>
              <a:t> bir manivela gibi hareket eder ve sesi1/1.3 oranında yaklaşık 2.5 </a:t>
            </a:r>
            <a:r>
              <a:rPr lang="tr-TR" altLang="tr-TR" sz="2400" dirty="0" err="1">
                <a:cs typeface="Times New Roman" pitchFamily="18" charset="0"/>
              </a:rPr>
              <a:t>dB</a:t>
            </a:r>
            <a:r>
              <a:rPr lang="tr-TR" altLang="tr-TR" sz="2400" dirty="0">
                <a:cs typeface="Times New Roman" pitchFamily="18" charset="0"/>
              </a:rPr>
              <a:t> </a:t>
            </a:r>
            <a:r>
              <a:rPr lang="tr-TR" altLang="tr-TR" sz="2400" dirty="0" smtClean="0">
                <a:cs typeface="Times New Roman" pitchFamily="18" charset="0"/>
              </a:rPr>
              <a:t>arttırır.</a:t>
            </a:r>
          </a:p>
          <a:p>
            <a:r>
              <a:rPr lang="tr-TR" altLang="tr-TR" sz="2400" dirty="0">
                <a:cs typeface="Times New Roman" pitchFamily="18" charset="0"/>
              </a:rPr>
              <a:t/>
            </a:r>
            <a:br>
              <a:rPr lang="tr-TR" altLang="tr-TR" sz="2400" dirty="0">
                <a:cs typeface="Times New Roman" pitchFamily="18" charset="0"/>
              </a:rPr>
            </a:br>
            <a:endParaRPr lang="tr-TR" sz="2400" dirty="0"/>
          </a:p>
        </p:txBody>
      </p:sp>
      <p:sp>
        <p:nvSpPr>
          <p:cNvPr id="5" name="4 İçerik Yer Tutucusu"/>
          <p:cNvSpPr>
            <a:spLocks noGrp="1"/>
          </p:cNvSpPr>
          <p:nvPr>
            <p:ph sz="half" idx="2"/>
          </p:nvPr>
        </p:nvSpPr>
        <p:spPr/>
        <p:txBody>
          <a:bodyPr/>
          <a:lstStyle/>
          <a:p>
            <a:endParaRPr lang="tr-T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429000"/>
            <a:ext cx="3368872" cy="26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693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altLang="tr-TR" sz="4400" dirty="0" smtClean="0">
                <a:cs typeface="Times New Roman" pitchFamily="18" charset="0"/>
              </a:rPr>
              <a:t>Toplam27.5 </a:t>
            </a:r>
            <a:r>
              <a:rPr lang="tr-TR" altLang="tr-TR" sz="4400" dirty="0" err="1" smtClean="0">
                <a:cs typeface="Times New Roman" pitchFamily="18" charset="0"/>
              </a:rPr>
              <a:t>dB</a:t>
            </a:r>
            <a:r>
              <a:rPr lang="tr-TR" altLang="tr-TR" sz="4400" dirty="0" smtClean="0">
                <a:cs typeface="Times New Roman" pitchFamily="18" charset="0"/>
              </a:rPr>
              <a:t> kazanç sağlanır.</a:t>
            </a:r>
            <a:endParaRPr lang="tr-TR" dirty="0"/>
          </a:p>
        </p:txBody>
      </p:sp>
      <p:sp>
        <p:nvSpPr>
          <p:cNvPr id="5" name="4 İçerik Yer Tutucusu"/>
          <p:cNvSpPr>
            <a:spLocks noGrp="1"/>
          </p:cNvSpPr>
          <p:nvPr>
            <p:ph sz="half" idx="1"/>
          </p:nvPr>
        </p:nvSpPr>
        <p:spPr/>
        <p:txBody>
          <a:bodyPr/>
          <a:lstStyle/>
          <a:p>
            <a:r>
              <a:rPr lang="tr-TR" altLang="tr-TR" sz="1800" dirty="0" smtClean="0">
                <a:cs typeface="Times New Roman" pitchFamily="18" charset="0"/>
              </a:rPr>
              <a:t>Kulak zarının titreşen yüzeyi ile oval pencerenin titreşen yüzeyi arasındaki oran farkıdır. TM titreşen bölümü 55 mm²’</a:t>
            </a:r>
            <a:r>
              <a:rPr lang="tr-TR" altLang="tr-TR" sz="1800" dirty="0" err="1" smtClean="0">
                <a:cs typeface="Times New Roman" pitchFamily="18" charset="0"/>
              </a:rPr>
              <a:t>dir</a:t>
            </a:r>
            <a:r>
              <a:rPr lang="tr-TR" altLang="tr-TR" sz="1800" dirty="0" smtClean="0">
                <a:cs typeface="Times New Roman" pitchFamily="18" charset="0"/>
              </a:rPr>
              <a:t>. </a:t>
            </a:r>
            <a:r>
              <a:rPr lang="tr-TR" altLang="tr-TR" sz="1800" dirty="0" err="1" smtClean="0">
                <a:cs typeface="Times New Roman" pitchFamily="18" charset="0"/>
              </a:rPr>
              <a:t>Stapes</a:t>
            </a:r>
            <a:r>
              <a:rPr lang="tr-TR" altLang="tr-TR" sz="1800" dirty="0" smtClean="0">
                <a:cs typeface="Times New Roman" pitchFamily="18" charset="0"/>
              </a:rPr>
              <a:t> tabanı 3.2-3.5 mm²’</a:t>
            </a:r>
            <a:r>
              <a:rPr lang="tr-TR" altLang="tr-TR" sz="1800" dirty="0" err="1" smtClean="0">
                <a:cs typeface="Times New Roman" pitchFamily="18" charset="0"/>
              </a:rPr>
              <a:t>dir</a:t>
            </a:r>
            <a:r>
              <a:rPr lang="tr-TR" altLang="tr-TR" sz="1800" dirty="0" smtClean="0">
                <a:cs typeface="Times New Roman" pitchFamily="18" charset="0"/>
              </a:rPr>
              <a:t>. 55/3.2= 17 kat arttırılarak geçer bu da yaklaşık 25 </a:t>
            </a:r>
            <a:r>
              <a:rPr lang="tr-TR" altLang="tr-TR" sz="1800" dirty="0" err="1" smtClean="0">
                <a:cs typeface="Times New Roman" pitchFamily="18" charset="0"/>
              </a:rPr>
              <a:t>dB</a:t>
            </a:r>
            <a:r>
              <a:rPr lang="tr-TR" altLang="tr-TR" sz="1800" dirty="0" smtClean="0">
                <a:cs typeface="Times New Roman" pitchFamily="18" charset="0"/>
              </a:rPr>
              <a:t> kazanç demektir.</a:t>
            </a:r>
            <a:r>
              <a:rPr lang="tr-TR" altLang="tr-TR" sz="1800" dirty="0" smtClean="0"/>
              <a:t/>
            </a:r>
            <a:br>
              <a:rPr lang="tr-TR" altLang="tr-TR" sz="1800" dirty="0" smtClean="0"/>
            </a:br>
            <a:endParaRPr lang="tr-TR" altLang="tr-TR" sz="1800" dirty="0" smtClean="0"/>
          </a:p>
        </p:txBody>
      </p:sp>
      <p:sp>
        <p:nvSpPr>
          <p:cNvPr id="6" name="5 İçerik Yer Tutucusu"/>
          <p:cNvSpPr>
            <a:spLocks noGrp="1"/>
          </p:cNvSpPr>
          <p:nvPr>
            <p:ph sz="half" idx="2"/>
          </p:nvPr>
        </p:nvSpPr>
        <p:spPr/>
        <p:txBody>
          <a:bodyPr/>
          <a:lstStyle/>
          <a:p>
            <a:endParaRPr lang="tr-T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429000"/>
            <a:ext cx="3368872" cy="26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309" y="2060848"/>
            <a:ext cx="8610600" cy="450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5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79712" y="1316360"/>
            <a:ext cx="6831013" cy="1752600"/>
          </a:xfrm>
        </p:spPr>
        <p:txBody>
          <a:bodyPr/>
          <a:lstStyle/>
          <a:p>
            <a:pPr>
              <a:defRPr/>
            </a:pPr>
            <a:r>
              <a:rPr lang="tr-TR" sz="3600" dirty="0" smtClean="0"/>
              <a:t>İşitme Fizyolojisi</a:t>
            </a:r>
            <a:br>
              <a:rPr lang="tr-TR" sz="3600" dirty="0" smtClean="0"/>
            </a:br>
            <a:r>
              <a:rPr lang="tr-TR" sz="2800" dirty="0" smtClean="0"/>
              <a:t>Gürültüye Bağlı İşitme </a:t>
            </a:r>
            <a:r>
              <a:rPr lang="tr-TR" sz="2800" dirty="0" err="1" smtClean="0"/>
              <a:t>Fizyopatolojisi</a:t>
            </a:r>
            <a:endParaRPr lang="tr-TR" sz="800" cap="all" dirty="0">
              <a:latin typeface="Calibri" pitchFamily="34" charset="0"/>
            </a:endParaRPr>
          </a:p>
        </p:txBody>
      </p:sp>
      <p:sp>
        <p:nvSpPr>
          <p:cNvPr id="5" name="Metin kutusu 4"/>
          <p:cNvSpPr txBox="1"/>
          <p:nvPr/>
        </p:nvSpPr>
        <p:spPr>
          <a:xfrm>
            <a:off x="395941" y="2640185"/>
            <a:ext cx="1101585" cy="430887"/>
          </a:xfrm>
          <a:prstGeom prst="rect">
            <a:avLst/>
          </a:prstGeom>
          <a:noFill/>
        </p:spPr>
        <p:txBody>
          <a:bodyPr wrap="none" rtlCol="0">
            <a:spAutoFit/>
          </a:bodyPr>
          <a:lstStyle/>
          <a:p>
            <a:pPr algn="ctr"/>
            <a:r>
              <a:rPr lang="tr-TR" sz="1100" dirty="0" smtClean="0"/>
              <a:t>19 Şubat 2026</a:t>
            </a:r>
            <a:endParaRPr lang="tr-TR" sz="1100" dirty="0" smtClean="0"/>
          </a:p>
          <a:p>
            <a:pPr algn="ctr"/>
            <a:r>
              <a:rPr lang="tr-TR" sz="1100" dirty="0" smtClean="0"/>
              <a:t>İSTANBUL</a:t>
            </a:r>
            <a:endParaRPr lang="tr-TR" sz="1100" dirty="0"/>
          </a:p>
        </p:txBody>
      </p:sp>
      <p:pic>
        <p:nvPicPr>
          <p:cNvPr id="2" name="Resim 1"/>
          <p:cNvPicPr>
            <a:picLocks noChangeAspect="1"/>
          </p:cNvPicPr>
          <p:nvPr/>
        </p:nvPicPr>
        <p:blipFill>
          <a:blip r:embed="rId2"/>
          <a:stretch>
            <a:fillRect/>
          </a:stretch>
        </p:blipFill>
        <p:spPr>
          <a:xfrm>
            <a:off x="102241" y="1484784"/>
            <a:ext cx="1688986" cy="3354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Sesin İletimi</a:t>
            </a:r>
            <a:endParaRPr lang="tr-TR" dirty="0"/>
          </a:p>
        </p:txBody>
      </p:sp>
      <p:sp>
        <p:nvSpPr>
          <p:cNvPr id="3" name="İçerik Yer Tutucusu 2"/>
          <p:cNvSpPr>
            <a:spLocks noGrp="1"/>
          </p:cNvSpPr>
          <p:nvPr>
            <p:ph idx="1"/>
          </p:nvPr>
        </p:nvSpPr>
        <p:spPr/>
        <p:txBody>
          <a:bodyPr/>
          <a:lstStyle/>
          <a:p>
            <a:r>
              <a:rPr lang="tr-TR" altLang="tr-TR" dirty="0" smtClean="0">
                <a:cs typeface="Times New Roman" pitchFamily="18" charset="0"/>
              </a:rPr>
              <a:t>Hava iletimi :</a:t>
            </a:r>
            <a:r>
              <a:rPr lang="tr-TR" altLang="tr-TR" dirty="0"/>
              <a:t>Ses dalgalarının </a:t>
            </a:r>
            <a:r>
              <a:rPr lang="tr-TR" altLang="tr-TR" dirty="0" smtClean="0"/>
              <a:t>dış kulaktan, kulak </a:t>
            </a:r>
            <a:r>
              <a:rPr lang="tr-TR" altLang="tr-TR" dirty="0"/>
              <a:t>zarı ve işitme kemikçikleri aracılığı ile iç kulaktaki sıvıya </a:t>
            </a:r>
            <a:r>
              <a:rPr lang="tr-TR" altLang="tr-TR" dirty="0" smtClean="0"/>
              <a:t>iletilmesine denir. </a:t>
            </a:r>
            <a:endParaRPr lang="tr-TR" altLang="tr-TR" dirty="0" smtClean="0">
              <a:cs typeface="Times New Roman" pitchFamily="18" charset="0"/>
            </a:endParaRPr>
          </a:p>
          <a:p>
            <a:r>
              <a:rPr lang="tr-TR" altLang="tr-TR" dirty="0" smtClean="0">
                <a:cs typeface="Times New Roman" pitchFamily="18" charset="0"/>
              </a:rPr>
              <a:t>Kemik iletimi: K</a:t>
            </a:r>
            <a:r>
              <a:rPr lang="tr-TR" altLang="tr-TR" dirty="0" smtClean="0"/>
              <a:t>afatası </a:t>
            </a:r>
            <a:r>
              <a:rPr lang="tr-TR" altLang="tr-TR" dirty="0"/>
              <a:t>kemiklerinin titreşimleri iç kulaktaki sıvıya iletilir</a:t>
            </a:r>
          </a:p>
          <a:p>
            <a:endParaRPr lang="tr-TR" dirty="0"/>
          </a:p>
        </p:txBody>
      </p:sp>
    </p:spTree>
    <p:extLst>
      <p:ext uri="{BB962C8B-B14F-4D97-AF65-F5344CB8AC3E}">
        <p14:creationId xmlns:p14="http://schemas.microsoft.com/office/powerpoint/2010/main" val="340008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tr-TR" altLang="tr-TR"/>
              <a:t>İşitme kayıpları</a:t>
            </a:r>
          </a:p>
        </p:txBody>
      </p:sp>
      <p:sp>
        <p:nvSpPr>
          <p:cNvPr id="57347" name="Rectangle 3"/>
          <p:cNvSpPr>
            <a:spLocks noGrp="1" noChangeArrowheads="1"/>
          </p:cNvSpPr>
          <p:nvPr>
            <p:ph idx="1"/>
          </p:nvPr>
        </p:nvSpPr>
        <p:spPr/>
        <p:txBody>
          <a:bodyPr/>
          <a:lstStyle/>
          <a:p>
            <a:r>
              <a:rPr lang="tr-TR" altLang="tr-TR" dirty="0"/>
              <a:t>İletim tipi</a:t>
            </a:r>
          </a:p>
          <a:p>
            <a:r>
              <a:rPr lang="tr-TR" altLang="tr-TR" dirty="0" err="1"/>
              <a:t>Sensorinöral</a:t>
            </a:r>
            <a:r>
              <a:rPr lang="tr-TR" altLang="tr-TR" dirty="0"/>
              <a:t> tip</a:t>
            </a:r>
          </a:p>
          <a:p>
            <a:r>
              <a:rPr lang="tr-TR" altLang="tr-TR" dirty="0" err="1"/>
              <a:t>Mikst</a:t>
            </a:r>
            <a:r>
              <a:rPr lang="tr-TR" altLang="tr-TR" dirty="0"/>
              <a:t> </a:t>
            </a:r>
            <a:r>
              <a:rPr lang="tr-TR" altLang="tr-TR" dirty="0" smtClean="0"/>
              <a:t>tip</a:t>
            </a:r>
            <a:endParaRPr lang="tr-TR" altLang="tr-TR" dirty="0"/>
          </a:p>
        </p:txBody>
      </p:sp>
    </p:spTree>
    <p:extLst>
      <p:ext uri="{BB962C8B-B14F-4D97-AF65-F5344CB8AC3E}">
        <p14:creationId xmlns:p14="http://schemas.microsoft.com/office/powerpoint/2010/main" val="286313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altLang="tr-TR" smtClean="0"/>
              <a:t>İşitme Kaybının Tipi</a:t>
            </a:r>
          </a:p>
        </p:txBody>
      </p:sp>
      <p:sp>
        <p:nvSpPr>
          <p:cNvPr id="39939" name="Rectangle 3"/>
          <p:cNvSpPr>
            <a:spLocks noGrp="1" noChangeArrowheads="1"/>
          </p:cNvSpPr>
          <p:nvPr>
            <p:ph type="body" idx="1"/>
          </p:nvPr>
        </p:nvSpPr>
        <p:spPr/>
        <p:txBody>
          <a:bodyPr/>
          <a:lstStyle/>
          <a:p>
            <a:pPr eaLnBrk="1" hangingPunct="1"/>
            <a:r>
              <a:rPr lang="tr-TR" altLang="tr-TR" smtClean="0"/>
              <a:t>İletim tipi</a:t>
            </a:r>
          </a:p>
        </p:txBody>
      </p:sp>
      <p:pic>
        <p:nvPicPr>
          <p:cNvPr id="39940" name="Picture 5" descr="Audiogram depicting a mild rising conductive h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781300"/>
            <a:ext cx="53101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5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360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tr-TR" altLang="tr-TR" smtClean="0"/>
          </a:p>
        </p:txBody>
      </p:sp>
      <p:sp>
        <p:nvSpPr>
          <p:cNvPr id="40963" name="Rectangle 3"/>
          <p:cNvSpPr>
            <a:spLocks noGrp="1" noChangeArrowheads="1"/>
          </p:cNvSpPr>
          <p:nvPr>
            <p:ph type="body" idx="1"/>
          </p:nvPr>
        </p:nvSpPr>
        <p:spPr/>
        <p:txBody>
          <a:bodyPr/>
          <a:lstStyle/>
          <a:p>
            <a:pPr eaLnBrk="1" hangingPunct="1"/>
            <a:r>
              <a:rPr lang="tr-TR" altLang="tr-TR" smtClean="0"/>
              <a:t>Sensorinöral tip </a:t>
            </a:r>
            <a:r>
              <a:rPr lang="en-US" altLang="tr-TR" smtClean="0"/>
              <a:t> </a:t>
            </a:r>
          </a:p>
        </p:txBody>
      </p:sp>
      <p:pic>
        <p:nvPicPr>
          <p:cNvPr id="40964" name="Picture 5" descr="Audiogram depicting a high-frequency sloping s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924175"/>
            <a:ext cx="52705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4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330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tr-TR" altLang="tr-TR" smtClean="0"/>
          </a:p>
        </p:txBody>
      </p:sp>
      <p:sp>
        <p:nvSpPr>
          <p:cNvPr id="41987" name="Rectangle 3"/>
          <p:cNvSpPr>
            <a:spLocks noGrp="1" noChangeArrowheads="1"/>
          </p:cNvSpPr>
          <p:nvPr>
            <p:ph type="body" idx="1"/>
          </p:nvPr>
        </p:nvSpPr>
        <p:spPr/>
        <p:txBody>
          <a:bodyPr/>
          <a:lstStyle/>
          <a:p>
            <a:pPr eaLnBrk="1" hangingPunct="1"/>
            <a:r>
              <a:rPr lang="tr-TR" altLang="tr-TR" smtClean="0"/>
              <a:t>Karışık Tip</a:t>
            </a:r>
          </a:p>
        </p:txBody>
      </p:sp>
      <p:pic>
        <p:nvPicPr>
          <p:cNvPr id="41988" name="Picture 5" descr="Audiogram depicting a mixed sloping hearing los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852738"/>
            <a:ext cx="511968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4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591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tr-TR" altLang="tr-TR"/>
              <a:t>İletim tipi işitme kaybı</a:t>
            </a:r>
          </a:p>
        </p:txBody>
      </p:sp>
      <p:sp>
        <p:nvSpPr>
          <p:cNvPr id="58371" name="Rectangle 3"/>
          <p:cNvSpPr>
            <a:spLocks noGrp="1" noChangeArrowheads="1"/>
          </p:cNvSpPr>
          <p:nvPr>
            <p:ph idx="1"/>
          </p:nvPr>
        </p:nvSpPr>
        <p:spPr/>
        <p:txBody>
          <a:bodyPr/>
          <a:lstStyle/>
          <a:p>
            <a:r>
              <a:rPr lang="tr-TR" altLang="tr-TR"/>
              <a:t>Auriküla </a:t>
            </a:r>
          </a:p>
          <a:p>
            <a:r>
              <a:rPr lang="tr-TR" altLang="tr-TR"/>
              <a:t>Dış kulak yolu</a:t>
            </a:r>
          </a:p>
          <a:p>
            <a:r>
              <a:rPr lang="tr-TR" altLang="tr-TR"/>
              <a:t>Orta kulak </a:t>
            </a:r>
          </a:p>
        </p:txBody>
      </p:sp>
      <p:pic>
        <p:nvPicPr>
          <p:cNvPr id="4" name="Picture 5" descr="Audiogram depicting a mild rising conductive h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149080"/>
            <a:ext cx="3293839" cy="241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88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tr-TR" altLang="tr-TR"/>
              <a:t>Auriküla</a:t>
            </a:r>
          </a:p>
        </p:txBody>
      </p:sp>
      <p:pic>
        <p:nvPicPr>
          <p:cNvPr id="59396" name="Picture 4" descr="cauliflower ea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51532" y="2645664"/>
            <a:ext cx="1773936" cy="2633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Rectangle 3"/>
          <p:cNvSpPr>
            <a:spLocks noGrp="1" noChangeArrowheads="1"/>
          </p:cNvSpPr>
          <p:nvPr>
            <p:ph sz="half" idx="2"/>
          </p:nvPr>
        </p:nvSpPr>
        <p:spPr/>
        <p:txBody>
          <a:bodyPr/>
          <a:lstStyle/>
          <a:p>
            <a:r>
              <a:rPr lang="tr-TR" altLang="tr-TR" sz="2800"/>
              <a:t>Auriküla aplazisi</a:t>
            </a:r>
          </a:p>
          <a:p>
            <a:r>
              <a:rPr lang="tr-TR" altLang="tr-TR" sz="2800"/>
              <a:t>Auriküla hipoplazisi</a:t>
            </a:r>
          </a:p>
          <a:p>
            <a:r>
              <a:rPr lang="tr-TR" altLang="tr-TR" sz="2800"/>
              <a:t>Aurikülada şekil bozuklukları</a:t>
            </a:r>
          </a:p>
        </p:txBody>
      </p:sp>
    </p:spTree>
    <p:extLst>
      <p:ext uri="{BB962C8B-B14F-4D97-AF65-F5344CB8AC3E}">
        <p14:creationId xmlns:p14="http://schemas.microsoft.com/office/powerpoint/2010/main" val="2237957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tr-TR" altLang="tr-TR"/>
              <a:t>İTİK- Dış kulak yolu</a:t>
            </a:r>
            <a:endParaRPr lang="en-US" altLang="tr-TR"/>
          </a:p>
        </p:txBody>
      </p:sp>
      <p:sp>
        <p:nvSpPr>
          <p:cNvPr id="34819" name="Rectangle 3"/>
          <p:cNvSpPr>
            <a:spLocks noGrp="1" noChangeArrowheads="1"/>
          </p:cNvSpPr>
          <p:nvPr>
            <p:ph sz="half" idx="1"/>
          </p:nvPr>
        </p:nvSpPr>
        <p:spPr/>
        <p:txBody>
          <a:bodyPr/>
          <a:lstStyle/>
          <a:p>
            <a:r>
              <a:rPr lang="tr-TR" altLang="tr-TR" sz="4000"/>
              <a:t>Buşon</a:t>
            </a:r>
            <a:endParaRPr lang="en-US" altLang="tr-TR" sz="4000"/>
          </a:p>
        </p:txBody>
      </p:sp>
      <p:pic>
        <p:nvPicPr>
          <p:cNvPr id="34822" name="Picture 6" descr="D:\My Documents\jpg files\Kulak\buş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74208" y="2607564"/>
            <a:ext cx="2691384" cy="2709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9322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tr-TR" altLang="tr-TR"/>
              <a:t>İTİK- Dış kulak yolu</a:t>
            </a:r>
            <a:endParaRPr lang="en-US" altLang="tr-TR"/>
          </a:p>
        </p:txBody>
      </p:sp>
      <p:pic>
        <p:nvPicPr>
          <p:cNvPr id="33800" name="Picture 8" descr="aoe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69236" y="3005328"/>
            <a:ext cx="1938528" cy="19141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Rectangle 3"/>
          <p:cNvSpPr>
            <a:spLocks noGrp="1" noChangeArrowheads="1"/>
          </p:cNvSpPr>
          <p:nvPr>
            <p:ph sz="half" idx="2"/>
          </p:nvPr>
        </p:nvSpPr>
        <p:spPr/>
        <p:txBody>
          <a:bodyPr/>
          <a:lstStyle/>
          <a:p>
            <a:r>
              <a:rPr lang="tr-TR" altLang="tr-TR" sz="4000"/>
              <a:t>Diffüz otitis eksterna</a:t>
            </a:r>
            <a:endParaRPr lang="en-US" altLang="tr-TR" sz="4000"/>
          </a:p>
        </p:txBody>
      </p:sp>
    </p:spTree>
    <p:extLst>
      <p:ext uri="{BB962C8B-B14F-4D97-AF65-F5344CB8AC3E}">
        <p14:creationId xmlns:p14="http://schemas.microsoft.com/office/powerpoint/2010/main" val="2833455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tr-TR" altLang="tr-TR"/>
              <a:t>İTİK- Dış kulak yolu</a:t>
            </a:r>
            <a:endParaRPr lang="en-US" altLang="tr-TR"/>
          </a:p>
        </p:txBody>
      </p:sp>
      <p:pic>
        <p:nvPicPr>
          <p:cNvPr id="35849" name="Picture 9" descr="otomyc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868144" y="2060848"/>
            <a:ext cx="1944624" cy="19507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50" name="Picture 10" descr="otomyc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68144" y="4293096"/>
            <a:ext cx="1956816" cy="1969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3"/>
          <p:cNvSpPr>
            <a:spLocks noGrp="1" noChangeArrowheads="1"/>
          </p:cNvSpPr>
          <p:nvPr>
            <p:ph type="body" sz="half" idx="4294967295"/>
          </p:nvPr>
        </p:nvSpPr>
        <p:spPr>
          <a:xfrm>
            <a:off x="1475656" y="1916832"/>
            <a:ext cx="3429000" cy="4114800"/>
          </a:xfrm>
        </p:spPr>
        <p:txBody>
          <a:bodyPr/>
          <a:lstStyle/>
          <a:p>
            <a:r>
              <a:rPr lang="tr-TR" altLang="tr-TR" sz="4000" dirty="0" err="1"/>
              <a:t>Otomikoz</a:t>
            </a:r>
            <a:endParaRPr lang="en-US" altLang="tr-TR" sz="4000" dirty="0"/>
          </a:p>
        </p:txBody>
      </p:sp>
    </p:spTree>
    <p:extLst>
      <p:ext uri="{BB962C8B-B14F-4D97-AF65-F5344CB8AC3E}">
        <p14:creationId xmlns:p14="http://schemas.microsoft.com/office/powerpoint/2010/main" val="2191080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400" b="1" dirty="0">
                <a:cs typeface="Times New Roman" pitchFamily="18" charset="0"/>
              </a:rPr>
              <a:t>Ses:</a:t>
            </a:r>
            <a:r>
              <a:rPr lang="tr-TR" altLang="tr-TR" sz="4400" dirty="0">
                <a:cs typeface="Times New Roman" pitchFamily="18" charset="0"/>
              </a:rPr>
              <a:t> </a:t>
            </a:r>
            <a:endParaRPr lang="tr-TR" dirty="0"/>
          </a:p>
        </p:txBody>
      </p:sp>
      <p:sp>
        <p:nvSpPr>
          <p:cNvPr id="3" name="İçerik Yer Tutucusu 2"/>
          <p:cNvSpPr>
            <a:spLocks noGrp="1"/>
          </p:cNvSpPr>
          <p:nvPr>
            <p:ph idx="1"/>
          </p:nvPr>
        </p:nvSpPr>
        <p:spPr/>
        <p:txBody>
          <a:bodyPr/>
          <a:lstStyle/>
          <a:p>
            <a:pPr lvl="1">
              <a:lnSpc>
                <a:spcPct val="80000"/>
              </a:lnSpc>
            </a:pPr>
            <a:r>
              <a:rPr lang="tr-TR" sz="2000" dirty="0"/>
              <a:t>Ses, dalgalar halinde yayılan bir enerjidir. Sesin oluşması için bir titreşim hareketi gerekli olup, bu hareketin yayılması için de hava, su gibi akustik bir ortam şarttır. Ses, dalgalar halinde yayıldığı için akustik ortamda basınç değişikliğine neden olur.</a:t>
            </a:r>
            <a:endParaRPr lang="tr-TR" altLang="tr-TR" sz="1600" dirty="0"/>
          </a:p>
          <a:p>
            <a:endParaRPr lang="tr-TR" dirty="0"/>
          </a:p>
        </p:txBody>
      </p:sp>
      <p:pic>
        <p:nvPicPr>
          <p:cNvPr id="1026" name="Picture 2" descr="dan russell sound ile ilgili görsel sonucu"/>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848399"/>
            <a:ext cx="7060332" cy="23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47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tr-TR" altLang="tr-TR"/>
              <a:t>İTİK- Dış kulak yolu</a:t>
            </a:r>
            <a:endParaRPr lang="en-US" altLang="tr-TR"/>
          </a:p>
        </p:txBody>
      </p:sp>
      <p:sp>
        <p:nvSpPr>
          <p:cNvPr id="31747" name="Rectangle 3"/>
          <p:cNvSpPr>
            <a:spLocks noGrp="1" noChangeArrowheads="1"/>
          </p:cNvSpPr>
          <p:nvPr>
            <p:ph sz="half" idx="1"/>
          </p:nvPr>
        </p:nvSpPr>
        <p:spPr/>
        <p:txBody>
          <a:bodyPr/>
          <a:lstStyle/>
          <a:p>
            <a:r>
              <a:rPr lang="tr-TR" altLang="tr-TR" sz="4000"/>
              <a:t>Ekzostoz</a:t>
            </a:r>
            <a:endParaRPr lang="en-US" altLang="tr-TR" sz="4000"/>
          </a:p>
        </p:txBody>
      </p:sp>
      <p:pic>
        <p:nvPicPr>
          <p:cNvPr id="31750" name="Picture 6" descr="D:\My Documents\jpg files\Kulak\dky exostosi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58968" y="2622804"/>
            <a:ext cx="2721864" cy="26791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8020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tr-TR" altLang="tr-TR"/>
              <a:t>İTİK- Dış kulak yolu</a:t>
            </a:r>
            <a:endParaRPr lang="en-US" altLang="tr-TR"/>
          </a:p>
        </p:txBody>
      </p:sp>
      <p:sp>
        <p:nvSpPr>
          <p:cNvPr id="32771" name="Rectangle 3"/>
          <p:cNvSpPr>
            <a:spLocks noGrp="1" noChangeArrowheads="1"/>
          </p:cNvSpPr>
          <p:nvPr>
            <p:ph sz="half" idx="1"/>
          </p:nvPr>
        </p:nvSpPr>
        <p:spPr/>
        <p:txBody>
          <a:bodyPr/>
          <a:lstStyle/>
          <a:p>
            <a:r>
              <a:rPr lang="tr-TR" altLang="tr-TR" dirty="0"/>
              <a:t>Yabancı cisim</a:t>
            </a:r>
            <a:endParaRPr lang="en-US" altLang="tr-TR" dirty="0"/>
          </a:p>
        </p:txBody>
      </p:sp>
      <p:pic>
        <p:nvPicPr>
          <p:cNvPr id="32774" name="Picture 6" descr="D:\My Documents\jpg files\Kulak\dky y cisim.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68112" y="2598420"/>
            <a:ext cx="2703576" cy="272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6209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tr-TR" altLang="tr-TR"/>
              <a:t>İTİK- Dış kulak yolu</a:t>
            </a:r>
            <a:endParaRPr lang="en-US" altLang="tr-TR"/>
          </a:p>
        </p:txBody>
      </p:sp>
      <p:sp>
        <p:nvSpPr>
          <p:cNvPr id="50179" name="Rectangle 3"/>
          <p:cNvSpPr>
            <a:spLocks noGrp="1" noChangeArrowheads="1"/>
          </p:cNvSpPr>
          <p:nvPr>
            <p:ph sz="half" idx="1"/>
          </p:nvPr>
        </p:nvSpPr>
        <p:spPr/>
        <p:txBody>
          <a:bodyPr/>
          <a:lstStyle/>
          <a:p>
            <a:r>
              <a:rPr lang="tr-TR" altLang="tr-TR" sz="4000"/>
              <a:t>Tümör</a:t>
            </a:r>
            <a:endParaRPr lang="en-US" altLang="tr-TR" sz="4000"/>
          </a:p>
        </p:txBody>
      </p:sp>
      <p:pic>
        <p:nvPicPr>
          <p:cNvPr id="50182" name="Picture 6" descr="D:\My Documents\jpg files\Kulak\dky tumo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92496" y="2625852"/>
            <a:ext cx="2654808" cy="26730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5742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tr-TR" altLang="tr-TR"/>
              <a:t>İTİK- Timpanik membran</a:t>
            </a:r>
            <a:endParaRPr lang="en-US" altLang="tr-TR"/>
          </a:p>
        </p:txBody>
      </p:sp>
      <p:sp>
        <p:nvSpPr>
          <p:cNvPr id="44035" name="Rectangle 3"/>
          <p:cNvSpPr>
            <a:spLocks noGrp="1" noChangeArrowheads="1"/>
          </p:cNvSpPr>
          <p:nvPr>
            <p:ph sz="half" idx="1"/>
          </p:nvPr>
        </p:nvSpPr>
        <p:spPr/>
        <p:txBody>
          <a:bodyPr/>
          <a:lstStyle/>
          <a:p>
            <a:r>
              <a:rPr lang="tr-TR" altLang="tr-TR" sz="4000"/>
              <a:t>Travmatik perforasyon</a:t>
            </a:r>
            <a:endParaRPr lang="en-US" altLang="tr-TR" sz="4000"/>
          </a:p>
        </p:txBody>
      </p:sp>
      <p:pic>
        <p:nvPicPr>
          <p:cNvPr id="44038" name="Picture 6" descr="D:\My Documents\jpg files\Kulak\trav perf.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71160" y="2610612"/>
            <a:ext cx="2697480" cy="2703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2830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tr-TR" altLang="tr-TR"/>
              <a:t>İTİK- Orta kulak</a:t>
            </a:r>
            <a:endParaRPr lang="en-US" altLang="tr-TR"/>
          </a:p>
        </p:txBody>
      </p:sp>
      <p:sp>
        <p:nvSpPr>
          <p:cNvPr id="39939" name="Rectangle 3"/>
          <p:cNvSpPr>
            <a:spLocks noGrp="1" noChangeArrowheads="1"/>
          </p:cNvSpPr>
          <p:nvPr>
            <p:ph sz="half" idx="1"/>
          </p:nvPr>
        </p:nvSpPr>
        <p:spPr/>
        <p:txBody>
          <a:bodyPr/>
          <a:lstStyle/>
          <a:p>
            <a:r>
              <a:rPr lang="tr-TR" altLang="tr-TR" sz="3600"/>
              <a:t>Akut otitis media</a:t>
            </a:r>
            <a:endParaRPr lang="en-US" altLang="tr-TR" sz="3600"/>
          </a:p>
        </p:txBody>
      </p:sp>
      <p:pic>
        <p:nvPicPr>
          <p:cNvPr id="39942" name="Picture 6" descr="D:\My Documents\jpg files\Kulak\aom.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65064" y="2622804"/>
            <a:ext cx="2709672" cy="26791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4527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tr-TR" altLang="tr-TR"/>
              <a:t>İTİK- Orta kulak</a:t>
            </a:r>
            <a:endParaRPr lang="en-US" altLang="tr-TR"/>
          </a:p>
        </p:txBody>
      </p:sp>
      <p:sp>
        <p:nvSpPr>
          <p:cNvPr id="41987" name="Rectangle 3"/>
          <p:cNvSpPr>
            <a:spLocks noGrp="1" noChangeArrowheads="1"/>
          </p:cNvSpPr>
          <p:nvPr>
            <p:ph sz="half" idx="1"/>
          </p:nvPr>
        </p:nvSpPr>
        <p:spPr/>
        <p:txBody>
          <a:bodyPr/>
          <a:lstStyle/>
          <a:p>
            <a:r>
              <a:rPr lang="tr-TR" altLang="tr-TR" sz="4000"/>
              <a:t>Kronik otitis media (kuru)</a:t>
            </a:r>
            <a:endParaRPr lang="en-US" altLang="tr-TR" sz="4000"/>
          </a:p>
        </p:txBody>
      </p:sp>
      <p:pic>
        <p:nvPicPr>
          <p:cNvPr id="41990" name="Picture 6" descr="D:\My Documents\jpg files\Kulak\kom.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77256" y="2607564"/>
            <a:ext cx="2685288" cy="2709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3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tr-TR" altLang="tr-TR"/>
              <a:t>Sensorinöral işitme kaybı</a:t>
            </a:r>
          </a:p>
        </p:txBody>
      </p:sp>
      <p:sp>
        <p:nvSpPr>
          <p:cNvPr id="68611" name="Rectangle 3"/>
          <p:cNvSpPr>
            <a:spLocks noGrp="1" noChangeArrowheads="1"/>
          </p:cNvSpPr>
          <p:nvPr>
            <p:ph idx="1"/>
          </p:nvPr>
        </p:nvSpPr>
        <p:spPr/>
        <p:txBody>
          <a:bodyPr/>
          <a:lstStyle/>
          <a:p>
            <a:r>
              <a:rPr lang="tr-TR" altLang="tr-TR"/>
              <a:t>Genetik</a:t>
            </a:r>
          </a:p>
          <a:p>
            <a:r>
              <a:rPr lang="tr-TR" altLang="tr-TR"/>
              <a:t>İnfeksiyöz</a:t>
            </a:r>
          </a:p>
          <a:p>
            <a:r>
              <a:rPr lang="tr-TR" altLang="tr-TR"/>
              <a:t>Travmatik</a:t>
            </a:r>
          </a:p>
          <a:p>
            <a:r>
              <a:rPr lang="tr-TR" altLang="tr-TR"/>
              <a:t>Ototoksisite</a:t>
            </a:r>
          </a:p>
          <a:p>
            <a:r>
              <a:rPr lang="tr-TR" altLang="tr-TR"/>
              <a:t>Neoplastik</a:t>
            </a:r>
          </a:p>
          <a:p>
            <a:r>
              <a:rPr lang="tr-TR" altLang="tr-TR"/>
              <a:t>Meniere hastalığı</a:t>
            </a:r>
          </a:p>
          <a:p>
            <a:r>
              <a:rPr lang="tr-TR" altLang="tr-TR"/>
              <a:t>Ani işitme kaybı</a:t>
            </a:r>
          </a:p>
          <a:p>
            <a:endParaRPr lang="tr-TR" altLang="tr-TR"/>
          </a:p>
        </p:txBody>
      </p:sp>
      <p:pic>
        <p:nvPicPr>
          <p:cNvPr id="4" name="Picture 5" descr="Audiogram depicting a high-frequency sloping s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882339"/>
            <a:ext cx="4182441" cy="291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71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tr-TR" altLang="tr-TR"/>
              <a:t>Genetik SNİK</a:t>
            </a:r>
          </a:p>
        </p:txBody>
      </p:sp>
      <p:sp>
        <p:nvSpPr>
          <p:cNvPr id="69635" name="Rectangle 3"/>
          <p:cNvSpPr>
            <a:spLocks noGrp="1" noChangeArrowheads="1"/>
          </p:cNvSpPr>
          <p:nvPr>
            <p:ph idx="1"/>
          </p:nvPr>
        </p:nvSpPr>
        <p:spPr/>
        <p:txBody>
          <a:bodyPr/>
          <a:lstStyle/>
          <a:p>
            <a:r>
              <a:rPr lang="tr-TR" altLang="tr-TR"/>
              <a:t>İç kulak yapısal anomalileri</a:t>
            </a:r>
          </a:p>
          <a:p>
            <a:pPr lvl="1"/>
            <a:r>
              <a:rPr lang="tr-TR" altLang="tr-TR"/>
              <a:t>Michel aplazisi</a:t>
            </a:r>
          </a:p>
          <a:p>
            <a:pPr lvl="1"/>
            <a:r>
              <a:rPr lang="tr-TR" altLang="tr-TR"/>
              <a:t>Mondini deformitesi</a:t>
            </a:r>
          </a:p>
          <a:p>
            <a:pPr lvl="1"/>
            <a:r>
              <a:rPr lang="tr-TR" altLang="tr-TR"/>
              <a:t>Scheibe aplazisi</a:t>
            </a:r>
          </a:p>
          <a:p>
            <a:pPr lvl="1"/>
            <a:r>
              <a:rPr lang="tr-TR" altLang="tr-TR"/>
              <a:t>Alexander aplazisi</a:t>
            </a:r>
          </a:p>
          <a:p>
            <a:pPr lvl="1"/>
            <a:r>
              <a:rPr lang="tr-TR" altLang="tr-TR"/>
              <a:t>Geniş vestibüler aquaduct</a:t>
            </a:r>
          </a:p>
        </p:txBody>
      </p:sp>
    </p:spTree>
    <p:extLst>
      <p:ext uri="{BB962C8B-B14F-4D97-AF65-F5344CB8AC3E}">
        <p14:creationId xmlns:p14="http://schemas.microsoft.com/office/powerpoint/2010/main" val="375600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tr-TR" altLang="tr-TR"/>
              <a:t>İnfeksiyöz SNİK</a:t>
            </a:r>
          </a:p>
        </p:txBody>
      </p:sp>
      <p:sp>
        <p:nvSpPr>
          <p:cNvPr id="72707" name="Rectangle 3"/>
          <p:cNvSpPr>
            <a:spLocks noGrp="1" noChangeArrowheads="1"/>
          </p:cNvSpPr>
          <p:nvPr>
            <p:ph idx="1"/>
          </p:nvPr>
        </p:nvSpPr>
        <p:spPr/>
        <p:txBody>
          <a:bodyPr/>
          <a:lstStyle/>
          <a:p>
            <a:pPr>
              <a:lnSpc>
                <a:spcPct val="90000"/>
              </a:lnSpc>
            </a:pPr>
            <a:r>
              <a:rPr lang="tr-TR" altLang="tr-TR"/>
              <a:t>Sistemik infeksiyonlar</a:t>
            </a:r>
          </a:p>
          <a:p>
            <a:pPr lvl="1">
              <a:lnSpc>
                <a:spcPct val="90000"/>
              </a:lnSpc>
            </a:pPr>
            <a:r>
              <a:rPr lang="tr-TR" altLang="tr-TR"/>
              <a:t>Viral</a:t>
            </a:r>
          </a:p>
          <a:p>
            <a:pPr lvl="2">
              <a:lnSpc>
                <a:spcPct val="90000"/>
              </a:lnSpc>
            </a:pPr>
            <a:r>
              <a:rPr lang="tr-TR" altLang="tr-TR"/>
              <a:t>Perinatal (CMV, rubella)</a:t>
            </a:r>
          </a:p>
          <a:p>
            <a:pPr lvl="2">
              <a:lnSpc>
                <a:spcPct val="90000"/>
              </a:lnSpc>
            </a:pPr>
            <a:r>
              <a:rPr lang="tr-TR" altLang="tr-TR"/>
              <a:t>Postnatal (Kabakulak, EBV, VZ, Influenza, Coxsackie)</a:t>
            </a:r>
          </a:p>
          <a:p>
            <a:pPr lvl="1">
              <a:lnSpc>
                <a:spcPct val="90000"/>
              </a:lnSpc>
            </a:pPr>
            <a:r>
              <a:rPr lang="tr-TR" altLang="tr-TR"/>
              <a:t>Bakteriyal</a:t>
            </a:r>
          </a:p>
          <a:p>
            <a:pPr lvl="2">
              <a:lnSpc>
                <a:spcPct val="90000"/>
              </a:lnSpc>
            </a:pPr>
            <a:r>
              <a:rPr lang="tr-TR" altLang="tr-TR"/>
              <a:t>Perinatal (Sifiliz)</a:t>
            </a:r>
          </a:p>
          <a:p>
            <a:pPr lvl="2">
              <a:lnSpc>
                <a:spcPct val="90000"/>
              </a:lnSpc>
            </a:pPr>
            <a:r>
              <a:rPr lang="tr-TR" altLang="tr-TR"/>
              <a:t>Postnatal (Lyme hastalığı)</a:t>
            </a:r>
          </a:p>
          <a:p>
            <a:pPr>
              <a:lnSpc>
                <a:spcPct val="90000"/>
              </a:lnSpc>
            </a:pPr>
            <a:r>
              <a:rPr lang="tr-TR" altLang="tr-TR"/>
              <a:t>Komşu infeksiyonların yayılması</a:t>
            </a:r>
          </a:p>
          <a:p>
            <a:pPr lvl="1">
              <a:lnSpc>
                <a:spcPct val="90000"/>
              </a:lnSpc>
            </a:pPr>
            <a:r>
              <a:rPr lang="tr-TR" altLang="tr-TR"/>
              <a:t>Menenjit-ensefalit</a:t>
            </a:r>
          </a:p>
          <a:p>
            <a:pPr lvl="1">
              <a:lnSpc>
                <a:spcPct val="90000"/>
              </a:lnSpc>
            </a:pPr>
            <a:r>
              <a:rPr lang="tr-TR" altLang="tr-TR"/>
              <a:t>Otitis media</a:t>
            </a:r>
          </a:p>
        </p:txBody>
      </p:sp>
    </p:spTree>
    <p:extLst>
      <p:ext uri="{BB962C8B-B14F-4D97-AF65-F5344CB8AC3E}">
        <p14:creationId xmlns:p14="http://schemas.microsoft.com/office/powerpoint/2010/main" val="3835150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tr-TR" altLang="tr-TR"/>
              <a:t>Ototoksisite</a:t>
            </a:r>
          </a:p>
        </p:txBody>
      </p:sp>
      <p:sp>
        <p:nvSpPr>
          <p:cNvPr id="75779" name="Rectangle 3"/>
          <p:cNvSpPr>
            <a:spLocks noGrp="1" noChangeArrowheads="1"/>
          </p:cNvSpPr>
          <p:nvPr>
            <p:ph idx="1"/>
          </p:nvPr>
        </p:nvSpPr>
        <p:spPr/>
        <p:txBody>
          <a:bodyPr/>
          <a:lstStyle/>
          <a:p>
            <a:r>
              <a:rPr lang="tr-TR" altLang="tr-TR" sz="2800"/>
              <a:t>Aminoglikozidler</a:t>
            </a:r>
          </a:p>
          <a:p>
            <a:r>
              <a:rPr lang="tr-TR" altLang="tr-TR" sz="2800"/>
              <a:t>Vancomycine</a:t>
            </a:r>
          </a:p>
          <a:p>
            <a:r>
              <a:rPr lang="tr-TR" altLang="tr-TR" sz="2800"/>
              <a:t>Cisplatin</a:t>
            </a:r>
          </a:p>
          <a:p>
            <a:r>
              <a:rPr lang="tr-TR" altLang="tr-TR" sz="2800"/>
              <a:t>Loop diüretikleri</a:t>
            </a:r>
          </a:p>
          <a:p>
            <a:r>
              <a:rPr lang="tr-TR" altLang="tr-TR" sz="2800"/>
              <a:t>Salisilat</a:t>
            </a:r>
          </a:p>
        </p:txBody>
      </p:sp>
    </p:spTree>
    <p:extLst>
      <p:ext uri="{BB962C8B-B14F-4D97-AF65-F5344CB8AC3E}">
        <p14:creationId xmlns:p14="http://schemas.microsoft.com/office/powerpoint/2010/main" val="34150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cs typeface="Times New Roman" pitchFamily="18" charset="0"/>
              </a:rPr>
              <a:t>Frekans</a:t>
            </a:r>
            <a:endParaRPr lang="tr-TR" dirty="0"/>
          </a:p>
        </p:txBody>
      </p:sp>
      <p:sp>
        <p:nvSpPr>
          <p:cNvPr id="3" name="İçerik Yer Tutucusu 2"/>
          <p:cNvSpPr>
            <a:spLocks noGrp="1"/>
          </p:cNvSpPr>
          <p:nvPr>
            <p:ph idx="1"/>
          </p:nvPr>
        </p:nvSpPr>
        <p:spPr/>
        <p:txBody>
          <a:bodyPr/>
          <a:lstStyle/>
          <a:p>
            <a:r>
              <a:rPr lang="tr-TR" altLang="tr-TR" dirty="0" smtClean="0">
                <a:cs typeface="Times New Roman" pitchFamily="18" charset="0"/>
              </a:rPr>
              <a:t>Bir </a:t>
            </a:r>
            <a:r>
              <a:rPr lang="tr-TR" altLang="tr-TR" dirty="0">
                <a:cs typeface="Times New Roman" pitchFamily="18" charset="0"/>
              </a:rPr>
              <a:t>saniyede oluşan </a:t>
            </a:r>
            <a:r>
              <a:rPr lang="tr-TR" altLang="tr-TR" dirty="0" err="1">
                <a:cs typeface="Times New Roman" pitchFamily="18" charset="0"/>
              </a:rPr>
              <a:t>siklusların</a:t>
            </a:r>
            <a:r>
              <a:rPr lang="tr-TR" altLang="tr-TR" dirty="0">
                <a:cs typeface="Times New Roman" pitchFamily="18" charset="0"/>
              </a:rPr>
              <a:t> sayısı olarak ifade edilir.</a:t>
            </a:r>
            <a:br>
              <a:rPr lang="tr-TR" altLang="tr-TR" dirty="0">
                <a:cs typeface="Times New Roman" pitchFamily="18" charset="0"/>
              </a:rPr>
            </a:br>
            <a:r>
              <a:rPr lang="tr-TR" altLang="tr-TR" dirty="0">
                <a:cs typeface="Times New Roman" pitchFamily="18" charset="0"/>
              </a:rPr>
              <a:t>Birimi </a:t>
            </a:r>
            <a:r>
              <a:rPr lang="tr-TR" altLang="tr-TR" b="1" dirty="0">
                <a:cs typeface="Times New Roman" pitchFamily="18" charset="0"/>
              </a:rPr>
              <a:t>Hertz  (Hz)</a:t>
            </a:r>
            <a:r>
              <a:rPr lang="tr-TR" altLang="tr-TR" b="1" dirty="0" err="1"/>
              <a:t>dir</a:t>
            </a:r>
            <a:r>
              <a:rPr lang="tr-TR" altLang="tr-TR" dirty="0">
                <a:cs typeface="Times New Roman" pitchFamily="18" charset="0"/>
              </a:rPr>
              <a:t/>
            </a:r>
            <a:br>
              <a:rPr lang="tr-TR" altLang="tr-TR" dirty="0">
                <a:cs typeface="Times New Roman" pitchFamily="18" charset="0"/>
              </a:rPr>
            </a:br>
            <a:r>
              <a:rPr lang="tr-TR" altLang="tr-TR" dirty="0">
                <a:cs typeface="Times New Roman" pitchFamily="18" charset="0"/>
              </a:rPr>
              <a:t>Frekans arttıkça ses tizleşir, frekans düştükçe ses </a:t>
            </a:r>
            <a:r>
              <a:rPr lang="tr-TR" altLang="tr-TR" dirty="0" err="1">
                <a:cs typeface="Times New Roman" pitchFamily="18" charset="0"/>
              </a:rPr>
              <a:t>pesleşir</a:t>
            </a:r>
            <a:r>
              <a:rPr lang="tr-TR" altLang="tr-TR" dirty="0">
                <a:cs typeface="Times New Roman" pitchFamily="18" charset="0"/>
              </a:rPr>
              <a:t>.</a:t>
            </a:r>
            <a:br>
              <a:rPr lang="tr-TR" altLang="tr-TR" dirty="0">
                <a:cs typeface="Times New Roman" pitchFamily="18" charset="0"/>
              </a:rPr>
            </a:br>
            <a:endParaRPr lang="tr-TR" dirty="0"/>
          </a:p>
        </p:txBody>
      </p:sp>
    </p:spTree>
    <p:extLst>
      <p:ext uri="{BB962C8B-B14F-4D97-AF65-F5344CB8AC3E}">
        <p14:creationId xmlns:p14="http://schemas.microsoft.com/office/powerpoint/2010/main" val="574139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464181" y="620688"/>
            <a:ext cx="3505200" cy="609600"/>
          </a:xfrm>
        </p:spPr>
        <p:txBody>
          <a:bodyPr/>
          <a:lstStyle/>
          <a:p>
            <a:pPr eaLnBrk="1" hangingPunct="1"/>
            <a:r>
              <a:rPr lang="en-US" altLang="tr-TR" dirty="0" err="1" smtClean="0"/>
              <a:t>Ototo</a:t>
            </a:r>
            <a:r>
              <a:rPr lang="tr-TR" altLang="tr-TR" dirty="0" err="1" smtClean="0"/>
              <a:t>ksinler</a:t>
            </a:r>
            <a:endParaRPr lang="en-US" altLang="tr-TR" dirty="0" smtClean="0"/>
          </a:p>
        </p:txBody>
      </p:sp>
      <p:sp>
        <p:nvSpPr>
          <p:cNvPr id="7172" name="Rectangle 3"/>
          <p:cNvSpPr>
            <a:spLocks noGrp="1" noChangeArrowheads="1"/>
          </p:cNvSpPr>
          <p:nvPr>
            <p:ph type="body" sz="half" idx="1"/>
          </p:nvPr>
        </p:nvSpPr>
        <p:spPr>
          <a:xfrm>
            <a:off x="533400" y="1788368"/>
            <a:ext cx="3581400" cy="4953000"/>
          </a:xfrm>
        </p:spPr>
        <p:txBody>
          <a:bodyPr/>
          <a:lstStyle/>
          <a:p>
            <a:pPr marL="117475" indent="-117475" eaLnBrk="1" hangingPunct="1"/>
            <a:r>
              <a:rPr lang="en-US" altLang="tr-TR" sz="2000" u="sng" dirty="0" smtClean="0"/>
              <a:t>Organic solvents</a:t>
            </a:r>
          </a:p>
          <a:p>
            <a:pPr marL="336550" lvl="1" indent="-101600" eaLnBrk="1" hangingPunct="1"/>
            <a:r>
              <a:rPr lang="en-US" altLang="tr-TR" sz="1600" b="1" dirty="0" smtClean="0"/>
              <a:t>** </a:t>
            </a:r>
            <a:r>
              <a:rPr lang="en-US" altLang="tr-TR" sz="1600" dirty="0" smtClean="0"/>
              <a:t>Toluene (printing)</a:t>
            </a:r>
          </a:p>
          <a:p>
            <a:pPr marL="336550" lvl="1" indent="-101600" eaLnBrk="1" hangingPunct="1"/>
            <a:r>
              <a:rPr lang="en-US" altLang="tr-TR" sz="1600" dirty="0" smtClean="0"/>
              <a:t>** Xylenes (plastics)</a:t>
            </a:r>
          </a:p>
          <a:p>
            <a:pPr marL="336550" lvl="1" indent="-101600" eaLnBrk="1" hangingPunct="1"/>
            <a:r>
              <a:rPr lang="en-US" altLang="tr-TR" sz="1600" dirty="0" smtClean="0"/>
              <a:t>** </a:t>
            </a:r>
            <a:r>
              <a:rPr lang="en-US" altLang="tr-TR" sz="1600" dirty="0" err="1" smtClean="0"/>
              <a:t>Styrenes</a:t>
            </a:r>
            <a:r>
              <a:rPr lang="en-US" altLang="tr-TR" sz="1600" dirty="0" smtClean="0"/>
              <a:t> (plastics)</a:t>
            </a:r>
          </a:p>
          <a:p>
            <a:pPr marL="336550" lvl="1" indent="-101600" eaLnBrk="1" hangingPunct="1"/>
            <a:r>
              <a:rPr lang="en-US" altLang="tr-TR" sz="1600" dirty="0" smtClean="0"/>
              <a:t>** Trichloroethylene (degrease)</a:t>
            </a:r>
          </a:p>
          <a:p>
            <a:pPr marL="336550" lvl="1" indent="-101600" eaLnBrk="1" hangingPunct="1"/>
            <a:r>
              <a:rPr lang="en-US" altLang="tr-TR" sz="1600" dirty="0" smtClean="0"/>
              <a:t>* Carbon Disulfide (textile)</a:t>
            </a:r>
          </a:p>
          <a:p>
            <a:pPr marL="336550" lvl="1" indent="-101600" eaLnBrk="1" hangingPunct="1"/>
            <a:r>
              <a:rPr lang="en-US" altLang="tr-TR" sz="1600" dirty="0" smtClean="0"/>
              <a:t>* Stoddard/white spirits</a:t>
            </a:r>
          </a:p>
          <a:p>
            <a:pPr marL="336550" lvl="1" indent="-101600" eaLnBrk="1" hangingPunct="1"/>
            <a:r>
              <a:rPr lang="en-US" altLang="tr-TR" sz="1600" dirty="0" smtClean="0"/>
              <a:t>* N-hexane</a:t>
            </a:r>
          </a:p>
          <a:p>
            <a:pPr marL="336550" lvl="1" indent="-101600" eaLnBrk="1" hangingPunct="1"/>
            <a:r>
              <a:rPr lang="en-US" altLang="tr-TR" sz="1600" dirty="0" smtClean="0"/>
              <a:t>   Fuels (JP-8 fuel) </a:t>
            </a:r>
          </a:p>
          <a:p>
            <a:pPr marL="336550" lvl="1" indent="-101600" eaLnBrk="1" hangingPunct="1"/>
            <a:r>
              <a:rPr lang="en-US" altLang="tr-TR" sz="1600" dirty="0" smtClean="0"/>
              <a:t>   Ethyl benzene</a:t>
            </a:r>
          </a:p>
          <a:p>
            <a:pPr marL="336550" lvl="1" indent="-101600" eaLnBrk="1" hangingPunct="1"/>
            <a:r>
              <a:rPr lang="en-US" altLang="tr-TR" sz="1600" dirty="0" smtClean="0"/>
              <a:t>   </a:t>
            </a:r>
            <a:r>
              <a:rPr lang="en-US" altLang="tr-TR" sz="1600" dirty="0" err="1" smtClean="0"/>
              <a:t>Perchloroethylene</a:t>
            </a:r>
            <a:r>
              <a:rPr lang="en-US" altLang="tr-TR" sz="1600" dirty="0" smtClean="0"/>
              <a:t> </a:t>
            </a:r>
          </a:p>
          <a:p>
            <a:pPr marL="336550" lvl="1" indent="-101600" eaLnBrk="1" hangingPunct="1"/>
            <a:r>
              <a:rPr lang="en-US" altLang="tr-TR" sz="1800" dirty="0" smtClean="0"/>
              <a:t>  Butyl Nitrite</a:t>
            </a:r>
          </a:p>
          <a:p>
            <a:pPr marL="336550" lvl="1" indent="-101600" eaLnBrk="1" hangingPunct="1"/>
            <a:r>
              <a:rPr lang="en-US" altLang="tr-TR" sz="1800" dirty="0" smtClean="0"/>
              <a:t>  Methylene chloride</a:t>
            </a:r>
            <a:endParaRPr lang="en-US" altLang="tr-TR" sz="1600" dirty="0" smtClean="0"/>
          </a:p>
        </p:txBody>
      </p:sp>
      <p:sp>
        <p:nvSpPr>
          <p:cNvPr id="7173" name="Rectangle 7"/>
          <p:cNvSpPr>
            <a:spLocks noChangeArrowheads="1"/>
          </p:cNvSpPr>
          <p:nvPr/>
        </p:nvSpPr>
        <p:spPr bwMode="auto">
          <a:xfrm>
            <a:off x="3352800" y="1864568"/>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7475" indent="-117475" eaLnBrk="0" hangingPunct="0">
              <a:defRPr sz="2400">
                <a:solidFill>
                  <a:schemeClr val="tx1"/>
                </a:solidFill>
                <a:latin typeface="Times New Roman" pitchFamily="18" charset="0"/>
              </a:defRPr>
            </a:lvl1pPr>
            <a:lvl2pPr marL="336550" indent="-104775"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rgbClr val="A50021"/>
              </a:buClr>
              <a:buSzPct val="75000"/>
              <a:buFont typeface="Wingdings" pitchFamily="2" charset="2"/>
              <a:buChar char="n"/>
            </a:pPr>
            <a:r>
              <a:rPr lang="en-US" altLang="tr-TR" sz="2000" u="sng" dirty="0"/>
              <a:t>Metals</a:t>
            </a:r>
          </a:p>
          <a:p>
            <a:pPr lvl="1" eaLnBrk="1" hangingPunct="1">
              <a:lnSpc>
                <a:spcPct val="90000"/>
              </a:lnSpc>
              <a:spcBef>
                <a:spcPct val="20000"/>
              </a:spcBef>
              <a:buClr>
                <a:schemeClr val="accent2"/>
              </a:buClr>
              <a:buSzPct val="75000"/>
              <a:buFont typeface="Wingdings" pitchFamily="2" charset="2"/>
              <a:buChar char="n"/>
            </a:pPr>
            <a:r>
              <a:rPr lang="en-US" altLang="tr-TR" sz="1600" dirty="0"/>
              <a:t>* Mercury and derivatives</a:t>
            </a:r>
          </a:p>
          <a:p>
            <a:pPr lvl="1" eaLnBrk="1" hangingPunct="1">
              <a:lnSpc>
                <a:spcPct val="90000"/>
              </a:lnSpc>
              <a:spcBef>
                <a:spcPct val="20000"/>
              </a:spcBef>
              <a:buClr>
                <a:schemeClr val="accent2"/>
              </a:buClr>
              <a:buSzPct val="75000"/>
              <a:buFont typeface="Wingdings" pitchFamily="2" charset="2"/>
              <a:buChar char="n"/>
            </a:pPr>
            <a:r>
              <a:rPr lang="en-US" altLang="tr-TR" sz="1600" dirty="0"/>
              <a:t>* Lead and derivatives</a:t>
            </a:r>
          </a:p>
          <a:p>
            <a:pPr lvl="1" eaLnBrk="1" hangingPunct="1">
              <a:lnSpc>
                <a:spcPct val="90000"/>
              </a:lnSpc>
              <a:spcBef>
                <a:spcPct val="20000"/>
              </a:spcBef>
              <a:buClr>
                <a:schemeClr val="accent2"/>
              </a:buClr>
              <a:buSzPct val="75000"/>
              <a:buFont typeface="Wingdings" pitchFamily="2" charset="2"/>
              <a:buChar char="n"/>
            </a:pPr>
            <a:r>
              <a:rPr lang="en-US" altLang="tr-TR" sz="1600" dirty="0"/>
              <a:t>* Arsenic (</a:t>
            </a:r>
            <a:r>
              <a:rPr lang="en-US" altLang="tr-TR" sz="1600" dirty="0" err="1"/>
              <a:t>atoxyl</a:t>
            </a:r>
            <a:r>
              <a:rPr lang="en-US" altLang="tr-TR" sz="1600" dirty="0"/>
              <a:t>)</a:t>
            </a:r>
          </a:p>
          <a:p>
            <a:pPr lvl="1" eaLnBrk="1" hangingPunct="1">
              <a:lnSpc>
                <a:spcPct val="90000"/>
              </a:lnSpc>
              <a:spcBef>
                <a:spcPct val="20000"/>
              </a:spcBef>
              <a:buClr>
                <a:schemeClr val="accent2"/>
              </a:buClr>
              <a:buSzPct val="75000"/>
              <a:buFont typeface="Wingdings" pitchFamily="2" charset="2"/>
              <a:buChar char="n"/>
            </a:pPr>
            <a:r>
              <a:rPr lang="en-US" altLang="tr-TR" sz="1600" dirty="0"/>
              <a:t>* Manganese</a:t>
            </a:r>
          </a:p>
          <a:p>
            <a:pPr lvl="1" eaLnBrk="1" hangingPunct="1">
              <a:lnSpc>
                <a:spcPct val="90000"/>
              </a:lnSpc>
              <a:spcBef>
                <a:spcPct val="20000"/>
              </a:spcBef>
              <a:buClr>
                <a:schemeClr val="accent2"/>
              </a:buClr>
              <a:buSzPct val="75000"/>
              <a:buFont typeface="Wingdings" pitchFamily="2" charset="2"/>
              <a:buChar char="n"/>
            </a:pPr>
            <a:r>
              <a:rPr lang="en-US" altLang="tr-TR" sz="1600" dirty="0"/>
              <a:t>   </a:t>
            </a:r>
            <a:r>
              <a:rPr lang="en-US" altLang="tr-TR" sz="1600" dirty="0" err="1"/>
              <a:t>Trimethyltin</a:t>
            </a:r>
            <a:r>
              <a:rPr lang="en-US" altLang="tr-TR" sz="1600" dirty="0"/>
              <a:t> (organic tin)</a:t>
            </a:r>
          </a:p>
          <a:p>
            <a:pPr lvl="1" eaLnBrk="1" hangingPunct="1">
              <a:lnSpc>
                <a:spcPct val="90000"/>
              </a:lnSpc>
              <a:spcBef>
                <a:spcPct val="20000"/>
              </a:spcBef>
              <a:buClr>
                <a:schemeClr val="accent2"/>
              </a:buClr>
              <a:buSzPct val="75000"/>
              <a:buFont typeface="Wingdings" pitchFamily="2" charset="2"/>
              <a:buChar char="n"/>
            </a:pPr>
            <a:r>
              <a:rPr lang="en-US" altLang="tr-TR" sz="1600" dirty="0"/>
              <a:t>   Cobalt</a:t>
            </a:r>
          </a:p>
          <a:p>
            <a:pPr lvl="1" eaLnBrk="1" hangingPunct="1">
              <a:lnSpc>
                <a:spcPct val="90000"/>
              </a:lnSpc>
              <a:spcBef>
                <a:spcPct val="20000"/>
              </a:spcBef>
              <a:buClr>
                <a:schemeClr val="accent2"/>
              </a:buClr>
              <a:buSzPct val="75000"/>
              <a:buFont typeface="Wingdings" pitchFamily="2" charset="2"/>
              <a:buNone/>
            </a:pPr>
            <a:endParaRPr lang="en-US" altLang="tr-TR" sz="1600" dirty="0"/>
          </a:p>
          <a:p>
            <a:pPr eaLnBrk="1" hangingPunct="1">
              <a:spcBef>
                <a:spcPct val="20000"/>
              </a:spcBef>
              <a:buClr>
                <a:srgbClr val="A50021"/>
              </a:buClr>
              <a:buSzPct val="75000"/>
              <a:buFont typeface="Wingdings" pitchFamily="2" charset="2"/>
              <a:buChar char="n"/>
            </a:pPr>
            <a:r>
              <a:rPr lang="en-US" altLang="tr-TR" sz="2000" u="sng" dirty="0" err="1"/>
              <a:t>Asphyxiants</a:t>
            </a:r>
            <a:endParaRPr lang="en-US" altLang="tr-TR" sz="2000" u="sng" dirty="0"/>
          </a:p>
          <a:p>
            <a:pPr lvl="1" eaLnBrk="1" hangingPunct="1">
              <a:spcBef>
                <a:spcPct val="20000"/>
              </a:spcBef>
              <a:buClr>
                <a:schemeClr val="accent2"/>
              </a:buClr>
              <a:buSzPct val="75000"/>
              <a:buFont typeface="Wingdings" pitchFamily="2" charset="2"/>
              <a:buChar char="n"/>
            </a:pPr>
            <a:r>
              <a:rPr lang="en-US" altLang="tr-TR" sz="1600" b="1" dirty="0"/>
              <a:t>** </a:t>
            </a:r>
            <a:r>
              <a:rPr lang="en-US" altLang="tr-TR" sz="1600" dirty="0"/>
              <a:t>Carbon Monoxide</a:t>
            </a:r>
          </a:p>
          <a:p>
            <a:pPr lvl="1" eaLnBrk="1" hangingPunct="1">
              <a:spcBef>
                <a:spcPct val="20000"/>
              </a:spcBef>
              <a:buClr>
                <a:schemeClr val="accent2"/>
              </a:buClr>
              <a:buSzPct val="75000"/>
              <a:buFont typeface="Wingdings" pitchFamily="2" charset="2"/>
              <a:buChar char="n"/>
            </a:pPr>
            <a:r>
              <a:rPr lang="en-US" altLang="tr-TR" sz="1600" dirty="0"/>
              <a:t>* Cyanide</a:t>
            </a:r>
          </a:p>
          <a:p>
            <a:pPr eaLnBrk="1" hangingPunct="1">
              <a:lnSpc>
                <a:spcPct val="90000"/>
              </a:lnSpc>
              <a:spcBef>
                <a:spcPct val="20000"/>
              </a:spcBef>
              <a:buClr>
                <a:schemeClr val="accent2"/>
              </a:buClr>
              <a:buSzPct val="75000"/>
              <a:buFont typeface="Wingdings" pitchFamily="2" charset="2"/>
              <a:buNone/>
            </a:pPr>
            <a:endParaRPr lang="en-US" altLang="tr-TR" sz="1600" dirty="0"/>
          </a:p>
        </p:txBody>
      </p:sp>
      <p:sp>
        <p:nvSpPr>
          <p:cNvPr id="7175" name="Text Box 10"/>
          <p:cNvSpPr txBox="1">
            <a:spLocks noChangeArrowheads="1"/>
          </p:cNvSpPr>
          <p:nvPr/>
        </p:nvSpPr>
        <p:spPr bwMode="auto">
          <a:xfrm>
            <a:off x="5943600" y="1802656"/>
            <a:ext cx="304800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234950" indent="-1206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rgbClr val="A50021"/>
              </a:buClr>
              <a:buSzPct val="75000"/>
              <a:buFont typeface="Wingdings" pitchFamily="2" charset="2"/>
              <a:buChar char="n"/>
            </a:pPr>
            <a:r>
              <a:rPr lang="en-US" altLang="tr-TR" sz="2000" u="sng" dirty="0"/>
              <a:t>Drugs</a:t>
            </a:r>
          </a:p>
          <a:p>
            <a:pPr lvl="1" eaLnBrk="1" hangingPunct="1">
              <a:lnSpc>
                <a:spcPct val="90000"/>
              </a:lnSpc>
              <a:spcBef>
                <a:spcPct val="20000"/>
              </a:spcBef>
              <a:buClr>
                <a:schemeClr val="accent2"/>
              </a:buClr>
              <a:buSzPct val="75000"/>
              <a:buFont typeface="Wingdings" pitchFamily="2" charset="2"/>
              <a:buChar char="n"/>
            </a:pPr>
            <a:r>
              <a:rPr lang="en-US" altLang="tr-TR" sz="1600" dirty="0"/>
              <a:t>  Aminoglycosides</a:t>
            </a:r>
          </a:p>
          <a:p>
            <a:pPr lvl="1" eaLnBrk="1" hangingPunct="1">
              <a:lnSpc>
                <a:spcPct val="90000"/>
              </a:lnSpc>
              <a:spcBef>
                <a:spcPct val="20000"/>
              </a:spcBef>
              <a:buClr>
                <a:schemeClr val="accent2"/>
              </a:buClr>
              <a:buSzPct val="75000"/>
              <a:buFont typeface="Wingdings" pitchFamily="2" charset="2"/>
              <a:buChar char="n"/>
            </a:pPr>
            <a:r>
              <a:rPr lang="en-US" altLang="tr-TR" sz="1600" dirty="0"/>
              <a:t>  Loop diuretics</a:t>
            </a:r>
          </a:p>
          <a:p>
            <a:pPr lvl="1" eaLnBrk="1" hangingPunct="1">
              <a:lnSpc>
                <a:spcPct val="90000"/>
              </a:lnSpc>
              <a:spcBef>
                <a:spcPct val="20000"/>
              </a:spcBef>
              <a:buClr>
                <a:schemeClr val="accent2"/>
              </a:buClr>
              <a:buSzPct val="75000"/>
              <a:buFont typeface="Wingdings" pitchFamily="2" charset="2"/>
              <a:buChar char="n"/>
            </a:pPr>
            <a:r>
              <a:rPr lang="en-US" altLang="tr-TR" sz="1600" dirty="0"/>
              <a:t>  Anti-neoplastic agents</a:t>
            </a:r>
          </a:p>
          <a:p>
            <a:pPr lvl="1" eaLnBrk="1" hangingPunct="1">
              <a:lnSpc>
                <a:spcPct val="90000"/>
              </a:lnSpc>
              <a:spcBef>
                <a:spcPct val="20000"/>
              </a:spcBef>
              <a:buClr>
                <a:schemeClr val="accent2"/>
              </a:buClr>
              <a:buSzPct val="75000"/>
              <a:buFont typeface="Wingdings" pitchFamily="2" charset="2"/>
              <a:buChar char="n"/>
            </a:pPr>
            <a:r>
              <a:rPr lang="en-US" altLang="tr-TR" sz="1600" dirty="0"/>
              <a:t>  ASA</a:t>
            </a:r>
          </a:p>
          <a:p>
            <a:pPr lvl="1" eaLnBrk="1" hangingPunct="1">
              <a:lnSpc>
                <a:spcPct val="90000"/>
              </a:lnSpc>
              <a:spcBef>
                <a:spcPct val="20000"/>
              </a:spcBef>
              <a:buClr>
                <a:schemeClr val="accent2"/>
              </a:buClr>
              <a:buSzPct val="75000"/>
              <a:buFont typeface="Wingdings" pitchFamily="2" charset="2"/>
              <a:buChar char="n"/>
            </a:pPr>
            <a:r>
              <a:rPr lang="en-US" altLang="tr-TR" sz="1600" dirty="0"/>
              <a:t>  Quinine compounds</a:t>
            </a:r>
          </a:p>
          <a:p>
            <a:pPr lvl="1" eaLnBrk="1" hangingPunct="1">
              <a:lnSpc>
                <a:spcPct val="90000"/>
              </a:lnSpc>
              <a:spcBef>
                <a:spcPct val="20000"/>
              </a:spcBef>
              <a:buClr>
                <a:schemeClr val="accent2"/>
              </a:buClr>
              <a:buSzPct val="75000"/>
              <a:buFont typeface="Wingdings" pitchFamily="2" charset="2"/>
              <a:buNone/>
            </a:pPr>
            <a:endParaRPr lang="en-US" altLang="tr-TR" sz="1600" dirty="0"/>
          </a:p>
          <a:p>
            <a:pPr lvl="1" eaLnBrk="1" hangingPunct="1">
              <a:lnSpc>
                <a:spcPct val="90000"/>
              </a:lnSpc>
              <a:spcBef>
                <a:spcPct val="20000"/>
              </a:spcBef>
              <a:buClr>
                <a:schemeClr val="accent2"/>
              </a:buClr>
              <a:buSzPct val="75000"/>
              <a:buFont typeface="Wingdings" pitchFamily="2" charset="2"/>
              <a:buChar char="n"/>
            </a:pPr>
            <a:endParaRPr lang="en-US" altLang="tr-TR" sz="1600" dirty="0"/>
          </a:p>
          <a:p>
            <a:pPr eaLnBrk="1" hangingPunct="1">
              <a:spcBef>
                <a:spcPct val="20000"/>
              </a:spcBef>
              <a:buClr>
                <a:srgbClr val="A50021"/>
              </a:buClr>
              <a:buSzPct val="75000"/>
              <a:buFont typeface="Wingdings" pitchFamily="2" charset="2"/>
              <a:buChar char="n"/>
            </a:pPr>
            <a:r>
              <a:rPr lang="en-US" altLang="tr-TR" sz="2000" u="sng" dirty="0"/>
              <a:t>Others</a:t>
            </a:r>
          </a:p>
          <a:p>
            <a:pPr lvl="1" eaLnBrk="1" hangingPunct="1">
              <a:spcBef>
                <a:spcPct val="20000"/>
              </a:spcBef>
              <a:buClr>
                <a:schemeClr val="accent2"/>
              </a:buClr>
              <a:buSzPct val="75000"/>
              <a:buFont typeface="Wingdings" pitchFamily="2" charset="2"/>
              <a:buChar char="n"/>
            </a:pPr>
            <a:r>
              <a:rPr lang="en-US" altLang="tr-TR" sz="1600" dirty="0"/>
              <a:t>  Chem. warfare nerve agents</a:t>
            </a:r>
          </a:p>
          <a:p>
            <a:pPr lvl="1" eaLnBrk="1" hangingPunct="1">
              <a:spcBef>
                <a:spcPct val="20000"/>
              </a:spcBef>
              <a:buClr>
                <a:schemeClr val="accent2"/>
              </a:buClr>
              <a:buSzPct val="75000"/>
              <a:buFont typeface="Wingdings" pitchFamily="2" charset="2"/>
              <a:buChar char="n"/>
            </a:pPr>
            <a:r>
              <a:rPr lang="en-US" altLang="tr-TR" sz="1600" dirty="0"/>
              <a:t>  Organophosphate (pesticide)</a:t>
            </a:r>
          </a:p>
          <a:p>
            <a:pPr lvl="1" eaLnBrk="1" hangingPunct="1">
              <a:spcBef>
                <a:spcPct val="20000"/>
              </a:spcBef>
              <a:buClr>
                <a:schemeClr val="accent2"/>
              </a:buClr>
              <a:buSzPct val="75000"/>
              <a:buFont typeface="Wingdings" pitchFamily="2" charset="2"/>
              <a:buChar char="n"/>
            </a:pPr>
            <a:r>
              <a:rPr lang="en-US" altLang="tr-TR" sz="1600" dirty="0"/>
              <a:t>  </a:t>
            </a:r>
            <a:r>
              <a:rPr lang="en-US" altLang="tr-TR" sz="1600" dirty="0" err="1"/>
              <a:t>Paraquat</a:t>
            </a:r>
            <a:r>
              <a:rPr lang="en-US" altLang="tr-TR" sz="1600" dirty="0"/>
              <a:t> (pesticide)</a:t>
            </a:r>
          </a:p>
          <a:p>
            <a:pPr eaLnBrk="1" hangingPunct="1">
              <a:spcBef>
                <a:spcPct val="50000"/>
              </a:spcBef>
            </a:pPr>
            <a:endParaRPr lang="en-US" altLang="tr-TR" dirty="0"/>
          </a:p>
        </p:txBody>
      </p:sp>
    </p:spTree>
    <p:extLst>
      <p:ext uri="{BB962C8B-B14F-4D97-AF65-F5344CB8AC3E}">
        <p14:creationId xmlns:p14="http://schemas.microsoft.com/office/powerpoint/2010/main" val="168073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smtClean="0"/>
              <a:t>Okuma önerileri</a:t>
            </a:r>
            <a:endParaRPr lang="tr-TR" dirty="0"/>
          </a:p>
        </p:txBody>
      </p:sp>
      <p:sp>
        <p:nvSpPr>
          <p:cNvPr id="6" name="İçerik Yer Tutucusu 5"/>
          <p:cNvSpPr>
            <a:spLocks noGrp="1"/>
          </p:cNvSpPr>
          <p:nvPr>
            <p:ph idx="1"/>
          </p:nvPr>
        </p:nvSpPr>
        <p:spPr/>
        <p:txBody>
          <a:bodyPr/>
          <a:lstStyle/>
          <a:p>
            <a:pPr>
              <a:lnSpc>
                <a:spcPct val="90000"/>
              </a:lnSpc>
            </a:pPr>
            <a:r>
              <a:rPr lang="en-US" altLang="ko-KR" sz="2400" dirty="0" smtClean="0">
                <a:latin typeface="Tahoma" pitchFamily="34" charset="0"/>
                <a:ea typeface="Gulim" pitchFamily="34" charset="-127"/>
              </a:rPr>
              <a:t>Metals</a:t>
            </a:r>
            <a:endParaRPr lang="tr-TR" altLang="ko-KR" sz="2400" dirty="0" smtClean="0">
              <a:latin typeface="Tahoma" pitchFamily="34" charset="0"/>
              <a:ea typeface="Gulim" pitchFamily="34" charset="-127"/>
            </a:endParaRPr>
          </a:p>
          <a:p>
            <a:pPr lvl="1">
              <a:lnSpc>
                <a:spcPct val="90000"/>
              </a:lnSpc>
            </a:pPr>
            <a:r>
              <a:rPr lang="en-US" altLang="ko-KR" sz="2000" dirty="0" err="1" smtClean="0">
                <a:latin typeface="Tahoma" pitchFamily="34" charset="0"/>
                <a:ea typeface="Gulim" pitchFamily="34" charset="-127"/>
              </a:rPr>
              <a:t>Trimethyltin</a:t>
            </a:r>
            <a:r>
              <a:rPr lang="en-US" altLang="ko-KR" sz="2000" dirty="0" smtClean="0">
                <a:latin typeface="Tahoma" pitchFamily="34" charset="0"/>
                <a:ea typeface="Gulim" pitchFamily="34" charset="-127"/>
              </a:rPr>
              <a:t> </a:t>
            </a:r>
            <a:r>
              <a:rPr lang="en-US" altLang="ko-KR" sz="2000" dirty="0">
                <a:latin typeface="Tahoma" pitchFamily="34" charset="0"/>
                <a:ea typeface="Gulim" pitchFamily="34" charset="-127"/>
              </a:rPr>
              <a:t>(</a:t>
            </a:r>
            <a:r>
              <a:rPr lang="en-US" altLang="ko-KR" sz="2000" dirty="0" err="1">
                <a:latin typeface="Tahoma" pitchFamily="34" charset="0"/>
                <a:ea typeface="Gulim" pitchFamily="34" charset="-127"/>
              </a:rPr>
              <a:t>Fechter</a:t>
            </a:r>
            <a:r>
              <a:rPr lang="en-US" altLang="ko-KR" sz="2000" dirty="0">
                <a:latin typeface="Tahoma" pitchFamily="34" charset="0"/>
                <a:ea typeface="Gulim" pitchFamily="34" charset="-127"/>
              </a:rPr>
              <a:t> et al, Crofton et al</a:t>
            </a:r>
            <a:r>
              <a:rPr lang="en-US" altLang="ko-KR" sz="2000" dirty="0" smtClean="0">
                <a:latin typeface="Tahoma" pitchFamily="34" charset="0"/>
                <a:ea typeface="Gulim" pitchFamily="34" charset="-127"/>
              </a:rPr>
              <a:t>.)</a:t>
            </a:r>
            <a:endParaRPr lang="tr-TR" altLang="ko-KR" sz="2000" dirty="0" smtClean="0">
              <a:latin typeface="Tahoma" pitchFamily="34" charset="0"/>
              <a:ea typeface="Gulim" pitchFamily="34" charset="-127"/>
            </a:endParaRPr>
          </a:p>
          <a:p>
            <a:pPr lvl="1">
              <a:lnSpc>
                <a:spcPct val="90000"/>
              </a:lnSpc>
            </a:pPr>
            <a:r>
              <a:rPr lang="en-US" altLang="ko-KR" sz="2000" dirty="0" smtClean="0">
                <a:latin typeface="Tahoma" pitchFamily="34" charset="0"/>
                <a:ea typeface="Gulim" pitchFamily="34" charset="-127"/>
              </a:rPr>
              <a:t>Met</a:t>
            </a:r>
            <a:r>
              <a:rPr lang="tr-TR" altLang="ko-KR" sz="2000" dirty="0" smtClean="0">
                <a:latin typeface="Tahoma" pitchFamily="34" charset="0"/>
                <a:ea typeface="Gulim" pitchFamily="34" charset="-127"/>
              </a:rPr>
              <a:t>il </a:t>
            </a:r>
            <a:r>
              <a:rPr lang="tr-TR" altLang="ko-KR" sz="2000" dirty="0" err="1" smtClean="0">
                <a:latin typeface="Tahoma" pitchFamily="34" charset="0"/>
                <a:ea typeface="Gulim" pitchFamily="34" charset="-127"/>
              </a:rPr>
              <a:t>civa</a:t>
            </a:r>
            <a:r>
              <a:rPr lang="en-US" altLang="ko-KR" sz="2000" dirty="0" smtClean="0">
                <a:latin typeface="Tahoma" pitchFamily="34" charset="0"/>
                <a:ea typeface="Gulim" pitchFamily="34" charset="-127"/>
              </a:rPr>
              <a:t> </a:t>
            </a:r>
            <a:r>
              <a:rPr lang="en-US" altLang="ko-KR" sz="2000" dirty="0">
                <a:latin typeface="Tahoma" pitchFamily="34" charset="0"/>
                <a:ea typeface="Gulim" pitchFamily="34" charset="-127"/>
              </a:rPr>
              <a:t>(</a:t>
            </a:r>
            <a:r>
              <a:rPr lang="en-US" altLang="ko-KR" sz="2000" dirty="0" err="1">
                <a:latin typeface="Tahoma" pitchFamily="34" charset="0"/>
                <a:ea typeface="Gulim" pitchFamily="34" charset="-127"/>
              </a:rPr>
              <a:t>Konshi</a:t>
            </a:r>
            <a:r>
              <a:rPr lang="en-US" altLang="ko-KR" sz="2000" dirty="0">
                <a:latin typeface="Tahoma" pitchFamily="34" charset="0"/>
                <a:ea typeface="Gulim" pitchFamily="34" charset="-127"/>
              </a:rPr>
              <a:t> et al., </a:t>
            </a:r>
            <a:r>
              <a:rPr lang="en-US" altLang="ko-KR" sz="2000" dirty="0" err="1">
                <a:latin typeface="Tahoma" pitchFamily="34" charset="0"/>
                <a:ea typeface="Gulim" pitchFamily="34" charset="-127"/>
              </a:rPr>
              <a:t>Ison</a:t>
            </a:r>
            <a:r>
              <a:rPr lang="en-US" altLang="ko-KR" sz="2000" dirty="0">
                <a:latin typeface="Tahoma" pitchFamily="34" charset="0"/>
                <a:ea typeface="Gulim" pitchFamily="34" charset="-127"/>
              </a:rPr>
              <a:t> et al., Rice et al</a:t>
            </a:r>
            <a:r>
              <a:rPr lang="en-US" altLang="ko-KR" sz="2000" dirty="0" smtClean="0">
                <a:latin typeface="Tahoma" pitchFamily="34" charset="0"/>
                <a:ea typeface="Gulim" pitchFamily="34" charset="-127"/>
              </a:rPr>
              <a:t>.)</a:t>
            </a:r>
            <a:endParaRPr lang="tr-TR" altLang="ko-KR" sz="2000" dirty="0" smtClean="0">
              <a:latin typeface="Tahoma" pitchFamily="34" charset="0"/>
              <a:ea typeface="Gulim" pitchFamily="34" charset="-127"/>
            </a:endParaRPr>
          </a:p>
          <a:p>
            <a:pPr lvl="1">
              <a:lnSpc>
                <a:spcPct val="90000"/>
              </a:lnSpc>
            </a:pPr>
            <a:r>
              <a:rPr lang="tr-TR" altLang="ko-KR" sz="2000" dirty="0" smtClean="0">
                <a:latin typeface="Tahoma" pitchFamily="34" charset="0"/>
                <a:ea typeface="Gulim" pitchFamily="34" charset="-127"/>
              </a:rPr>
              <a:t>Kurşun</a:t>
            </a:r>
            <a:r>
              <a:rPr lang="en-US" altLang="ko-KR" sz="2000" dirty="0" smtClean="0">
                <a:latin typeface="Tahoma" pitchFamily="34" charset="0"/>
                <a:ea typeface="Gulim" pitchFamily="34" charset="-127"/>
              </a:rPr>
              <a:t> </a:t>
            </a:r>
            <a:r>
              <a:rPr lang="en-US" altLang="ko-KR" sz="2000" dirty="0">
                <a:latin typeface="Tahoma" pitchFamily="34" charset="0"/>
                <a:ea typeface="Gulim" pitchFamily="34" charset="-127"/>
              </a:rPr>
              <a:t>(</a:t>
            </a:r>
            <a:r>
              <a:rPr lang="en-US" altLang="ko-KR" sz="2000" dirty="0" err="1">
                <a:latin typeface="Tahoma" pitchFamily="34" charset="0"/>
                <a:ea typeface="Gulim" pitchFamily="34" charset="-127"/>
              </a:rPr>
              <a:t>Discalzi</a:t>
            </a:r>
            <a:r>
              <a:rPr lang="en-US" altLang="ko-KR" sz="2000" dirty="0">
                <a:latin typeface="Tahoma" pitchFamily="34" charset="0"/>
                <a:ea typeface="Gulim" pitchFamily="34" charset="-127"/>
              </a:rPr>
              <a:t> et </a:t>
            </a:r>
            <a:r>
              <a:rPr lang="en-US" altLang="ko-KR" sz="2000" dirty="0" smtClean="0">
                <a:latin typeface="Tahoma" pitchFamily="34" charset="0"/>
                <a:ea typeface="Gulim" pitchFamily="34" charset="-127"/>
              </a:rPr>
              <a:t>al)</a:t>
            </a:r>
            <a:endParaRPr lang="tr-TR" altLang="ko-KR" sz="2000" dirty="0" smtClean="0">
              <a:latin typeface="Tahoma" pitchFamily="34" charset="0"/>
              <a:ea typeface="Gulim" pitchFamily="34" charset="-127"/>
            </a:endParaRPr>
          </a:p>
          <a:p>
            <a:pPr>
              <a:lnSpc>
                <a:spcPct val="90000"/>
              </a:lnSpc>
            </a:pPr>
            <a:r>
              <a:rPr lang="en-US" altLang="ko-KR" sz="2400" dirty="0" err="1" smtClean="0">
                <a:latin typeface="Tahoma" pitchFamily="34" charset="0"/>
                <a:ea typeface="Gulim" pitchFamily="34" charset="-127"/>
              </a:rPr>
              <a:t>Pesti</a:t>
            </a:r>
            <a:r>
              <a:rPr lang="tr-TR" altLang="ko-KR" sz="2400" dirty="0" err="1" smtClean="0">
                <a:latin typeface="Tahoma" pitchFamily="34" charset="0"/>
                <a:ea typeface="Gulim" pitchFamily="34" charset="-127"/>
              </a:rPr>
              <a:t>sidler</a:t>
            </a:r>
            <a:endParaRPr lang="tr-TR" altLang="ko-KR" sz="2400" dirty="0" smtClean="0">
              <a:latin typeface="Tahoma" pitchFamily="34" charset="0"/>
              <a:ea typeface="Gulim" pitchFamily="34" charset="-127"/>
            </a:endParaRPr>
          </a:p>
          <a:p>
            <a:pPr lvl="1">
              <a:lnSpc>
                <a:spcPct val="90000"/>
              </a:lnSpc>
            </a:pPr>
            <a:r>
              <a:rPr lang="en-US" altLang="ko-KR" sz="2000" dirty="0" smtClean="0">
                <a:latin typeface="Tahoma" pitchFamily="34" charset="0"/>
                <a:ea typeface="Gulim" pitchFamily="34" charset="-127"/>
              </a:rPr>
              <a:t>Perry </a:t>
            </a:r>
            <a:r>
              <a:rPr lang="en-US" altLang="ko-KR" sz="2000" dirty="0">
                <a:latin typeface="Tahoma" pitchFamily="34" charset="0"/>
                <a:ea typeface="Gulim" pitchFamily="34" charset="-127"/>
              </a:rPr>
              <a:t>&amp; May J </a:t>
            </a:r>
            <a:r>
              <a:rPr lang="en-US" altLang="ko-KR" sz="2000" dirty="0" err="1">
                <a:latin typeface="Tahoma" pitchFamily="34" charset="0"/>
                <a:ea typeface="Gulim" pitchFamily="34" charset="-127"/>
              </a:rPr>
              <a:t>Agromedicine</a:t>
            </a:r>
            <a:r>
              <a:rPr lang="en-US" altLang="ko-KR" sz="2000" dirty="0">
                <a:latin typeface="Tahoma" pitchFamily="34" charset="0"/>
                <a:ea typeface="Gulim" pitchFamily="34" charset="-127"/>
              </a:rPr>
              <a:t>. 2005;10(2):49-55. </a:t>
            </a:r>
          </a:p>
          <a:p>
            <a:r>
              <a:rPr lang="en-US" altLang="ko-KR" sz="2400" dirty="0">
                <a:latin typeface="Tahoma" pitchFamily="34" charset="0"/>
                <a:ea typeface="Gulim" pitchFamily="34" charset="-127"/>
              </a:rPr>
              <a:t>Chemical </a:t>
            </a:r>
            <a:r>
              <a:rPr lang="en-US" altLang="ko-KR" sz="2400" dirty="0" err="1" smtClean="0">
                <a:latin typeface="Tahoma" pitchFamily="34" charset="0"/>
                <a:ea typeface="Gulim" pitchFamily="34" charset="-127"/>
              </a:rPr>
              <a:t>asphyxiants</a:t>
            </a:r>
            <a:endParaRPr lang="tr-TR" altLang="ko-KR" sz="2400" dirty="0" smtClean="0">
              <a:latin typeface="Tahoma" pitchFamily="34" charset="0"/>
              <a:ea typeface="Gulim" pitchFamily="34" charset="-127"/>
            </a:endParaRPr>
          </a:p>
          <a:p>
            <a:pPr lvl="1"/>
            <a:r>
              <a:rPr lang="en-US" altLang="ko-KR" sz="2000" dirty="0" smtClean="0">
                <a:latin typeface="Tahoma" pitchFamily="34" charset="0"/>
                <a:ea typeface="Gulim" pitchFamily="34" charset="-127"/>
              </a:rPr>
              <a:t>Carbon </a:t>
            </a:r>
            <a:r>
              <a:rPr lang="en-US" altLang="ko-KR" sz="2000" dirty="0">
                <a:latin typeface="Tahoma" pitchFamily="34" charset="0"/>
                <a:ea typeface="Gulim" pitchFamily="34" charset="-127"/>
              </a:rPr>
              <a:t>Monoxide (CO) + noise (</a:t>
            </a:r>
            <a:r>
              <a:rPr lang="en-US" altLang="ko-KR" sz="2000" dirty="0" err="1">
                <a:latin typeface="Tahoma" pitchFamily="34" charset="0"/>
                <a:ea typeface="Gulim" pitchFamily="34" charset="-127"/>
              </a:rPr>
              <a:t>Fechter</a:t>
            </a:r>
            <a:r>
              <a:rPr lang="en-US" altLang="ko-KR" sz="2000" dirty="0">
                <a:latin typeface="Tahoma" pitchFamily="34" charset="0"/>
                <a:ea typeface="Gulim" pitchFamily="34" charset="-127"/>
              </a:rPr>
              <a:t> et </a:t>
            </a:r>
            <a:r>
              <a:rPr lang="en-US" altLang="ko-KR" sz="2000" dirty="0" smtClean="0">
                <a:latin typeface="Tahoma" pitchFamily="34" charset="0"/>
                <a:ea typeface="Gulim" pitchFamily="34" charset="-127"/>
              </a:rPr>
              <a:t>al)</a:t>
            </a:r>
            <a:endParaRPr lang="tr-TR" altLang="ko-KR" sz="2000" dirty="0" smtClean="0">
              <a:latin typeface="Tahoma" pitchFamily="34" charset="0"/>
              <a:ea typeface="Gulim" pitchFamily="34" charset="-127"/>
            </a:endParaRPr>
          </a:p>
          <a:p>
            <a:pPr lvl="1"/>
            <a:r>
              <a:rPr lang="en-US" altLang="ko-KR" sz="2000" dirty="0" smtClean="0">
                <a:latin typeface="Tahoma" pitchFamily="34" charset="0"/>
                <a:ea typeface="Gulim" pitchFamily="34" charset="-127"/>
              </a:rPr>
              <a:t>Hydrogen </a:t>
            </a:r>
            <a:r>
              <a:rPr lang="en-US" altLang="ko-KR" sz="2000" dirty="0">
                <a:latin typeface="Tahoma" pitchFamily="34" charset="0"/>
                <a:ea typeface="Gulim" pitchFamily="34" charset="-127"/>
              </a:rPr>
              <a:t>Cyanide + noise (</a:t>
            </a:r>
            <a:r>
              <a:rPr lang="en-US" altLang="ko-KR" sz="2000" dirty="0" err="1">
                <a:latin typeface="Tahoma" pitchFamily="34" charset="0"/>
                <a:ea typeface="Gulim" pitchFamily="34" charset="-127"/>
              </a:rPr>
              <a:t>Fechter</a:t>
            </a:r>
            <a:r>
              <a:rPr lang="en-US" altLang="ko-KR" sz="2000" dirty="0">
                <a:latin typeface="Tahoma" pitchFamily="34" charset="0"/>
                <a:ea typeface="Gulim" pitchFamily="34" charset="-127"/>
              </a:rPr>
              <a:t> et </a:t>
            </a:r>
            <a:r>
              <a:rPr lang="en-US" altLang="ko-KR" sz="2000" dirty="0" smtClean="0">
                <a:latin typeface="Tahoma" pitchFamily="34" charset="0"/>
                <a:ea typeface="Gulim" pitchFamily="34" charset="-127"/>
              </a:rPr>
              <a:t>al)</a:t>
            </a:r>
            <a:endParaRPr lang="tr-TR" altLang="ko-KR" sz="2000" dirty="0" smtClean="0">
              <a:latin typeface="Tahoma" pitchFamily="34" charset="0"/>
              <a:ea typeface="Gulim" pitchFamily="34" charset="-127"/>
            </a:endParaRPr>
          </a:p>
          <a:p>
            <a:pPr lvl="1"/>
            <a:r>
              <a:rPr lang="en-US" altLang="ko-KR" sz="2000" dirty="0" smtClean="0">
                <a:latin typeface="Tahoma" pitchFamily="34" charset="0"/>
                <a:ea typeface="Gulim" pitchFamily="34" charset="-127"/>
              </a:rPr>
              <a:t>Potassium </a:t>
            </a:r>
            <a:r>
              <a:rPr lang="en-US" altLang="ko-KR" sz="2000" dirty="0">
                <a:latin typeface="Tahoma" pitchFamily="34" charset="0"/>
                <a:ea typeface="Gulim" pitchFamily="34" charset="-127"/>
              </a:rPr>
              <a:t>Cyanide (</a:t>
            </a:r>
            <a:r>
              <a:rPr lang="en-US" altLang="ko-KR" sz="2000" dirty="0" err="1">
                <a:latin typeface="Tahoma" pitchFamily="34" charset="0"/>
                <a:ea typeface="Gulim" pitchFamily="34" charset="-127"/>
              </a:rPr>
              <a:t>Konishi</a:t>
            </a:r>
            <a:r>
              <a:rPr lang="en-US" altLang="ko-KR" sz="2000" dirty="0">
                <a:latin typeface="Tahoma" pitchFamily="34" charset="0"/>
                <a:ea typeface="Gulim" pitchFamily="34" charset="-127"/>
              </a:rPr>
              <a:t> et al., Evans &amp; </a:t>
            </a:r>
            <a:r>
              <a:rPr lang="en-US" altLang="ko-KR" sz="2000" dirty="0" err="1">
                <a:latin typeface="Tahoma" pitchFamily="34" charset="0"/>
                <a:ea typeface="Gulim" pitchFamily="34" charset="-127"/>
              </a:rPr>
              <a:t>Klinke</a:t>
            </a:r>
            <a:r>
              <a:rPr lang="en-US" altLang="ko-KR" sz="2000" dirty="0">
                <a:latin typeface="Tahoma" pitchFamily="34" charset="0"/>
                <a:ea typeface="Gulim" pitchFamily="34" charset="-127"/>
              </a:rPr>
              <a:t>, </a:t>
            </a:r>
            <a:r>
              <a:rPr lang="en-US" altLang="ko-KR" sz="2000" dirty="0" err="1">
                <a:latin typeface="Tahoma" pitchFamily="34" charset="0"/>
                <a:ea typeface="Gulim" pitchFamily="34" charset="-127"/>
              </a:rPr>
              <a:t>Fechter</a:t>
            </a:r>
            <a:r>
              <a:rPr lang="en-US" altLang="ko-KR" sz="2000" dirty="0">
                <a:latin typeface="Tahoma" pitchFamily="34" charset="0"/>
                <a:ea typeface="Gulim" pitchFamily="34" charset="-127"/>
              </a:rPr>
              <a:t> et al. </a:t>
            </a:r>
            <a:r>
              <a:rPr lang="en-US" altLang="ko-KR" sz="2000" dirty="0" smtClean="0">
                <a:latin typeface="Tahoma" pitchFamily="34" charset="0"/>
                <a:ea typeface="Gulim" pitchFamily="34" charset="-127"/>
              </a:rPr>
              <a:t>)</a:t>
            </a:r>
            <a:endParaRPr lang="tr-TR" altLang="ko-KR" sz="2000" dirty="0" smtClean="0">
              <a:latin typeface="Tahoma" pitchFamily="34" charset="0"/>
              <a:ea typeface="Gulim" pitchFamily="34" charset="-127"/>
            </a:endParaRPr>
          </a:p>
          <a:p>
            <a:r>
              <a:rPr lang="en-US" altLang="ko-KR" sz="2400" dirty="0" smtClean="0">
                <a:latin typeface="Tahoma" pitchFamily="34" charset="0"/>
                <a:ea typeface="Gulim" pitchFamily="34" charset="-127"/>
              </a:rPr>
              <a:t>Acrylonitrile </a:t>
            </a:r>
            <a:r>
              <a:rPr lang="en-US" altLang="ko-KR" sz="2400" dirty="0">
                <a:latin typeface="Tahoma" pitchFamily="34" charset="0"/>
                <a:ea typeface="Gulim" pitchFamily="34" charset="-127"/>
              </a:rPr>
              <a:t>(</a:t>
            </a:r>
            <a:r>
              <a:rPr lang="en-US" altLang="ko-KR" sz="2400" dirty="0" err="1">
                <a:latin typeface="Tahoma" pitchFamily="34" charset="0"/>
                <a:ea typeface="Gulim" pitchFamily="34" charset="-127"/>
              </a:rPr>
              <a:t>Fechter</a:t>
            </a:r>
            <a:r>
              <a:rPr lang="en-US" altLang="ko-KR" sz="2400" dirty="0">
                <a:latin typeface="Tahoma" pitchFamily="34" charset="0"/>
                <a:ea typeface="Gulim" pitchFamily="34" charset="-127"/>
              </a:rPr>
              <a:t> et al., </a:t>
            </a:r>
            <a:r>
              <a:rPr lang="en-US" altLang="ko-KR" sz="2400" dirty="0" err="1">
                <a:latin typeface="Tahoma" pitchFamily="34" charset="0"/>
                <a:ea typeface="Gulim" pitchFamily="34" charset="-127"/>
              </a:rPr>
              <a:t>Pouyatos</a:t>
            </a:r>
            <a:r>
              <a:rPr lang="en-US" altLang="ko-KR" sz="2400" dirty="0">
                <a:latin typeface="Tahoma" pitchFamily="34" charset="0"/>
                <a:ea typeface="Gulim" pitchFamily="34" charset="-127"/>
              </a:rPr>
              <a:t> et al.)</a:t>
            </a:r>
          </a:p>
          <a:p>
            <a:pPr lvl="1">
              <a:buFontTx/>
              <a:buNone/>
            </a:pPr>
            <a:endParaRPr lang="en-US" altLang="ko-KR" sz="2400" dirty="0">
              <a:latin typeface="Tahoma" pitchFamily="34" charset="0"/>
              <a:ea typeface="Gulim" pitchFamily="34" charset="-127"/>
            </a:endParaRPr>
          </a:p>
          <a:p>
            <a:endParaRPr lang="tr-TR" sz="2400" dirty="0"/>
          </a:p>
        </p:txBody>
      </p:sp>
    </p:spTree>
    <p:extLst>
      <p:ext uri="{BB962C8B-B14F-4D97-AF65-F5344CB8AC3E}">
        <p14:creationId xmlns:p14="http://schemas.microsoft.com/office/powerpoint/2010/main" val="1596899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lnSpc>
                <a:spcPct val="80000"/>
              </a:lnSpc>
            </a:pPr>
            <a:r>
              <a:rPr lang="en-US" altLang="ko-KR" dirty="0">
                <a:latin typeface="Tahoma" pitchFamily="34" charset="0"/>
                <a:ea typeface="Gulim" pitchFamily="34" charset="-127"/>
              </a:rPr>
              <a:t>Organic solvents</a:t>
            </a:r>
          </a:p>
          <a:p>
            <a:pPr lvl="1">
              <a:lnSpc>
                <a:spcPct val="80000"/>
              </a:lnSpc>
            </a:pPr>
            <a:r>
              <a:rPr lang="en-US" altLang="ko-KR" sz="2400" dirty="0">
                <a:latin typeface="Tahoma" pitchFamily="34" charset="0"/>
                <a:ea typeface="Gulim" pitchFamily="34" charset="-127"/>
              </a:rPr>
              <a:t>Toluene </a:t>
            </a:r>
            <a:r>
              <a:rPr lang="en-US" altLang="ko-KR" sz="1800" dirty="0">
                <a:latin typeface="Tahoma" pitchFamily="34" charset="0"/>
                <a:ea typeface="Gulim" pitchFamily="34" charset="-127"/>
              </a:rPr>
              <a:t>(Pryor et al., Sullivan et al., Johnson et al., Crofton et al, Campo et al., Morata et al., </a:t>
            </a:r>
            <a:r>
              <a:rPr lang="en-US" altLang="ko-KR" sz="1800" dirty="0" err="1">
                <a:latin typeface="Tahoma" pitchFamily="34" charset="0"/>
                <a:ea typeface="Gulim" pitchFamily="34" charset="-127"/>
              </a:rPr>
              <a:t>Fechter</a:t>
            </a:r>
            <a:r>
              <a:rPr lang="en-US" altLang="ko-KR" sz="1800" dirty="0">
                <a:latin typeface="Tahoma" pitchFamily="34" charset="0"/>
                <a:ea typeface="Gulim" pitchFamily="34" charset="-127"/>
              </a:rPr>
              <a:t> et al.)</a:t>
            </a:r>
          </a:p>
          <a:p>
            <a:pPr lvl="1">
              <a:lnSpc>
                <a:spcPct val="80000"/>
              </a:lnSpc>
            </a:pPr>
            <a:r>
              <a:rPr lang="en-US" altLang="ko-KR" sz="2400" dirty="0">
                <a:latin typeface="Tahoma" pitchFamily="34" charset="0"/>
                <a:ea typeface="Gulim" pitchFamily="34" charset="-127"/>
              </a:rPr>
              <a:t>Ethyl benzene</a:t>
            </a:r>
            <a:r>
              <a:rPr lang="en-US" altLang="ko-KR" sz="2000" dirty="0">
                <a:latin typeface="Tahoma" pitchFamily="34" charset="0"/>
                <a:ea typeface="Gulim" pitchFamily="34" charset="-127"/>
              </a:rPr>
              <a:t> </a:t>
            </a:r>
            <a:r>
              <a:rPr lang="en-US" altLang="ko-KR" sz="1800" dirty="0">
                <a:latin typeface="Tahoma" pitchFamily="34" charset="0"/>
                <a:ea typeface="Gulim" pitchFamily="34" charset="-127"/>
              </a:rPr>
              <a:t>(</a:t>
            </a:r>
            <a:r>
              <a:rPr lang="en-US" altLang="ko-KR" sz="1800" dirty="0" err="1">
                <a:latin typeface="Tahoma" pitchFamily="34" charset="0"/>
                <a:ea typeface="Gulim" pitchFamily="34" charset="-127"/>
              </a:rPr>
              <a:t>Cappaert</a:t>
            </a:r>
            <a:r>
              <a:rPr lang="en-US" altLang="ko-KR" sz="1800" dirty="0">
                <a:latin typeface="Tahoma" pitchFamily="34" charset="0"/>
                <a:ea typeface="Gulim" pitchFamily="34" charset="-127"/>
              </a:rPr>
              <a:t> et al.)</a:t>
            </a:r>
          </a:p>
          <a:p>
            <a:pPr lvl="1">
              <a:lnSpc>
                <a:spcPct val="80000"/>
              </a:lnSpc>
            </a:pPr>
            <a:r>
              <a:rPr lang="en-US" altLang="ko-KR" sz="2400" dirty="0">
                <a:latin typeface="Tahoma" pitchFamily="34" charset="0"/>
                <a:ea typeface="Gulim" pitchFamily="34" charset="-127"/>
              </a:rPr>
              <a:t>Styrene</a:t>
            </a:r>
            <a:r>
              <a:rPr lang="en-US" altLang="ko-KR" sz="2000" dirty="0">
                <a:latin typeface="Tahoma" pitchFamily="34" charset="0"/>
                <a:ea typeface="Gulim" pitchFamily="34" charset="-127"/>
              </a:rPr>
              <a:t> </a:t>
            </a:r>
            <a:r>
              <a:rPr lang="en-US" altLang="ko-KR" sz="1800" dirty="0">
                <a:latin typeface="Tahoma" pitchFamily="34" charset="0"/>
                <a:ea typeface="Gulim" pitchFamily="34" charset="-127"/>
              </a:rPr>
              <a:t>(Campo et al., Crofton et al., Pryor et al., Morata et al, </a:t>
            </a:r>
            <a:r>
              <a:rPr lang="en-US" altLang="ko-KR" sz="1800" dirty="0" err="1">
                <a:latin typeface="Tahoma" pitchFamily="34" charset="0"/>
                <a:ea typeface="Gulim" pitchFamily="34" charset="-127"/>
              </a:rPr>
              <a:t>Sliwinska-Kowalska</a:t>
            </a:r>
            <a:r>
              <a:rPr lang="en-US" altLang="ko-KR" sz="1800" dirty="0">
                <a:latin typeface="Tahoma" pitchFamily="34" charset="0"/>
                <a:ea typeface="Gulim" pitchFamily="34" charset="-127"/>
              </a:rPr>
              <a:t> et al )</a:t>
            </a:r>
          </a:p>
          <a:p>
            <a:pPr lvl="1">
              <a:lnSpc>
                <a:spcPct val="80000"/>
              </a:lnSpc>
            </a:pPr>
            <a:r>
              <a:rPr lang="en-US" altLang="ko-KR" sz="2400" dirty="0">
                <a:latin typeface="Tahoma" pitchFamily="34" charset="0"/>
                <a:ea typeface="Gulim" pitchFamily="34" charset="-127"/>
              </a:rPr>
              <a:t>Xylene</a:t>
            </a:r>
            <a:r>
              <a:rPr lang="en-US" altLang="ko-KR" sz="2000" dirty="0">
                <a:latin typeface="Tahoma" pitchFamily="34" charset="0"/>
                <a:ea typeface="Gulim" pitchFamily="34" charset="-127"/>
              </a:rPr>
              <a:t>  </a:t>
            </a:r>
            <a:r>
              <a:rPr lang="en-US" altLang="ko-KR" sz="1800" dirty="0">
                <a:latin typeface="Tahoma" pitchFamily="34" charset="0"/>
                <a:ea typeface="Gulim" pitchFamily="34" charset="-127"/>
              </a:rPr>
              <a:t>(Pryor et al., Crofton et al, 1994)</a:t>
            </a:r>
          </a:p>
          <a:p>
            <a:pPr lvl="1">
              <a:lnSpc>
                <a:spcPct val="80000"/>
              </a:lnSpc>
            </a:pPr>
            <a:r>
              <a:rPr lang="en-US" altLang="ko-KR" sz="2400" dirty="0">
                <a:latin typeface="Tahoma" pitchFamily="34" charset="0"/>
                <a:ea typeface="Gulim" pitchFamily="34" charset="-127"/>
              </a:rPr>
              <a:t>Trichloroethylene</a:t>
            </a:r>
            <a:r>
              <a:rPr lang="en-US" altLang="ko-KR" sz="2000" dirty="0">
                <a:latin typeface="Tahoma" pitchFamily="34" charset="0"/>
                <a:ea typeface="Gulim" pitchFamily="34" charset="-127"/>
              </a:rPr>
              <a:t> </a:t>
            </a:r>
            <a:r>
              <a:rPr lang="en-US" altLang="ko-KR" sz="1800" dirty="0">
                <a:latin typeface="Tahoma" pitchFamily="34" charset="0"/>
                <a:ea typeface="Gulim" pitchFamily="34" charset="-127"/>
              </a:rPr>
              <a:t>(Crofton et al., </a:t>
            </a:r>
            <a:r>
              <a:rPr lang="en-US" altLang="ko-KR" sz="1800" dirty="0" err="1">
                <a:latin typeface="Tahoma" pitchFamily="34" charset="0"/>
                <a:ea typeface="Gulim" pitchFamily="34" charset="-127"/>
              </a:rPr>
              <a:t>Fechter</a:t>
            </a:r>
            <a:r>
              <a:rPr lang="en-US" altLang="ko-KR" sz="1800" dirty="0">
                <a:latin typeface="Tahoma" pitchFamily="34" charset="0"/>
                <a:ea typeface="Gulim" pitchFamily="34" charset="-127"/>
              </a:rPr>
              <a:t> et al., </a:t>
            </a:r>
            <a:r>
              <a:rPr lang="en-US" altLang="ko-KR" sz="1800" dirty="0" err="1">
                <a:latin typeface="Tahoma" pitchFamily="34" charset="0"/>
                <a:ea typeface="Gulim" pitchFamily="34" charset="-127"/>
              </a:rPr>
              <a:t>Muijser</a:t>
            </a:r>
            <a:r>
              <a:rPr lang="en-US" altLang="ko-KR" sz="1800" dirty="0">
                <a:latin typeface="Tahoma" pitchFamily="34" charset="0"/>
                <a:ea typeface="Gulim" pitchFamily="34" charset="-127"/>
              </a:rPr>
              <a:t> et al.)</a:t>
            </a:r>
          </a:p>
          <a:p>
            <a:pPr lvl="1">
              <a:lnSpc>
                <a:spcPct val="80000"/>
              </a:lnSpc>
            </a:pPr>
            <a:r>
              <a:rPr lang="en-US" altLang="ko-KR" sz="2400" dirty="0">
                <a:latin typeface="Tahoma" pitchFamily="34" charset="0"/>
                <a:ea typeface="Gulim" pitchFamily="34" charset="-127"/>
              </a:rPr>
              <a:t>N- Hexane</a:t>
            </a:r>
            <a:r>
              <a:rPr lang="en-US" altLang="ko-KR" sz="1600" dirty="0">
                <a:latin typeface="Tahoma" pitchFamily="34" charset="0"/>
                <a:ea typeface="Gulim" pitchFamily="34" charset="-127"/>
              </a:rPr>
              <a:t> </a:t>
            </a:r>
            <a:r>
              <a:rPr lang="en-US" altLang="ko-KR" sz="1800" dirty="0">
                <a:latin typeface="Tahoma" pitchFamily="34" charset="0"/>
                <a:ea typeface="Gulim" pitchFamily="34" charset="-127"/>
              </a:rPr>
              <a:t>(Rebert et al., </a:t>
            </a:r>
            <a:r>
              <a:rPr lang="en-US" altLang="ko-KR" sz="1800" dirty="0" err="1">
                <a:latin typeface="Tahoma" pitchFamily="34" charset="0"/>
                <a:ea typeface="Gulim" pitchFamily="34" charset="-127"/>
              </a:rPr>
              <a:t>Nylen</a:t>
            </a:r>
            <a:r>
              <a:rPr lang="en-US" altLang="ko-KR" sz="1800" dirty="0">
                <a:latin typeface="Tahoma" pitchFamily="34" charset="0"/>
                <a:ea typeface="Gulim" pitchFamily="34" charset="-127"/>
              </a:rPr>
              <a:t> et al.,)</a:t>
            </a:r>
          </a:p>
          <a:p>
            <a:pPr lvl="1">
              <a:lnSpc>
                <a:spcPct val="80000"/>
              </a:lnSpc>
            </a:pPr>
            <a:r>
              <a:rPr lang="en-US" altLang="ko-KR" sz="2400" dirty="0">
                <a:latin typeface="Tahoma" pitchFamily="34" charset="0"/>
                <a:ea typeface="Gulim" pitchFamily="34" charset="-127"/>
              </a:rPr>
              <a:t>Carbon disulfide</a:t>
            </a:r>
            <a:r>
              <a:rPr lang="en-US" altLang="ko-KR" sz="2000" dirty="0">
                <a:latin typeface="Tahoma" pitchFamily="34" charset="0"/>
                <a:ea typeface="Gulim" pitchFamily="34" charset="-127"/>
              </a:rPr>
              <a:t> </a:t>
            </a:r>
            <a:r>
              <a:rPr lang="en-US" altLang="ko-KR" sz="1800" dirty="0">
                <a:latin typeface="Tahoma" pitchFamily="34" charset="0"/>
                <a:ea typeface="Gulim" pitchFamily="34" charset="-127"/>
              </a:rPr>
              <a:t>(</a:t>
            </a:r>
            <a:r>
              <a:rPr lang="en-US" altLang="ko-KR" sz="1800" dirty="0" err="1">
                <a:latin typeface="Tahoma" pitchFamily="34" charset="0"/>
                <a:ea typeface="Gulim" pitchFamily="34" charset="-127"/>
              </a:rPr>
              <a:t>Sulkowski</a:t>
            </a:r>
            <a:r>
              <a:rPr lang="en-US" altLang="ko-KR" sz="1800" dirty="0">
                <a:latin typeface="Tahoma" pitchFamily="34" charset="0"/>
                <a:ea typeface="Gulim" pitchFamily="34" charset="-127"/>
              </a:rPr>
              <a:t>, Morata, Chang et al.)</a:t>
            </a:r>
          </a:p>
          <a:p>
            <a:pPr lvl="1">
              <a:lnSpc>
                <a:spcPct val="80000"/>
              </a:lnSpc>
            </a:pPr>
            <a:r>
              <a:rPr lang="en-US" altLang="ko-KR" sz="2400" dirty="0">
                <a:latin typeface="Tahoma" pitchFamily="34" charset="0"/>
                <a:ea typeface="Gulim" pitchFamily="34" charset="-127"/>
              </a:rPr>
              <a:t>Solvent mixtures (</a:t>
            </a:r>
            <a:r>
              <a:rPr lang="en-US" altLang="ko-KR" sz="1800" dirty="0">
                <a:latin typeface="Tahoma" pitchFamily="34" charset="0"/>
                <a:ea typeface="Gulim" pitchFamily="34" charset="-127"/>
              </a:rPr>
              <a:t>Rebert et al., Crofton et al., Morata et al.,  Jacobsen et al., Kim et al., </a:t>
            </a:r>
            <a:r>
              <a:rPr lang="en-US" altLang="ko-KR" sz="1800" dirty="0" err="1">
                <a:latin typeface="Tahoma" pitchFamily="34" charset="0"/>
                <a:ea typeface="Gulim" pitchFamily="34" charset="-127"/>
              </a:rPr>
              <a:t>Sliwinska-Kowalska</a:t>
            </a:r>
            <a:r>
              <a:rPr lang="en-US" altLang="ko-KR" sz="1800" dirty="0">
                <a:latin typeface="Tahoma" pitchFamily="34" charset="0"/>
                <a:ea typeface="Gulim" pitchFamily="34" charset="-127"/>
              </a:rPr>
              <a:t> et al)</a:t>
            </a:r>
            <a:r>
              <a:rPr lang="en-US" altLang="ko-KR" sz="2400" dirty="0">
                <a:latin typeface="Tahoma" pitchFamily="34" charset="0"/>
                <a:ea typeface="Gulim" pitchFamily="34" charset="-127"/>
              </a:rPr>
              <a:t> </a:t>
            </a:r>
          </a:p>
          <a:p>
            <a:pPr lvl="1">
              <a:lnSpc>
                <a:spcPct val="80000"/>
              </a:lnSpc>
              <a:buFontTx/>
              <a:buNone/>
            </a:pPr>
            <a:endParaRPr lang="en-US" altLang="ko-KR" sz="1800" dirty="0">
              <a:latin typeface="Tahoma" pitchFamily="34" charset="0"/>
              <a:ea typeface="Gulim" pitchFamily="34" charset="-127"/>
            </a:endParaRPr>
          </a:p>
        </p:txBody>
      </p:sp>
    </p:spTree>
    <p:extLst>
      <p:ext uri="{BB962C8B-B14F-4D97-AF65-F5344CB8AC3E}">
        <p14:creationId xmlns:p14="http://schemas.microsoft.com/office/powerpoint/2010/main" val="4226824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altLang="tr-TR" sz="4400" dirty="0" smtClean="0">
                <a:solidFill>
                  <a:schemeClr val="hlink"/>
                </a:solidFill>
                <a:cs typeface="Times New Roman" pitchFamily="18" charset="0"/>
              </a:rPr>
              <a:t>ACOEM</a:t>
            </a:r>
            <a:r>
              <a:rPr lang="tr-TR" altLang="tr-TR" sz="4400" dirty="0" smtClean="0">
                <a:solidFill>
                  <a:schemeClr val="hlink"/>
                </a:solidFill>
                <a:cs typeface="Times New Roman" pitchFamily="18" charset="0"/>
              </a:rPr>
              <a:t> </a:t>
            </a:r>
            <a:br>
              <a:rPr lang="tr-TR" altLang="tr-TR" sz="4400" dirty="0" smtClean="0">
                <a:solidFill>
                  <a:schemeClr val="hlink"/>
                </a:solidFill>
                <a:cs typeface="Times New Roman" pitchFamily="18" charset="0"/>
              </a:rPr>
            </a:br>
            <a:r>
              <a:rPr lang="tr-TR" altLang="tr-TR" sz="1800" dirty="0" smtClean="0">
                <a:solidFill>
                  <a:schemeClr val="hlink"/>
                </a:solidFill>
                <a:cs typeface="Times New Roman" pitchFamily="18" charset="0"/>
              </a:rPr>
              <a:t>(</a:t>
            </a:r>
            <a:r>
              <a:rPr lang="en-US" altLang="tr-TR" sz="1800" dirty="0" smtClean="0">
                <a:solidFill>
                  <a:schemeClr val="hlink"/>
                </a:solidFill>
                <a:cs typeface="Times New Roman" pitchFamily="18" charset="0"/>
              </a:rPr>
              <a:t>American </a:t>
            </a:r>
            <a:r>
              <a:rPr lang="en-US" altLang="tr-TR" sz="1800" dirty="0">
                <a:solidFill>
                  <a:schemeClr val="hlink"/>
                </a:solidFill>
                <a:cs typeface="Times New Roman" pitchFamily="18" charset="0"/>
              </a:rPr>
              <a:t>College of Occupational and Environmental </a:t>
            </a:r>
            <a:r>
              <a:rPr lang="en-US" altLang="tr-TR" sz="1800" dirty="0" err="1" smtClean="0">
                <a:solidFill>
                  <a:schemeClr val="hlink"/>
                </a:solidFill>
                <a:cs typeface="Times New Roman" pitchFamily="18" charset="0"/>
              </a:rPr>
              <a:t>Medicin</a:t>
            </a:r>
            <a:r>
              <a:rPr lang="tr-TR" altLang="tr-TR" sz="1800" dirty="0">
                <a:solidFill>
                  <a:schemeClr val="hlink"/>
                </a:solidFill>
                <a:cs typeface="Times New Roman" pitchFamily="18" charset="0"/>
              </a:rPr>
              <a:t>e</a:t>
            </a:r>
            <a:r>
              <a:rPr lang="tr-TR" altLang="tr-TR" sz="1800" dirty="0" smtClean="0">
                <a:solidFill>
                  <a:schemeClr val="hlink"/>
                </a:solidFill>
                <a:cs typeface="Times New Roman" pitchFamily="18" charset="0"/>
              </a:rPr>
              <a:t>)</a:t>
            </a:r>
            <a:endParaRPr lang="tr-TR" sz="1800" dirty="0"/>
          </a:p>
        </p:txBody>
      </p:sp>
      <p:sp>
        <p:nvSpPr>
          <p:cNvPr id="3" name="İçerik Yer Tutucusu 2"/>
          <p:cNvSpPr>
            <a:spLocks noGrp="1"/>
          </p:cNvSpPr>
          <p:nvPr>
            <p:ph idx="1"/>
          </p:nvPr>
        </p:nvSpPr>
        <p:spPr/>
        <p:txBody>
          <a:bodyPr/>
          <a:lstStyle/>
          <a:p>
            <a:r>
              <a:rPr lang="tr-TR" altLang="tr-TR" sz="2400" dirty="0" smtClean="0">
                <a:latin typeface="Tahoma" pitchFamily="34" charset="0"/>
                <a:cs typeface="Times New Roman" pitchFamily="18" charset="0"/>
              </a:rPr>
              <a:t>Gürültüye bağlı işitme kaybı için kanıta dayalı yaklaşım önerisi</a:t>
            </a:r>
            <a:r>
              <a:rPr lang="en-US" altLang="tr-TR" sz="2400" dirty="0" smtClean="0">
                <a:latin typeface="Tahoma" pitchFamily="34" charset="0"/>
                <a:cs typeface="Times New Roman" pitchFamily="18" charset="0"/>
              </a:rPr>
              <a:t>, </a:t>
            </a:r>
            <a:r>
              <a:rPr lang="en-US" altLang="tr-TR" sz="2400" dirty="0">
                <a:latin typeface="Tahoma" pitchFamily="34" charset="0"/>
                <a:cs typeface="Times New Roman" pitchFamily="18" charset="0"/>
              </a:rPr>
              <a:t>JOEM 45(6) 2003</a:t>
            </a:r>
            <a:br>
              <a:rPr lang="en-US" altLang="tr-TR" sz="2400" dirty="0">
                <a:latin typeface="Tahoma" pitchFamily="34" charset="0"/>
                <a:cs typeface="Times New Roman" pitchFamily="18" charset="0"/>
              </a:rPr>
            </a:br>
            <a:endParaRPr lang="en-US" altLang="tr-TR" sz="2400" dirty="0">
              <a:latin typeface="Tahoma" pitchFamily="34" charset="0"/>
              <a:cs typeface="Times New Roman" pitchFamily="18" charset="0"/>
            </a:endParaRPr>
          </a:p>
          <a:p>
            <a:r>
              <a:rPr lang="en-US" altLang="tr-TR" sz="2400" dirty="0">
                <a:latin typeface="Tahoma" pitchFamily="34" charset="0"/>
              </a:rPr>
              <a:t>“Clinicians evaluating cases of possible </a:t>
            </a:r>
            <a:r>
              <a:rPr lang="en-US" altLang="tr-TR" sz="2400" dirty="0" smtClean="0">
                <a:latin typeface="Tahoma" pitchFamily="34" charset="0"/>
              </a:rPr>
              <a:t>noise-induced</a:t>
            </a:r>
            <a:r>
              <a:rPr lang="tr-TR" altLang="tr-TR" sz="2400" dirty="0" smtClean="0">
                <a:latin typeface="Tahoma" pitchFamily="34" charset="0"/>
              </a:rPr>
              <a:t> </a:t>
            </a:r>
            <a:r>
              <a:rPr lang="en-US" altLang="tr-TR" sz="2400" dirty="0" smtClean="0">
                <a:latin typeface="Tahoma" pitchFamily="34" charset="0"/>
              </a:rPr>
              <a:t>hearing </a:t>
            </a:r>
            <a:r>
              <a:rPr lang="en-US" altLang="tr-TR" sz="2400" dirty="0">
                <a:latin typeface="Tahoma" pitchFamily="34" charset="0"/>
              </a:rPr>
              <a:t>loss should keep in mind the </a:t>
            </a:r>
            <a:r>
              <a:rPr lang="en-US" altLang="tr-TR" sz="2400" dirty="0" smtClean="0">
                <a:latin typeface="Tahoma" pitchFamily="34" charset="0"/>
              </a:rPr>
              <a:t>following</a:t>
            </a:r>
            <a:r>
              <a:rPr lang="tr-TR" altLang="tr-TR" sz="2400" dirty="0" smtClean="0">
                <a:latin typeface="Tahoma" pitchFamily="34" charset="0"/>
              </a:rPr>
              <a:t> </a:t>
            </a:r>
            <a:r>
              <a:rPr lang="en-US" altLang="tr-TR" sz="2400" dirty="0" smtClean="0">
                <a:latin typeface="Tahoma" pitchFamily="34" charset="0"/>
              </a:rPr>
              <a:t>clinical </a:t>
            </a:r>
            <a:r>
              <a:rPr lang="en-US" altLang="tr-TR" sz="2400" dirty="0">
                <a:latin typeface="Tahoma" pitchFamily="34" charset="0"/>
              </a:rPr>
              <a:t>concerns:…</a:t>
            </a:r>
          </a:p>
          <a:p>
            <a:r>
              <a:rPr lang="en-US" altLang="tr-TR" sz="2400" dirty="0">
                <a:latin typeface="Tahoma" pitchFamily="34" charset="0"/>
                <a:cs typeface="Times New Roman" pitchFamily="18" charset="0"/>
              </a:rPr>
              <a:t>…</a:t>
            </a:r>
            <a:r>
              <a:rPr lang="en-US" altLang="tr-TR" sz="2400" dirty="0" err="1">
                <a:latin typeface="Tahoma" pitchFamily="34" charset="0"/>
                <a:cs typeface="Times New Roman" pitchFamily="18" charset="0"/>
              </a:rPr>
              <a:t>Coexposure</a:t>
            </a:r>
            <a:r>
              <a:rPr lang="en-US" altLang="tr-TR" sz="2400" dirty="0">
                <a:latin typeface="Tahoma" pitchFamily="34" charset="0"/>
                <a:cs typeface="Times New Roman" pitchFamily="18" charset="0"/>
              </a:rPr>
              <a:t> to ototoxic agents, such as solvents, heavy metals and tobacco smoke, may act in synergy with noise to cause hearing loss”.</a:t>
            </a:r>
            <a:r>
              <a:rPr lang="en-US" altLang="tr-TR" sz="2400" dirty="0">
                <a:latin typeface="Verdana" pitchFamily="34" charset="0"/>
                <a:cs typeface="Times New Roman" pitchFamily="18" charset="0"/>
              </a:rPr>
              <a:t> </a:t>
            </a:r>
          </a:p>
          <a:p>
            <a:endParaRPr lang="en-US" altLang="tr-TR" sz="2400" dirty="0">
              <a:latin typeface="Verdana" pitchFamily="34" charset="0"/>
              <a:cs typeface="Times New Roman" pitchFamily="18" charset="0"/>
            </a:endParaRPr>
          </a:p>
          <a:p>
            <a:endParaRPr lang="tr-TR" sz="2400" dirty="0"/>
          </a:p>
        </p:txBody>
      </p:sp>
      <p:pic>
        <p:nvPicPr>
          <p:cNvPr id="4"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1447800" cy="136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52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dirty="0" smtClean="0"/>
              <a:t>Bazı ülkelerde işitme testleri zorunlu hale getirilmiş durumda</a:t>
            </a:r>
            <a:endParaRPr lang="tr-TR" sz="3200" dirty="0"/>
          </a:p>
        </p:txBody>
      </p:sp>
      <p:sp>
        <p:nvSpPr>
          <p:cNvPr id="3" name="İçerik Yer Tutucusu 2"/>
          <p:cNvSpPr>
            <a:spLocks noGrp="1"/>
          </p:cNvSpPr>
          <p:nvPr>
            <p:ph idx="1"/>
          </p:nvPr>
        </p:nvSpPr>
        <p:spPr/>
        <p:txBody>
          <a:bodyPr/>
          <a:lstStyle/>
          <a:p>
            <a:r>
              <a:rPr lang="tr-TR" dirty="0" smtClean="0"/>
              <a:t>ABD</a:t>
            </a:r>
          </a:p>
          <a:p>
            <a:r>
              <a:rPr lang="tr-TR" dirty="0" smtClean="0"/>
              <a:t>Avustralya</a:t>
            </a:r>
          </a:p>
        </p:txBody>
      </p:sp>
    </p:spTree>
    <p:extLst>
      <p:ext uri="{BB962C8B-B14F-4D97-AF65-F5344CB8AC3E}">
        <p14:creationId xmlns:p14="http://schemas.microsoft.com/office/powerpoint/2010/main" val="1716833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Bazı ülkelerde daha utangaç…</a:t>
            </a:r>
            <a:endParaRPr lang="tr-TR" dirty="0"/>
          </a:p>
        </p:txBody>
      </p:sp>
      <p:sp>
        <p:nvSpPr>
          <p:cNvPr id="3" name="İçerik Yer Tutucusu 2"/>
          <p:cNvSpPr>
            <a:spLocks noGrp="1"/>
          </p:cNvSpPr>
          <p:nvPr>
            <p:ph idx="1"/>
          </p:nvPr>
        </p:nvSpPr>
        <p:spPr/>
        <p:txBody>
          <a:bodyPr/>
          <a:lstStyle/>
          <a:p>
            <a:r>
              <a:rPr lang="tr-TR" sz="2400" dirty="0" smtClean="0"/>
              <a:t>AB </a:t>
            </a:r>
            <a:r>
              <a:rPr lang="tr-TR" sz="2400" dirty="0"/>
              <a:t>direktifi (2003/10 EC </a:t>
            </a:r>
            <a:r>
              <a:rPr lang="tr-TR" sz="2400" dirty="0" err="1"/>
              <a:t>noise</a:t>
            </a:r>
            <a:r>
              <a:rPr lang="tr-TR" sz="2400" dirty="0"/>
              <a:t>) </a:t>
            </a:r>
          </a:p>
          <a:p>
            <a:endParaRPr lang="tr-TR" sz="2400" dirty="0" smtClean="0"/>
          </a:p>
          <a:p>
            <a:endParaRPr lang="tr-TR" sz="2400" dirty="0"/>
          </a:p>
          <a:p>
            <a:r>
              <a:rPr lang="tr-TR" sz="2400" dirty="0" smtClean="0"/>
              <a:t>Türkiye:</a:t>
            </a:r>
          </a:p>
          <a:p>
            <a:pPr lvl="1"/>
            <a:r>
              <a:rPr lang="tr-TR" sz="2000" dirty="0"/>
              <a:t>MADDE 7 – (1) İşveren; </a:t>
            </a:r>
            <a:r>
              <a:rPr lang="tr-TR" sz="2000" dirty="0" smtClean="0"/>
              <a:t>…işyerinde </a:t>
            </a:r>
            <a:r>
              <a:rPr lang="tr-TR" sz="2000" dirty="0"/>
              <a:t>gerçekleştirilen risk değerlendirmesinde, gürültüden kaynaklanabilecek riskleri değerlendirirken; </a:t>
            </a:r>
            <a:r>
              <a:rPr lang="tr-TR" sz="2000" dirty="0" smtClean="0"/>
              <a:t>…..</a:t>
            </a:r>
            <a:br>
              <a:rPr lang="tr-TR" sz="2000" dirty="0" smtClean="0"/>
            </a:br>
            <a:r>
              <a:rPr lang="tr-TR" sz="2000" dirty="0" smtClean="0"/>
              <a:t>ç</a:t>
            </a:r>
            <a:r>
              <a:rPr lang="tr-TR" sz="2000" dirty="0"/>
              <a:t>) Teknik olarak elde edilebildiği durumlarda, işle ilgili </a:t>
            </a:r>
            <a:r>
              <a:rPr lang="tr-TR" sz="2000" b="1" dirty="0" err="1"/>
              <a:t>ototoksik</a:t>
            </a:r>
            <a:r>
              <a:rPr lang="tr-TR" sz="2000" b="1" dirty="0"/>
              <a:t> maddeler ile gürültü arasındaki </a:t>
            </a:r>
            <a:r>
              <a:rPr lang="tr-TR" sz="2000" dirty="0"/>
              <a:t>ve titreşim ile gürültü arasındaki </a:t>
            </a:r>
            <a:r>
              <a:rPr lang="tr-TR" sz="2000" b="1" dirty="0"/>
              <a:t>etkileşimlerin, çalışanların sağlık ve güvenliğine olan etkisine</a:t>
            </a:r>
            <a:r>
              <a:rPr lang="tr-TR" sz="2000" dirty="0"/>
              <a:t>, </a:t>
            </a:r>
            <a:endParaRPr lang="tr-TR" sz="2000" b="1" dirty="0"/>
          </a:p>
        </p:txBody>
      </p:sp>
    </p:spTree>
    <p:extLst>
      <p:ext uri="{BB962C8B-B14F-4D97-AF65-F5344CB8AC3E}">
        <p14:creationId xmlns:p14="http://schemas.microsoft.com/office/powerpoint/2010/main" val="2664234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Bazı ülkeler tazmin sistemlerine almıştır</a:t>
            </a:r>
            <a:endParaRPr lang="tr-TR" dirty="0"/>
          </a:p>
        </p:txBody>
      </p:sp>
      <p:sp>
        <p:nvSpPr>
          <p:cNvPr id="3" name="İçerik Yer Tutucusu 2"/>
          <p:cNvSpPr>
            <a:spLocks noGrp="1"/>
          </p:cNvSpPr>
          <p:nvPr>
            <p:ph idx="1"/>
          </p:nvPr>
        </p:nvSpPr>
        <p:spPr/>
        <p:txBody>
          <a:bodyPr/>
          <a:lstStyle/>
          <a:p>
            <a:r>
              <a:rPr lang="tr-TR" dirty="0" smtClean="0"/>
              <a:t>Avustralya</a:t>
            </a:r>
          </a:p>
          <a:p>
            <a:r>
              <a:rPr lang="tr-TR" dirty="0" smtClean="0"/>
              <a:t>Yeni </a:t>
            </a:r>
            <a:r>
              <a:rPr lang="tr-TR" dirty="0" err="1" smtClean="0"/>
              <a:t>Zellanda</a:t>
            </a:r>
            <a:endParaRPr lang="tr-TR" dirty="0" smtClean="0"/>
          </a:p>
          <a:p>
            <a:r>
              <a:rPr lang="tr-TR" dirty="0" smtClean="0"/>
              <a:t>Brezilya</a:t>
            </a:r>
            <a:endParaRPr lang="tr-TR" dirty="0"/>
          </a:p>
        </p:txBody>
      </p:sp>
    </p:spTree>
    <p:extLst>
      <p:ext uri="{BB962C8B-B14F-4D97-AF65-F5344CB8AC3E}">
        <p14:creationId xmlns:p14="http://schemas.microsoft.com/office/powerpoint/2010/main" val="67711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tr-TR" altLang="tr-TR"/>
              <a:t>Neoplastik SNİK</a:t>
            </a:r>
          </a:p>
        </p:txBody>
      </p:sp>
      <p:sp>
        <p:nvSpPr>
          <p:cNvPr id="81923" name="Rectangle 3"/>
          <p:cNvSpPr>
            <a:spLocks noGrp="1" noChangeArrowheads="1"/>
          </p:cNvSpPr>
          <p:nvPr>
            <p:ph type="body" idx="1"/>
          </p:nvPr>
        </p:nvSpPr>
        <p:spPr/>
        <p:txBody>
          <a:bodyPr/>
          <a:lstStyle/>
          <a:p>
            <a:r>
              <a:rPr lang="tr-TR" altLang="tr-TR"/>
              <a:t>Akustik nörinom</a:t>
            </a:r>
          </a:p>
          <a:p>
            <a:r>
              <a:rPr lang="tr-TR" altLang="tr-TR"/>
              <a:t>Menenjiom</a:t>
            </a:r>
          </a:p>
          <a:p>
            <a:r>
              <a:rPr lang="tr-TR" altLang="tr-TR"/>
              <a:t>Fasiyel sinir schwannomaları</a:t>
            </a:r>
          </a:p>
          <a:p>
            <a:r>
              <a:rPr lang="tr-TR" altLang="tr-TR"/>
              <a:t>Vasküler tümörler</a:t>
            </a:r>
          </a:p>
        </p:txBody>
      </p:sp>
    </p:spTree>
    <p:extLst>
      <p:ext uri="{BB962C8B-B14F-4D97-AF65-F5344CB8AC3E}">
        <p14:creationId xmlns:p14="http://schemas.microsoft.com/office/powerpoint/2010/main" val="1479535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en-US" altLang="tr-TR" sz="3600" dirty="0" err="1"/>
              <a:t>İdiopatik</a:t>
            </a:r>
            <a:r>
              <a:rPr lang="en-US" altLang="tr-TR" sz="3600" dirty="0"/>
              <a:t> Ani </a:t>
            </a:r>
            <a:r>
              <a:rPr lang="en-US" altLang="tr-TR" sz="3600" dirty="0" err="1"/>
              <a:t>İşitme</a:t>
            </a:r>
            <a:r>
              <a:rPr lang="en-US" altLang="tr-TR" sz="3600" dirty="0"/>
              <a:t> </a:t>
            </a:r>
            <a:r>
              <a:rPr lang="en-US" altLang="tr-TR" sz="3600" dirty="0" err="1"/>
              <a:t>Kaybı</a:t>
            </a:r>
            <a:r>
              <a:rPr lang="en-US" altLang="tr-TR" sz="3600" dirty="0"/>
              <a:t> (İAİK)</a:t>
            </a:r>
            <a:endParaRPr lang="tr-TR" sz="3600" dirty="0"/>
          </a:p>
        </p:txBody>
      </p:sp>
      <p:sp>
        <p:nvSpPr>
          <p:cNvPr id="3" name="Text Placeholder 2"/>
          <p:cNvSpPr>
            <a:spLocks noGrp="1"/>
          </p:cNvSpPr>
          <p:nvPr>
            <p:ph idx="1"/>
          </p:nvPr>
        </p:nvSpPr>
        <p:spPr/>
        <p:txBody>
          <a:bodyPr>
            <a:normAutofit/>
          </a:bodyPr>
          <a:lstStyle/>
          <a:p>
            <a:pPr marL="0" indent="0">
              <a:buFont typeface="Arial" pitchFamily="34" charset="0"/>
              <a:buNone/>
            </a:pPr>
            <a:r>
              <a:rPr lang="en-US" altLang="en-US" dirty="0" smtClean="0"/>
              <a:t>‘</a:t>
            </a:r>
            <a:r>
              <a:rPr lang="en-US" altLang="ja-JP" dirty="0" err="1" smtClean="0"/>
              <a:t>Üç</a:t>
            </a:r>
            <a:r>
              <a:rPr lang="en-US" altLang="ja-JP" dirty="0" smtClean="0"/>
              <a:t> </a:t>
            </a:r>
            <a:r>
              <a:rPr lang="en-US" altLang="ja-JP" dirty="0" err="1" smtClean="0"/>
              <a:t>gün</a:t>
            </a:r>
            <a:r>
              <a:rPr lang="en-US" altLang="ja-JP" dirty="0" smtClean="0"/>
              <a:t> </a:t>
            </a:r>
            <a:r>
              <a:rPr lang="en-US" altLang="ja-JP" dirty="0" err="1" smtClean="0"/>
              <a:t>içinde</a:t>
            </a:r>
            <a:r>
              <a:rPr lang="en-US" altLang="ja-JP" dirty="0" smtClean="0"/>
              <a:t>, </a:t>
            </a:r>
            <a:r>
              <a:rPr lang="en-US" altLang="ja-JP" dirty="0" err="1" smtClean="0"/>
              <a:t>üç</a:t>
            </a:r>
            <a:r>
              <a:rPr lang="en-US" altLang="ja-JP" dirty="0" smtClean="0"/>
              <a:t> </a:t>
            </a:r>
            <a:r>
              <a:rPr lang="en-US" altLang="ja-JP" dirty="0" err="1" smtClean="0"/>
              <a:t>frekansta</a:t>
            </a:r>
            <a:r>
              <a:rPr lang="en-US" altLang="ja-JP" dirty="0" smtClean="0"/>
              <a:t>, </a:t>
            </a:r>
            <a:r>
              <a:rPr lang="en-US" altLang="ja-JP" dirty="0" err="1" smtClean="0"/>
              <a:t>ortalama</a:t>
            </a:r>
            <a:r>
              <a:rPr lang="en-US" altLang="ja-JP" dirty="0" smtClean="0"/>
              <a:t> </a:t>
            </a:r>
            <a:r>
              <a:rPr lang="en-US" altLang="ja-JP" dirty="0" err="1" smtClean="0"/>
              <a:t>en</a:t>
            </a:r>
            <a:r>
              <a:rPr lang="en-US" altLang="ja-JP" dirty="0" smtClean="0"/>
              <a:t> </a:t>
            </a:r>
            <a:r>
              <a:rPr lang="en-US" altLang="ja-JP" dirty="0" err="1" smtClean="0"/>
              <a:t>az</a:t>
            </a:r>
            <a:r>
              <a:rPr lang="en-US" altLang="ja-JP" dirty="0" smtClean="0"/>
              <a:t> 30 </a:t>
            </a:r>
            <a:r>
              <a:rPr lang="en-US" altLang="ja-JP" dirty="0" err="1" smtClean="0"/>
              <a:t>db</a:t>
            </a:r>
            <a:r>
              <a:rPr lang="en-US" altLang="ja-JP" dirty="0" smtClean="0"/>
              <a:t> </a:t>
            </a:r>
            <a:r>
              <a:rPr lang="en-US" altLang="ja-JP" dirty="0" err="1" smtClean="0"/>
              <a:t>işitme</a:t>
            </a:r>
            <a:r>
              <a:rPr lang="en-US" altLang="ja-JP" dirty="0" smtClean="0"/>
              <a:t> </a:t>
            </a:r>
            <a:r>
              <a:rPr lang="en-US" altLang="ja-JP" dirty="0" err="1" smtClean="0"/>
              <a:t>kaybı</a:t>
            </a:r>
            <a:r>
              <a:rPr lang="en-US" altLang="en-US" dirty="0" smtClean="0"/>
              <a:t>’</a:t>
            </a:r>
            <a:endParaRPr lang="en-US" altLang="ja-JP" dirty="0" smtClean="0"/>
          </a:p>
          <a:p>
            <a:pPr marL="0" indent="0"/>
            <a:endParaRPr lang="en-US" altLang="tr-TR" dirty="0" smtClean="0"/>
          </a:p>
        </p:txBody>
      </p:sp>
      <p:pic>
        <p:nvPicPr>
          <p:cNvPr id="2050" name="Picture 2" descr="İ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501008"/>
            <a:ext cx="59055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84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tr-TR" altLang="tr-TR"/>
              <a:t>Travmatik SNİK</a:t>
            </a:r>
          </a:p>
        </p:txBody>
      </p:sp>
      <p:sp>
        <p:nvSpPr>
          <p:cNvPr id="80899" name="Rectangle 3"/>
          <p:cNvSpPr>
            <a:spLocks noGrp="1" noChangeArrowheads="1"/>
          </p:cNvSpPr>
          <p:nvPr>
            <p:ph type="body" idx="1"/>
          </p:nvPr>
        </p:nvSpPr>
        <p:spPr/>
        <p:txBody>
          <a:bodyPr/>
          <a:lstStyle/>
          <a:p>
            <a:r>
              <a:rPr lang="tr-TR" altLang="tr-TR" sz="2800" dirty="0"/>
              <a:t>Direkt travma</a:t>
            </a:r>
          </a:p>
          <a:p>
            <a:r>
              <a:rPr lang="tr-TR" altLang="tr-TR" sz="2800" dirty="0" smtClean="0"/>
              <a:t>Ses </a:t>
            </a:r>
            <a:r>
              <a:rPr lang="tr-TR" altLang="tr-TR" sz="2800" dirty="0"/>
              <a:t>travması</a:t>
            </a:r>
          </a:p>
          <a:p>
            <a:pPr lvl="1"/>
            <a:r>
              <a:rPr lang="tr-TR" altLang="tr-TR" dirty="0"/>
              <a:t>Akut</a:t>
            </a:r>
          </a:p>
          <a:p>
            <a:pPr lvl="1"/>
            <a:r>
              <a:rPr lang="tr-TR" altLang="tr-TR" dirty="0"/>
              <a:t>Kronik</a:t>
            </a:r>
          </a:p>
          <a:p>
            <a:endParaRPr lang="tr-TR" altLang="tr-TR" dirty="0"/>
          </a:p>
        </p:txBody>
      </p:sp>
    </p:spTree>
    <p:extLst>
      <p:ext uri="{BB962C8B-B14F-4D97-AF65-F5344CB8AC3E}">
        <p14:creationId xmlns:p14="http://schemas.microsoft.com/office/powerpoint/2010/main" val="3804622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smtClean="0"/>
              <a:t>500 Hz kalın ses </a:t>
            </a:r>
          </a:p>
          <a:p>
            <a:endParaRPr lang="tr-TR" dirty="0" smtClean="0"/>
          </a:p>
          <a:p>
            <a:r>
              <a:rPr lang="tr-TR" dirty="0" smtClean="0"/>
              <a:t>4000 Hz ince ses</a:t>
            </a:r>
          </a:p>
          <a:p>
            <a:endParaRPr lang="tr-TR" dirty="0" smtClean="0"/>
          </a:p>
          <a:p>
            <a:endParaRPr lang="tr-TR" dirty="0" smtClean="0"/>
          </a:p>
          <a:p>
            <a:r>
              <a:rPr lang="tr-TR" dirty="0" smtClean="0"/>
              <a:t>1000-3000 Hz arası sesleri bir birinden daha kolay ayırırız.</a:t>
            </a:r>
            <a:endParaRPr lang="tr-TR" dirty="0"/>
          </a:p>
        </p:txBody>
      </p:sp>
      <p:pic>
        <p:nvPicPr>
          <p:cNvPr id="4" name="E269741.WAV">
            <a:hlinkClick r:id="" action="ppaction://media"/>
          </p:cNvPr>
          <p:cNvPicPr preferRelativeResize="0">
            <a:picLocks noChangeArrowheads="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1916832"/>
            <a:ext cx="9842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67B6756.WAV">
            <a:hlinkClick r:id="" action="ppaction://media"/>
          </p:cNvPr>
          <p:cNvPicPr preferRelativeResize="0">
            <a:picLocks noChangeArrowheads="1"/>
          </p:cNvPicPr>
          <p:nvPr>
            <a:audioFile r:link="rId4"/>
            <p:extLst>
              <p:ext uri="{DAA4B4D4-6D71-4841-9C94-3DE7FCFB9230}">
                <p14:media xmlns:p14="http://schemas.microsoft.com/office/powerpoint/2010/main" r:embed="rId3"/>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2996952"/>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400" dirty="0"/>
              <a:t>Ses </a:t>
            </a:r>
            <a:r>
              <a:rPr lang="tr-TR" altLang="tr-TR" sz="4400" dirty="0" smtClean="0"/>
              <a:t>travması</a:t>
            </a:r>
            <a:endParaRPr lang="tr-TR" dirty="0"/>
          </a:p>
        </p:txBody>
      </p:sp>
      <p:sp>
        <p:nvSpPr>
          <p:cNvPr id="3" name="İçerik Yer Tutucusu 2"/>
          <p:cNvSpPr>
            <a:spLocks noGrp="1"/>
          </p:cNvSpPr>
          <p:nvPr>
            <p:ph idx="1"/>
          </p:nvPr>
        </p:nvSpPr>
        <p:spPr/>
        <p:txBody>
          <a:bodyPr/>
          <a:lstStyle/>
          <a:p>
            <a:pPr>
              <a:lnSpc>
                <a:spcPct val="90000"/>
              </a:lnSpc>
            </a:pPr>
            <a:r>
              <a:rPr lang="tr-TR" sz="2400" dirty="0"/>
              <a:t>Gürültüye bağlı </a:t>
            </a:r>
            <a:r>
              <a:rPr lang="tr-TR" sz="2400" b="1" dirty="0"/>
              <a:t>orta kulak zararları </a:t>
            </a:r>
            <a:r>
              <a:rPr lang="tr-TR" sz="2400" dirty="0"/>
              <a:t>nadirdir. Ve ancak yüksek düzeydeki seslerle </a:t>
            </a:r>
            <a:r>
              <a:rPr lang="tr-TR" sz="2400" dirty="0" smtClean="0"/>
              <a:t>olmaktadır.</a:t>
            </a:r>
          </a:p>
          <a:p>
            <a:pPr>
              <a:lnSpc>
                <a:spcPct val="90000"/>
              </a:lnSpc>
            </a:pPr>
            <a:r>
              <a:rPr lang="tr-TR" sz="2400" dirty="0" smtClean="0"/>
              <a:t>180 </a:t>
            </a:r>
            <a:r>
              <a:rPr lang="tr-TR" sz="2400" dirty="0" err="1"/>
              <a:t>dB’e</a:t>
            </a:r>
            <a:r>
              <a:rPr lang="tr-TR" sz="2400" dirty="0"/>
              <a:t> eşdeğer ses basınç düzeyleri ile </a:t>
            </a:r>
            <a:r>
              <a:rPr lang="tr-TR" sz="2400" dirty="0" err="1"/>
              <a:t>tympanik</a:t>
            </a:r>
            <a:r>
              <a:rPr lang="tr-TR" sz="2400" dirty="0"/>
              <a:t> zar perfore olmaktadır(patlama sesleri).</a:t>
            </a:r>
          </a:p>
          <a:p>
            <a:pPr>
              <a:lnSpc>
                <a:spcPct val="90000"/>
              </a:lnSpc>
            </a:pPr>
            <a:r>
              <a:rPr lang="tr-TR" sz="2400" dirty="0" smtClean="0"/>
              <a:t>Silah </a:t>
            </a:r>
            <a:r>
              <a:rPr lang="tr-TR" sz="2400" dirty="0"/>
              <a:t>atışları sonrasında </a:t>
            </a:r>
            <a:r>
              <a:rPr lang="tr-TR" sz="2400" dirty="0" err="1"/>
              <a:t>tympanik</a:t>
            </a:r>
            <a:r>
              <a:rPr lang="tr-TR" sz="2400" dirty="0"/>
              <a:t> zar </a:t>
            </a:r>
            <a:r>
              <a:rPr lang="tr-TR" sz="2400" dirty="0" err="1"/>
              <a:t>perforasyonu</a:t>
            </a:r>
            <a:r>
              <a:rPr lang="tr-TR" sz="2400" dirty="0"/>
              <a:t> olan 120 kişide </a:t>
            </a:r>
            <a:r>
              <a:rPr lang="tr-TR" sz="2400" dirty="0" err="1"/>
              <a:t>osiküler</a:t>
            </a:r>
            <a:r>
              <a:rPr lang="tr-TR" sz="2400" dirty="0"/>
              <a:t> hasar yoktur.</a:t>
            </a:r>
          </a:p>
          <a:p>
            <a:endParaRPr lang="tr-TR" dirty="0"/>
          </a:p>
        </p:txBody>
      </p:sp>
    </p:spTree>
    <p:extLst>
      <p:ext uri="{BB962C8B-B14F-4D97-AF65-F5344CB8AC3E}">
        <p14:creationId xmlns:p14="http://schemas.microsoft.com/office/powerpoint/2010/main" val="362520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000" dirty="0"/>
              <a:t>Ses travması</a:t>
            </a:r>
            <a:endParaRPr lang="tr-TR" dirty="0"/>
          </a:p>
        </p:txBody>
      </p:sp>
      <p:sp>
        <p:nvSpPr>
          <p:cNvPr id="3" name="İçerik Yer Tutucusu 2"/>
          <p:cNvSpPr>
            <a:spLocks noGrp="1"/>
          </p:cNvSpPr>
          <p:nvPr>
            <p:ph idx="1"/>
          </p:nvPr>
        </p:nvSpPr>
        <p:spPr/>
        <p:txBody>
          <a:bodyPr/>
          <a:lstStyle/>
          <a:p>
            <a:pPr>
              <a:lnSpc>
                <a:spcPct val="80000"/>
              </a:lnSpc>
            </a:pPr>
            <a:r>
              <a:rPr lang="tr-TR" sz="2400" dirty="0" smtClean="0"/>
              <a:t>Yapılan çalışmalarda </a:t>
            </a:r>
            <a:r>
              <a:rPr lang="tr-TR" sz="2400" dirty="0"/>
              <a:t>gürültüye bağlı </a:t>
            </a:r>
            <a:r>
              <a:rPr lang="tr-TR" sz="2400" b="1" dirty="0"/>
              <a:t>iç kulak zararları </a:t>
            </a:r>
            <a:r>
              <a:rPr lang="tr-TR" sz="2400" dirty="0" smtClean="0"/>
              <a:t>gösterilmiştir.</a:t>
            </a:r>
          </a:p>
          <a:p>
            <a:pPr>
              <a:lnSpc>
                <a:spcPct val="80000"/>
              </a:lnSpc>
            </a:pPr>
            <a:r>
              <a:rPr lang="tr-TR" sz="2400" dirty="0" smtClean="0"/>
              <a:t>En </a:t>
            </a:r>
            <a:r>
              <a:rPr lang="tr-TR" sz="2400" dirty="0"/>
              <a:t>çok etkilenen bölge, </a:t>
            </a:r>
            <a:r>
              <a:rPr lang="tr-TR" sz="2400" dirty="0" err="1"/>
              <a:t>kokleadaki</a:t>
            </a:r>
            <a:r>
              <a:rPr lang="tr-TR" sz="2400" dirty="0"/>
              <a:t> tüy hücreleridir. </a:t>
            </a:r>
          </a:p>
          <a:p>
            <a:pPr>
              <a:lnSpc>
                <a:spcPct val="80000"/>
              </a:lnSpc>
            </a:pPr>
            <a:r>
              <a:rPr lang="tr-TR" sz="2400" dirty="0" smtClean="0"/>
              <a:t>Bir </a:t>
            </a:r>
            <a:r>
              <a:rPr lang="tr-TR" sz="2400" dirty="0"/>
              <a:t>süreliğine yüksek düzeyde gürültüye maruz kalındığında tüy hücrelerinin </a:t>
            </a:r>
            <a:r>
              <a:rPr lang="tr-TR" sz="2400" dirty="0" err="1"/>
              <a:t>steriociliaları</a:t>
            </a:r>
            <a:r>
              <a:rPr lang="tr-TR" sz="2400" dirty="0"/>
              <a:t> sertliklerini yitirmekte ve sese yanıt olarak verdikleri titreşimler azalmaktadır. Bu, </a:t>
            </a:r>
            <a:r>
              <a:rPr lang="tr-TR" sz="2400" b="1" dirty="0"/>
              <a:t>geçici eşik kaymasına </a:t>
            </a:r>
            <a:r>
              <a:rPr lang="tr-TR" sz="2400" dirty="0"/>
              <a:t>neden olmaktadır</a:t>
            </a:r>
            <a:r>
              <a:rPr lang="tr-TR" sz="2400" dirty="0" smtClean="0"/>
              <a:t>. </a:t>
            </a:r>
          </a:p>
          <a:p>
            <a:pPr>
              <a:lnSpc>
                <a:spcPct val="80000"/>
              </a:lnSpc>
            </a:pPr>
            <a:r>
              <a:rPr lang="tr-TR" sz="2400" dirty="0" smtClean="0"/>
              <a:t>Tekrarlayan </a:t>
            </a:r>
            <a:r>
              <a:rPr lang="tr-TR" sz="2400" dirty="0"/>
              <a:t>yüksek düzeydeki gürültü, tüy hücrelerinin ölmesine ve </a:t>
            </a:r>
            <a:r>
              <a:rPr lang="tr-TR" sz="2400" b="1" dirty="0"/>
              <a:t>kalıcı eşik kaymasına </a:t>
            </a:r>
            <a:r>
              <a:rPr lang="tr-TR" sz="2400" dirty="0"/>
              <a:t>neden olmaktadır.</a:t>
            </a:r>
          </a:p>
          <a:p>
            <a:endParaRPr lang="tr-TR" sz="1800" dirty="0"/>
          </a:p>
        </p:txBody>
      </p:sp>
    </p:spTree>
    <p:extLst>
      <p:ext uri="{BB962C8B-B14F-4D97-AF65-F5344CB8AC3E}">
        <p14:creationId xmlns:p14="http://schemas.microsoft.com/office/powerpoint/2010/main" val="134599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Gürültünün sağlık üzerine etkilerini belirleyen unsurlar</a:t>
            </a:r>
          </a:p>
        </p:txBody>
      </p:sp>
      <p:sp>
        <p:nvSpPr>
          <p:cNvPr id="3" name="İçerik Yer Tutucusu 2"/>
          <p:cNvSpPr>
            <a:spLocks noGrp="1"/>
          </p:cNvSpPr>
          <p:nvPr>
            <p:ph idx="1"/>
          </p:nvPr>
        </p:nvSpPr>
        <p:spPr/>
        <p:txBody>
          <a:bodyPr/>
          <a:lstStyle/>
          <a:p>
            <a:r>
              <a:rPr lang="tr-TR" dirty="0"/>
              <a:t>Sese ilişkin </a:t>
            </a:r>
          </a:p>
          <a:p>
            <a:pPr lvl="1"/>
            <a:r>
              <a:rPr lang="tr-TR" dirty="0"/>
              <a:t>Şiddet </a:t>
            </a:r>
          </a:p>
          <a:p>
            <a:pPr lvl="1"/>
            <a:r>
              <a:rPr lang="tr-TR" dirty="0"/>
              <a:t>Çalışma süresi </a:t>
            </a:r>
          </a:p>
        </p:txBody>
      </p:sp>
    </p:spTree>
    <p:extLst>
      <p:ext uri="{BB962C8B-B14F-4D97-AF65-F5344CB8AC3E}">
        <p14:creationId xmlns:p14="http://schemas.microsoft.com/office/powerpoint/2010/main" val="3454388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Gürültünün sağlık üzerine etkilerini belirleyen </a:t>
            </a:r>
            <a:r>
              <a:rPr lang="tr-TR" dirty="0" smtClean="0"/>
              <a:t>unsurlar</a:t>
            </a:r>
            <a:endParaRPr lang="tr-TR" dirty="0"/>
          </a:p>
        </p:txBody>
      </p:sp>
      <p:sp>
        <p:nvSpPr>
          <p:cNvPr id="3" name="İçerik Yer Tutucusu 2"/>
          <p:cNvSpPr>
            <a:spLocks noGrp="1"/>
          </p:cNvSpPr>
          <p:nvPr>
            <p:ph idx="1"/>
          </p:nvPr>
        </p:nvSpPr>
        <p:spPr/>
        <p:txBody>
          <a:bodyPr/>
          <a:lstStyle/>
          <a:p>
            <a:r>
              <a:rPr lang="tr-TR" dirty="0"/>
              <a:t>Kişiye ilişkin</a:t>
            </a:r>
          </a:p>
          <a:p>
            <a:pPr lvl="1"/>
            <a:r>
              <a:rPr lang="tr-TR" dirty="0"/>
              <a:t>Kişisel duyarlılık</a:t>
            </a:r>
          </a:p>
          <a:p>
            <a:pPr lvl="1"/>
            <a:r>
              <a:rPr lang="tr-TR" dirty="0"/>
              <a:t>Yaş</a:t>
            </a:r>
          </a:p>
          <a:p>
            <a:pPr lvl="1"/>
            <a:r>
              <a:rPr lang="tr-TR" dirty="0"/>
              <a:t>Cinsiyet</a:t>
            </a:r>
          </a:p>
          <a:p>
            <a:pPr lvl="1"/>
            <a:r>
              <a:rPr lang="tr-TR" dirty="0"/>
              <a:t>Önceki iç kulak </a:t>
            </a:r>
            <a:r>
              <a:rPr lang="tr-TR" dirty="0" smtClean="0"/>
              <a:t>hastalıkları</a:t>
            </a:r>
            <a:endParaRPr lang="tr-TR" dirty="0"/>
          </a:p>
        </p:txBody>
      </p:sp>
    </p:spTree>
    <p:extLst>
      <p:ext uri="{BB962C8B-B14F-4D97-AF65-F5344CB8AC3E}">
        <p14:creationId xmlns:p14="http://schemas.microsoft.com/office/powerpoint/2010/main" val="159124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475655" y="404813"/>
            <a:ext cx="7222257" cy="1371600"/>
          </a:xfrm>
        </p:spPr>
        <p:txBody>
          <a:bodyPr/>
          <a:lstStyle/>
          <a:p>
            <a:pPr eaLnBrk="1" hangingPunct="1">
              <a:defRPr/>
            </a:pPr>
            <a:r>
              <a:rPr lang="tr-TR" sz="3200" dirty="0" smtClean="0"/>
              <a:t>GÜRÜLTÜ VE SÜRE KISITLAMASI</a:t>
            </a:r>
          </a:p>
        </p:txBody>
      </p:sp>
      <p:graphicFrame>
        <p:nvGraphicFramePr>
          <p:cNvPr id="59462" name="Group 70"/>
          <p:cNvGraphicFramePr>
            <a:graphicFrameLocks noGrp="1"/>
          </p:cNvGraphicFramePr>
          <p:nvPr>
            <p:ph idx="1"/>
            <p:extLst>
              <p:ext uri="{D42A27DB-BD31-4B8C-83A1-F6EECF244321}">
                <p14:modId xmlns:p14="http://schemas.microsoft.com/office/powerpoint/2010/main" val="640677758"/>
              </p:ext>
            </p:extLst>
          </p:nvPr>
        </p:nvGraphicFramePr>
        <p:xfrm>
          <a:off x="662880" y="1933273"/>
          <a:ext cx="8229600" cy="4664079"/>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SAAT \GÜN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ACGIH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NIOSH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OSHA</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16</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8</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85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88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2</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100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1</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94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105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½</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97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110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 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100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100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115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23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 8</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smtClean="0">
                          <a:ln>
                            <a:noFill/>
                          </a:ln>
                          <a:solidFill>
                            <a:schemeClr val="tx1"/>
                          </a:solidFill>
                          <a:effectLst>
                            <a:outerShdw blurRad="38100" dist="38100" dir="2700000" algn="tl">
                              <a:srgbClr val="000000"/>
                            </a:outerShdw>
                          </a:effectLst>
                          <a:latin typeface="Tahoma" charset="0"/>
                          <a:cs typeface="Arial" charset="0"/>
                        </a:rPr>
                        <a:t>103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rPr>
                        <a:t>103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tr-TR" sz="2800" b="0" i="0" u="none" strike="noStrike" cap="none" normalizeH="0" baseline="0" dirty="0" smtClean="0">
                        <a:ln>
                          <a:noFill/>
                        </a:ln>
                        <a:solidFill>
                          <a:schemeClr val="tx1"/>
                        </a:solidFill>
                        <a:effectLst>
                          <a:outerShdw blurRad="38100" dist="38100" dir="2700000" algn="tl">
                            <a:srgbClr val="000000"/>
                          </a:outerShdw>
                        </a:effectLst>
                        <a:latin typeface="Tahoma"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4889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53" name="Group 41"/>
          <p:cNvGraphicFramePr>
            <a:graphicFrameLocks noGrp="1"/>
          </p:cNvGraphicFramePr>
          <p:nvPr/>
        </p:nvGraphicFramePr>
        <p:xfrm>
          <a:off x="533400" y="1827213"/>
          <a:ext cx="8229600" cy="4730915"/>
        </p:xfrm>
        <a:graphic>
          <a:graphicData uri="http://schemas.openxmlformats.org/drawingml/2006/table">
            <a:tbl>
              <a:tblPr/>
              <a:tblGrid>
                <a:gridCol w="1662113">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4983162">
                  <a:extLst>
                    <a:ext uri="{9D8B030D-6E8A-4147-A177-3AD203B41FA5}">
                      <a16:colId xmlns:a16="http://schemas.microsoft.com/office/drawing/2014/main" val="20002"/>
                    </a:ext>
                  </a:extLst>
                </a:gridCol>
              </a:tblGrid>
              <a:tr h="103180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tr-TR" sz="2000" b="0" i="0" u="none" strike="noStrike" cap="none" normalizeH="0" baseline="0" smtClean="0">
                        <a:ln>
                          <a:noFill/>
                        </a:ln>
                        <a:solidFill>
                          <a:schemeClr val="tx1"/>
                        </a:solidFill>
                        <a:effectLst/>
                        <a:latin typeface="Times New Roman"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EYLEM</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934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Minimum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Eylem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Değeri</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80 dB(A)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Risk </a:t>
                      </a:r>
                      <a:r>
                        <a:rPr kumimoji="0" lang="tr-TR" sz="2000" b="0" i="0" u="none" strike="noStrike" cap="none" normalizeH="0" baseline="0" smtClean="0">
                          <a:ln>
                            <a:noFill/>
                          </a:ln>
                          <a:solidFill>
                            <a:schemeClr val="tx1"/>
                          </a:solidFill>
                          <a:effectLst/>
                          <a:latin typeface="Times New Roman" pitchFamily="18" charset="0"/>
                        </a:rPr>
                        <a:t>değerlendirme</a:t>
                      </a:r>
                      <a:endParaRPr kumimoji="0" lang="en-GB" sz="20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Kulak koruyucu kullanılabilir</a:t>
                      </a:r>
                      <a:endParaRPr kumimoji="0" lang="en-GB" sz="20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Yönetim programı</a:t>
                      </a:r>
                      <a:r>
                        <a:rPr kumimoji="0" lang="en-GB" sz="2000" b="0" i="0" u="none" strike="noStrike" cap="none" normalizeH="0" baseline="0" smtClean="0">
                          <a:ln>
                            <a:noFill/>
                          </a:ln>
                          <a:solidFill>
                            <a:schemeClr val="tx1"/>
                          </a:solidFill>
                          <a:effectLst/>
                          <a:latin typeface="Times New Roman" pitchFamily="18"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Eğitim</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76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Maksimum Eylem Değeri</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85 dB(A)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Kaynakta gürültü kontrolü</a:t>
                      </a:r>
                      <a:endParaRPr kumimoji="0" lang="en-GB" sz="20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Kulak koruyucu kullanılmalı</a:t>
                      </a:r>
                      <a:endParaRPr kumimoji="0" lang="en-GB" sz="20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78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Limit Değer</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Times New Roman" pitchFamily="18" charset="0"/>
                        </a:rPr>
                        <a:t>87 dB(A)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tr-TR" sz="2000" b="0" i="0" u="none" strike="noStrike" cap="none" normalizeH="0" baseline="0" smtClean="0">
                          <a:ln>
                            <a:noFill/>
                          </a:ln>
                          <a:solidFill>
                            <a:schemeClr val="tx1"/>
                          </a:solidFill>
                          <a:effectLst/>
                          <a:latin typeface="Times New Roman" pitchFamily="18" charset="0"/>
                        </a:rPr>
                        <a:t>Gürültü düşürülmeli</a:t>
                      </a:r>
                      <a:endParaRPr kumimoji="0" lang="en-GB" sz="2000" b="0" i="0" u="none" strike="noStrike" cap="none" normalizeH="0" baseline="0" smtClean="0">
                        <a:ln>
                          <a:noFill/>
                        </a:ln>
                        <a:solidFill>
                          <a:schemeClr val="tx1"/>
                        </a:solidFill>
                        <a:effectLst/>
                        <a:latin typeface="Times New Roman" pitchFamily="18"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48" name="Rectangle 42"/>
          <p:cNvSpPr>
            <a:spLocks noGrp="1" noChangeArrowheads="1"/>
          </p:cNvSpPr>
          <p:nvPr>
            <p:ph type="title"/>
          </p:nvPr>
        </p:nvSpPr>
        <p:spPr/>
        <p:txBody>
          <a:bodyPr/>
          <a:lstStyle/>
          <a:p>
            <a:r>
              <a:rPr lang="tr-TR" altLang="tr-TR" sz="4000" smtClean="0"/>
              <a:t>İşyerlerinde Gürültüyle İlgili Yasal düzenlemede…</a:t>
            </a:r>
          </a:p>
        </p:txBody>
      </p:sp>
    </p:spTree>
    <p:extLst>
      <p:ext uri="{BB962C8B-B14F-4D97-AF65-F5344CB8AC3E}">
        <p14:creationId xmlns:p14="http://schemas.microsoft.com/office/powerpoint/2010/main" val="21849259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Başlık"/>
          <p:cNvSpPr>
            <a:spLocks noGrp="1"/>
          </p:cNvSpPr>
          <p:nvPr>
            <p:ph type="title"/>
          </p:nvPr>
        </p:nvSpPr>
        <p:spPr>
          <a:xfrm>
            <a:off x="2771775" y="609600"/>
            <a:ext cx="5686425" cy="1143000"/>
          </a:xfrm>
        </p:spPr>
        <p:txBody>
          <a:bodyPr/>
          <a:lstStyle/>
          <a:p>
            <a:r>
              <a:rPr lang="tr-TR" altLang="tr-TR" smtClean="0"/>
              <a:t>Sınır değerler…</a:t>
            </a:r>
          </a:p>
        </p:txBody>
      </p:sp>
      <p:pic>
        <p:nvPicPr>
          <p:cNvPr id="276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13" y="2276475"/>
            <a:ext cx="54991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138" y="4868863"/>
            <a:ext cx="55308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4 Metin kutusu"/>
          <p:cNvSpPr txBox="1">
            <a:spLocks noChangeArrowheads="1"/>
          </p:cNvSpPr>
          <p:nvPr/>
        </p:nvSpPr>
        <p:spPr bwMode="auto">
          <a:xfrm>
            <a:off x="250825" y="4941888"/>
            <a:ext cx="230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tr-TR" altLang="tr-TR"/>
              <a:t>8 saat /gün</a:t>
            </a:r>
          </a:p>
          <a:p>
            <a:r>
              <a:rPr lang="tr-TR" altLang="tr-TR"/>
              <a:t>5 gün /hafta</a:t>
            </a:r>
          </a:p>
          <a:p>
            <a:r>
              <a:rPr lang="tr-TR" altLang="tr-TR"/>
              <a:t>40 yıl</a:t>
            </a:r>
          </a:p>
        </p:txBody>
      </p:sp>
    </p:spTree>
    <p:extLst>
      <p:ext uri="{BB962C8B-B14F-4D97-AF65-F5344CB8AC3E}">
        <p14:creationId xmlns:p14="http://schemas.microsoft.com/office/powerpoint/2010/main" val="3844543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Hearing-Animatio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204864"/>
            <a:ext cx="5169457"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p:txBody>
          <a:bodyPr/>
          <a:lstStyle/>
          <a:p>
            <a:r>
              <a:rPr lang="tr-TR" dirty="0" smtClean="0"/>
              <a:t>Gürültünün İç Kulakta Etkisi</a:t>
            </a:r>
            <a:endParaRPr lang="tr-TR" dirty="0"/>
          </a:p>
        </p:txBody>
      </p:sp>
      <p:sp>
        <p:nvSpPr>
          <p:cNvPr id="4" name="Rectangle 6"/>
          <p:cNvSpPr>
            <a:spLocks noChangeArrowheads="1"/>
          </p:cNvSpPr>
          <p:nvPr/>
        </p:nvSpPr>
        <p:spPr bwMode="auto">
          <a:xfrm>
            <a:off x="4572000" y="4005064"/>
            <a:ext cx="1944166" cy="144016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tr-TR" altLang="tr-TR"/>
          </a:p>
        </p:txBody>
      </p:sp>
    </p:spTree>
    <p:extLst>
      <p:ext uri="{BB962C8B-B14F-4D97-AF65-F5344CB8AC3E}">
        <p14:creationId xmlns:p14="http://schemas.microsoft.com/office/powerpoint/2010/main" val="3054303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337" y="2204864"/>
            <a:ext cx="6923055" cy="3876911"/>
          </a:xfrm>
          <a:prstGeom prst="rect">
            <a:avLst/>
          </a:prstGeom>
        </p:spPr>
      </p:pic>
    </p:spTree>
    <p:extLst>
      <p:ext uri="{BB962C8B-B14F-4D97-AF65-F5344CB8AC3E}">
        <p14:creationId xmlns:p14="http://schemas.microsoft.com/office/powerpoint/2010/main" val="4057495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istopath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31913" y="2667000"/>
            <a:ext cx="6248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289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dirty="0">
                <a:cs typeface="Times New Roman" pitchFamily="18" charset="0"/>
              </a:rPr>
              <a:t>Frekans</a:t>
            </a:r>
            <a:endParaRPr lang="tr-TR" dirty="0"/>
          </a:p>
        </p:txBody>
      </p:sp>
      <p:sp>
        <p:nvSpPr>
          <p:cNvPr id="3" name="İçerik Yer Tutucusu 2"/>
          <p:cNvSpPr>
            <a:spLocks noGrp="1"/>
          </p:cNvSpPr>
          <p:nvPr>
            <p:ph idx="1"/>
          </p:nvPr>
        </p:nvSpPr>
        <p:spPr/>
        <p:txBody>
          <a:bodyPr/>
          <a:lstStyle/>
          <a:p>
            <a:r>
              <a:rPr lang="tr-TR" altLang="tr-TR" sz="3200" dirty="0">
                <a:cs typeface="Times New Roman" pitchFamily="18" charset="0"/>
              </a:rPr>
              <a:t>İnsan kulağı 16 ile 20.000 Hz. arası frekansları işitir. </a:t>
            </a:r>
            <a:endParaRPr lang="tr-TR" altLang="tr-TR" sz="3200" dirty="0" smtClean="0"/>
          </a:p>
          <a:p>
            <a:r>
              <a:rPr lang="tr-TR" altLang="tr-TR" sz="3200" dirty="0" smtClean="0">
                <a:cs typeface="Times New Roman" pitchFamily="18" charset="0"/>
              </a:rPr>
              <a:t>Frekansı </a:t>
            </a:r>
            <a:r>
              <a:rPr lang="tr-TR" altLang="tr-TR" sz="3200" dirty="0">
                <a:cs typeface="Times New Roman" pitchFamily="18" charset="0"/>
              </a:rPr>
              <a:t>16 </a:t>
            </a:r>
            <a:r>
              <a:rPr lang="tr-TR" altLang="tr-TR" sz="3200" dirty="0" err="1">
                <a:cs typeface="Times New Roman" pitchFamily="18" charset="0"/>
              </a:rPr>
              <a:t>Hz.’den</a:t>
            </a:r>
            <a:r>
              <a:rPr lang="tr-TR" altLang="tr-TR" sz="3200" dirty="0"/>
              <a:t/>
            </a:r>
            <a:br>
              <a:rPr lang="tr-TR" altLang="tr-TR" sz="3200" dirty="0"/>
            </a:br>
            <a:r>
              <a:rPr lang="tr-TR" altLang="tr-TR" sz="3200" dirty="0"/>
              <a:t>düşük olan</a:t>
            </a:r>
            <a:r>
              <a:rPr lang="tr-TR" altLang="tr-TR" sz="3200" dirty="0">
                <a:cs typeface="Times New Roman" pitchFamily="18" charset="0"/>
              </a:rPr>
              <a:t>   seslere </a:t>
            </a:r>
            <a:r>
              <a:rPr lang="tr-TR" altLang="tr-TR" sz="3200" b="1" dirty="0" err="1">
                <a:cs typeface="Times New Roman" pitchFamily="18" charset="0"/>
              </a:rPr>
              <a:t>subsonik</a:t>
            </a:r>
            <a:r>
              <a:rPr lang="tr-TR" altLang="tr-TR" sz="3200" b="1" dirty="0">
                <a:cs typeface="Times New Roman" pitchFamily="18" charset="0"/>
              </a:rPr>
              <a:t> sesler</a:t>
            </a:r>
            <a:r>
              <a:rPr lang="tr-TR" altLang="tr-TR" sz="3200" dirty="0">
                <a:cs typeface="Times New Roman" pitchFamily="18" charset="0"/>
              </a:rPr>
              <a:t>, 20.000 </a:t>
            </a:r>
            <a:r>
              <a:rPr lang="tr-TR" altLang="tr-TR" sz="3200" dirty="0" err="1">
                <a:cs typeface="Times New Roman" pitchFamily="18" charset="0"/>
              </a:rPr>
              <a:t>Hz.’den</a:t>
            </a:r>
            <a:r>
              <a:rPr lang="tr-TR" altLang="tr-TR" sz="3200" dirty="0">
                <a:cs typeface="Times New Roman" pitchFamily="18" charset="0"/>
              </a:rPr>
              <a:t> yukarı olan seslere de </a:t>
            </a:r>
            <a:r>
              <a:rPr lang="tr-TR" altLang="tr-TR" sz="3200" b="1" dirty="0" err="1">
                <a:cs typeface="Times New Roman" pitchFamily="18" charset="0"/>
              </a:rPr>
              <a:t>ultrasonik</a:t>
            </a:r>
            <a:r>
              <a:rPr lang="tr-TR" altLang="tr-TR" sz="3200" b="1" dirty="0">
                <a:cs typeface="Times New Roman" pitchFamily="18" charset="0"/>
              </a:rPr>
              <a:t> sesler </a:t>
            </a:r>
            <a:r>
              <a:rPr lang="tr-TR" altLang="tr-TR" sz="3200" dirty="0" smtClean="0">
                <a:cs typeface="Times New Roman" pitchFamily="18" charset="0"/>
              </a:rPr>
              <a:t>denir</a:t>
            </a:r>
            <a:r>
              <a:rPr lang="tr-TR" altLang="tr-TR" sz="3200" dirty="0" smtClean="0">
                <a:cs typeface="Times New Roman" pitchFamily="18" charset="0"/>
              </a:rPr>
              <a:t>.</a:t>
            </a:r>
            <a:r>
              <a:rPr lang="tr-TR" altLang="tr-TR" dirty="0">
                <a:cs typeface="Times New Roman" pitchFamily="18" charset="0"/>
              </a:rPr>
              <a:t/>
            </a:r>
            <a:br>
              <a:rPr lang="tr-TR" altLang="tr-TR" dirty="0">
                <a:cs typeface="Times New Roman" pitchFamily="18" charset="0"/>
              </a:rPr>
            </a:br>
            <a:endParaRPr lang="tr-TR" dirty="0"/>
          </a:p>
        </p:txBody>
      </p:sp>
    </p:spTree>
    <p:extLst>
      <p:ext uri="{BB962C8B-B14F-4D97-AF65-F5344CB8AC3E}">
        <p14:creationId xmlns:p14="http://schemas.microsoft.com/office/powerpoint/2010/main" val="42929784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istopa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58888" y="2362200"/>
            <a:ext cx="6172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406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histopath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2988" y="2362200"/>
            <a:ext cx="655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273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istopath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35488" y="3697288"/>
            <a:ext cx="46450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histopa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925" y="3686175"/>
            <a:ext cx="4392613"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istopat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408488" y="260350"/>
            <a:ext cx="4735512"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0566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ormal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752600" y="591185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tr-TR" sz="3600" b="1">
                <a:solidFill>
                  <a:srgbClr val="FFFF00"/>
                </a:solidFill>
              </a:rPr>
              <a:t>Normal</a:t>
            </a:r>
          </a:p>
        </p:txBody>
      </p:sp>
    </p:spTree>
    <p:extLst>
      <p:ext uri="{BB962C8B-B14F-4D97-AF65-F5344CB8AC3E}">
        <p14:creationId xmlns:p14="http://schemas.microsoft.com/office/powerpoint/2010/main" val="19246719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ormal micro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762000" y="5867400"/>
            <a:ext cx="815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3600" b="1">
                <a:solidFill>
                  <a:srgbClr val="FFFF00"/>
                </a:solidFill>
              </a:rPr>
              <a:t>Gürültü zararı</a:t>
            </a:r>
            <a:endParaRPr lang="en-US" altLang="tr-TR" sz="3600" b="1">
              <a:solidFill>
                <a:srgbClr val="FFFF00"/>
              </a:solidFill>
            </a:endParaRPr>
          </a:p>
        </p:txBody>
      </p:sp>
    </p:spTree>
    <p:extLst>
      <p:ext uri="{BB962C8B-B14F-4D97-AF65-F5344CB8AC3E}">
        <p14:creationId xmlns:p14="http://schemas.microsoft.com/office/powerpoint/2010/main" val="4155377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79712" y="1316360"/>
            <a:ext cx="6831013" cy="1752600"/>
          </a:xfrm>
        </p:spPr>
        <p:txBody>
          <a:bodyPr/>
          <a:lstStyle/>
          <a:p>
            <a:pPr>
              <a:defRPr/>
            </a:pPr>
            <a:r>
              <a:rPr lang="tr-TR" sz="3600" dirty="0"/>
              <a:t>Temel İşitme </a:t>
            </a:r>
            <a:r>
              <a:rPr lang="tr-TR" sz="3600" dirty="0" smtClean="0"/>
              <a:t>Muayenesi</a:t>
            </a:r>
            <a:endParaRPr lang="tr-TR" sz="800" cap="all" dirty="0">
              <a:latin typeface="Calibri" pitchFamily="34" charset="0"/>
            </a:endParaRPr>
          </a:p>
        </p:txBody>
      </p:sp>
      <p:sp>
        <p:nvSpPr>
          <p:cNvPr id="5" name="Metin kutusu 4"/>
          <p:cNvSpPr txBox="1"/>
          <p:nvPr/>
        </p:nvSpPr>
        <p:spPr>
          <a:xfrm>
            <a:off x="395941" y="2640185"/>
            <a:ext cx="1101585" cy="430887"/>
          </a:xfrm>
          <a:prstGeom prst="rect">
            <a:avLst/>
          </a:prstGeom>
          <a:noFill/>
        </p:spPr>
        <p:txBody>
          <a:bodyPr wrap="none" rtlCol="0">
            <a:spAutoFit/>
          </a:bodyPr>
          <a:lstStyle/>
          <a:p>
            <a:pPr algn="ctr"/>
            <a:r>
              <a:rPr lang="tr-TR" sz="1100" dirty="0" smtClean="0"/>
              <a:t>19 Şubat 2026</a:t>
            </a:r>
            <a:endParaRPr lang="tr-TR" sz="1100" dirty="0" smtClean="0"/>
          </a:p>
          <a:p>
            <a:pPr algn="ctr"/>
            <a:r>
              <a:rPr lang="tr-TR" sz="1100" dirty="0" smtClean="0"/>
              <a:t>İSTANBUL</a:t>
            </a:r>
            <a:endParaRPr lang="tr-TR" sz="1100" dirty="0"/>
          </a:p>
        </p:txBody>
      </p:sp>
      <p:pic>
        <p:nvPicPr>
          <p:cNvPr id="2" name="Resim 1"/>
          <p:cNvPicPr>
            <a:picLocks noChangeAspect="1"/>
          </p:cNvPicPr>
          <p:nvPr/>
        </p:nvPicPr>
        <p:blipFill>
          <a:blip r:embed="rId2"/>
          <a:stretch>
            <a:fillRect/>
          </a:stretch>
        </p:blipFill>
        <p:spPr>
          <a:xfrm>
            <a:off x="102241" y="1484784"/>
            <a:ext cx="1688986" cy="335444"/>
          </a:xfrm>
          <a:prstGeom prst="rect">
            <a:avLst/>
          </a:prstGeom>
        </p:spPr>
      </p:pic>
      <p:sp>
        <p:nvSpPr>
          <p:cNvPr id="6" name="İçerik Yer Tutucusu 2"/>
          <p:cNvSpPr txBox="1">
            <a:spLocks/>
          </p:cNvSpPr>
          <p:nvPr/>
        </p:nvSpPr>
        <p:spPr bwMode="auto">
          <a:xfrm>
            <a:off x="2123728" y="2996952"/>
            <a:ext cx="6410672" cy="30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tx1"/>
              </a:buClr>
              <a:buSzPct val="70000"/>
              <a:buFont typeface="Wingdings" pitchFamily="2" charset="2"/>
              <a:buNone/>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a:lstStyle>
          <a:p>
            <a:pPr marL="457200" indent="-457200">
              <a:buFont typeface="Arial" panose="020B0604020202020204" pitchFamily="34" charset="0"/>
              <a:buChar char="•"/>
            </a:pPr>
            <a:r>
              <a:rPr lang="tr-TR" altLang="tr-TR" dirty="0">
                <a:solidFill>
                  <a:schemeClr val="accent3">
                    <a:lumMod val="85000"/>
                  </a:schemeClr>
                </a:solidFill>
                <a:cs typeface="Times New Roman" pitchFamily="18" charset="0"/>
              </a:rPr>
              <a:t>İnsan sesi</a:t>
            </a:r>
          </a:p>
          <a:p>
            <a:pPr marL="457200" indent="-457200">
              <a:buFont typeface="Arial" panose="020B0604020202020204" pitchFamily="34" charset="0"/>
              <a:buChar char="•"/>
            </a:pPr>
            <a:r>
              <a:rPr lang="tr-TR" altLang="tr-TR" dirty="0" err="1" smtClean="0">
                <a:solidFill>
                  <a:schemeClr val="accent3">
                    <a:lumMod val="85000"/>
                  </a:schemeClr>
                </a:solidFill>
                <a:cs typeface="Times New Roman" pitchFamily="18" charset="0"/>
              </a:rPr>
              <a:t>Diyapozon</a:t>
            </a:r>
            <a:endParaRPr lang="tr-TR" altLang="tr-TR" dirty="0" smtClean="0">
              <a:solidFill>
                <a:schemeClr val="accent3">
                  <a:lumMod val="85000"/>
                </a:schemeClr>
              </a:solidFill>
              <a:cs typeface="Times New Roman" pitchFamily="18" charset="0"/>
            </a:endParaRPr>
          </a:p>
          <a:p>
            <a:pPr marL="1200150" lvl="1" indent="-457200">
              <a:buFont typeface="Arial" panose="020B0604020202020204" pitchFamily="34" charset="0"/>
              <a:buChar char="•"/>
            </a:pPr>
            <a:r>
              <a:rPr lang="tr-TR" altLang="tr-TR" kern="0" dirty="0" err="1" smtClean="0">
                <a:solidFill>
                  <a:schemeClr val="accent3">
                    <a:lumMod val="85000"/>
                  </a:schemeClr>
                </a:solidFill>
                <a:cs typeface="Times New Roman" pitchFamily="18" charset="0"/>
              </a:rPr>
              <a:t>Weber</a:t>
            </a:r>
            <a:r>
              <a:rPr lang="tr-TR" altLang="tr-TR" kern="0" dirty="0" smtClean="0">
                <a:solidFill>
                  <a:schemeClr val="accent3">
                    <a:lumMod val="85000"/>
                  </a:schemeClr>
                </a:solidFill>
                <a:cs typeface="Times New Roman" pitchFamily="18" charset="0"/>
              </a:rPr>
              <a:t> </a:t>
            </a:r>
            <a:r>
              <a:rPr lang="tr-TR" altLang="tr-TR" kern="0" dirty="0">
                <a:solidFill>
                  <a:schemeClr val="accent3">
                    <a:lumMod val="85000"/>
                  </a:schemeClr>
                </a:solidFill>
                <a:cs typeface="Times New Roman" pitchFamily="18" charset="0"/>
              </a:rPr>
              <a:t>Testi</a:t>
            </a:r>
            <a:endParaRPr lang="tr-TR" altLang="tr-TR" kern="0" dirty="0">
              <a:solidFill>
                <a:schemeClr val="accent3">
                  <a:lumMod val="85000"/>
                </a:schemeClr>
              </a:solidFill>
            </a:endParaRPr>
          </a:p>
          <a:p>
            <a:pPr marL="1200150" lvl="1" indent="-457200">
              <a:buFont typeface="Arial" panose="020B0604020202020204" pitchFamily="34" charset="0"/>
              <a:buChar char="•"/>
            </a:pPr>
            <a:r>
              <a:rPr lang="tr-TR" altLang="tr-TR" kern="0" dirty="0" err="1">
                <a:solidFill>
                  <a:schemeClr val="accent3">
                    <a:lumMod val="85000"/>
                  </a:schemeClr>
                </a:solidFill>
                <a:cs typeface="Times New Roman" pitchFamily="18" charset="0"/>
              </a:rPr>
              <a:t>Rinne</a:t>
            </a:r>
            <a:r>
              <a:rPr lang="tr-TR" altLang="tr-TR" kern="0" dirty="0">
                <a:solidFill>
                  <a:schemeClr val="accent3">
                    <a:lumMod val="85000"/>
                  </a:schemeClr>
                </a:solidFill>
                <a:cs typeface="Times New Roman" pitchFamily="18" charset="0"/>
              </a:rPr>
              <a:t> </a:t>
            </a:r>
            <a:r>
              <a:rPr lang="tr-TR" altLang="tr-TR" kern="0" dirty="0" smtClean="0">
                <a:solidFill>
                  <a:schemeClr val="accent3">
                    <a:lumMod val="85000"/>
                  </a:schemeClr>
                </a:solidFill>
                <a:cs typeface="Times New Roman" pitchFamily="18" charset="0"/>
              </a:rPr>
              <a:t>Testi</a:t>
            </a:r>
          </a:p>
          <a:p>
            <a:pPr marL="1200150" lvl="1" indent="-457200">
              <a:buFont typeface="Arial" panose="020B0604020202020204" pitchFamily="34" charset="0"/>
              <a:buChar char="•"/>
            </a:pPr>
            <a:r>
              <a:rPr lang="tr-TR" altLang="tr-TR" sz="3000" dirty="0" err="1" smtClean="0">
                <a:solidFill>
                  <a:schemeClr val="accent3">
                    <a:lumMod val="85000"/>
                  </a:schemeClr>
                </a:solidFill>
                <a:cs typeface="Times New Roman" pitchFamily="18" charset="0"/>
              </a:rPr>
              <a:t>Schwabah</a:t>
            </a:r>
            <a:r>
              <a:rPr lang="tr-TR" altLang="tr-TR" sz="3000" dirty="0" smtClean="0">
                <a:solidFill>
                  <a:schemeClr val="accent3">
                    <a:lumMod val="85000"/>
                  </a:schemeClr>
                </a:solidFill>
                <a:cs typeface="Times New Roman" pitchFamily="18" charset="0"/>
              </a:rPr>
              <a:t> Testi</a:t>
            </a:r>
            <a:endParaRPr lang="tr-TR" kern="0" dirty="0">
              <a:solidFill>
                <a:schemeClr val="accent3">
                  <a:lumMod val="85000"/>
                </a:schemeClr>
              </a:solidFill>
            </a:endParaRPr>
          </a:p>
          <a:p>
            <a:pPr marL="457200" indent="-457200">
              <a:buFont typeface="Arial" panose="020B0604020202020204" pitchFamily="34" charset="0"/>
              <a:buChar char="•"/>
            </a:pPr>
            <a:r>
              <a:rPr lang="tr-TR" altLang="tr-TR" dirty="0" err="1" smtClean="0">
                <a:cs typeface="Times New Roman" pitchFamily="18" charset="0"/>
              </a:rPr>
              <a:t>Odyometri</a:t>
            </a:r>
            <a:r>
              <a:rPr lang="tr-TR" altLang="tr-TR" dirty="0" smtClean="0">
                <a:cs typeface="Times New Roman" pitchFamily="18" charset="0"/>
              </a:rPr>
              <a:t> kullan</a:t>
            </a:r>
            <a:r>
              <a:rPr lang="tr-TR" altLang="tr-TR" dirty="0" smtClean="0"/>
              <a:t>ı</a:t>
            </a:r>
            <a:r>
              <a:rPr lang="tr-TR" altLang="tr-TR" dirty="0" smtClean="0">
                <a:cs typeface="Times New Roman" pitchFamily="18" charset="0"/>
              </a:rPr>
              <a:t>larak</a:t>
            </a:r>
            <a:endParaRPr lang="tr-TR" dirty="0"/>
          </a:p>
        </p:txBody>
      </p:sp>
    </p:spTree>
    <p:extLst>
      <p:ext uri="{BB962C8B-B14F-4D97-AF65-F5344CB8AC3E}">
        <p14:creationId xmlns:p14="http://schemas.microsoft.com/office/powerpoint/2010/main" val="42279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noProof="1">
                <a:solidFill>
                  <a:srgbClr val="575757"/>
                </a:solidFill>
                <a:effectLst>
                  <a:innerShdw blurRad="63500" dist="50800" dir="8100000">
                    <a:prstClr val="black">
                      <a:alpha val="50000"/>
                    </a:prstClr>
                  </a:innerShdw>
                </a:effectLst>
                <a:latin typeface="Calibri" pitchFamily="34" charset="0"/>
                <a:cs typeface="Calibri" pitchFamily="34" charset="0"/>
              </a:rPr>
              <a:t>Saf Ses </a:t>
            </a:r>
            <a:r>
              <a:rPr lang="tr-TR" noProof="1" smtClean="0">
                <a:solidFill>
                  <a:srgbClr val="575757"/>
                </a:solidFill>
                <a:effectLst>
                  <a:innerShdw blurRad="63500" dist="50800" dir="8100000">
                    <a:prstClr val="black">
                      <a:alpha val="50000"/>
                    </a:prstClr>
                  </a:innerShdw>
                </a:effectLst>
                <a:latin typeface="Calibri" pitchFamily="34" charset="0"/>
                <a:cs typeface="Calibri" pitchFamily="34" charset="0"/>
              </a:rPr>
              <a:t>Odyometrİsİ</a:t>
            </a:r>
            <a:endParaRPr lang="tr-TR" dirty="0"/>
          </a:p>
        </p:txBody>
      </p:sp>
      <p:sp>
        <p:nvSpPr>
          <p:cNvPr id="5" name="Metin Yer Tutucusu 4"/>
          <p:cNvSpPr>
            <a:spLocks noGrp="1"/>
          </p:cNvSpPr>
          <p:nvPr>
            <p:ph type="body" idx="1"/>
          </p:nvPr>
        </p:nvSpPr>
        <p:spPr/>
        <p:txBody>
          <a:bodyPr/>
          <a:lstStyle/>
          <a:p>
            <a:endParaRPr lang="tr-TR"/>
          </a:p>
        </p:txBody>
      </p:sp>
    </p:spTree>
    <p:extLst>
      <p:ext uri="{BB962C8B-B14F-4D97-AF65-F5344CB8AC3E}">
        <p14:creationId xmlns:p14="http://schemas.microsoft.com/office/powerpoint/2010/main" val="33918468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Saf Ses </a:t>
            </a:r>
            <a:r>
              <a:rPr lang="tr-TR" dirty="0" err="1" smtClean="0"/>
              <a:t>Odyometrisi</a:t>
            </a:r>
            <a:endParaRPr lang="tr-TR" dirty="0"/>
          </a:p>
        </p:txBody>
      </p:sp>
      <p:sp>
        <p:nvSpPr>
          <p:cNvPr id="5" name="İçerik Yer Tutucusu 4"/>
          <p:cNvSpPr>
            <a:spLocks noGrp="1"/>
          </p:cNvSpPr>
          <p:nvPr>
            <p:ph idx="1"/>
          </p:nvPr>
        </p:nvSpPr>
        <p:spPr/>
        <p:txBody>
          <a:bodyPr/>
          <a:lstStyle/>
          <a:p>
            <a:pPr eaLnBrk="1" hangingPunct="1">
              <a:buClr>
                <a:srgbClr val="292929"/>
              </a:buClr>
            </a:pPr>
            <a:r>
              <a:rPr lang="tr-TR" altLang="tr-TR" sz="2800" dirty="0" err="1">
                <a:solidFill>
                  <a:srgbClr val="000000"/>
                </a:solidFill>
                <a:latin typeface="Calibri" pitchFamily="34" charset="0"/>
              </a:rPr>
              <a:t>Odiometriler</a:t>
            </a:r>
            <a:r>
              <a:rPr lang="tr-TR" altLang="tr-TR" sz="2800" dirty="0">
                <a:solidFill>
                  <a:srgbClr val="000000"/>
                </a:solidFill>
                <a:latin typeface="Calibri" pitchFamily="34" charset="0"/>
              </a:rPr>
              <a:t>, kalibre edilmiş saf ses üreten, konuşma ve çeşitli maskeleme sesleri çıkartan, bir uygulayıcı tarafından maniple edilen (mikrofonlu, kulaklıklı ve kemik yolu için vibratörlü) cihazlardır. </a:t>
            </a:r>
          </a:p>
          <a:p>
            <a:pPr eaLnBrk="1" hangingPunct="1">
              <a:buClr>
                <a:srgbClr val="292929"/>
              </a:buClr>
            </a:pPr>
            <a:endParaRPr lang="tr-TR" altLang="tr-TR" sz="2800" dirty="0">
              <a:solidFill>
                <a:srgbClr val="000000"/>
              </a:solidFill>
              <a:latin typeface="Calibri" pitchFamily="34" charset="0"/>
            </a:endParaRPr>
          </a:p>
          <a:p>
            <a:pPr eaLnBrk="1" hangingPunct="1">
              <a:buClr>
                <a:srgbClr val="292929"/>
              </a:buClr>
            </a:pPr>
            <a:r>
              <a:rPr lang="tr-TR" altLang="tr-TR" sz="2800" dirty="0" err="1">
                <a:solidFill>
                  <a:srgbClr val="000000"/>
                </a:solidFill>
                <a:latin typeface="Calibri" pitchFamily="34" charset="0"/>
              </a:rPr>
              <a:t>Tonal</a:t>
            </a:r>
            <a:r>
              <a:rPr lang="tr-TR" altLang="tr-TR" sz="2800" dirty="0">
                <a:solidFill>
                  <a:srgbClr val="000000"/>
                </a:solidFill>
                <a:latin typeface="Calibri" pitchFamily="34" charset="0"/>
              </a:rPr>
              <a:t> </a:t>
            </a:r>
            <a:r>
              <a:rPr lang="tr-TR" altLang="tr-TR" sz="2800" dirty="0" err="1">
                <a:solidFill>
                  <a:srgbClr val="000000"/>
                </a:solidFill>
                <a:latin typeface="Calibri" pitchFamily="34" charset="0"/>
              </a:rPr>
              <a:t>Odiometri</a:t>
            </a:r>
            <a:r>
              <a:rPr lang="tr-TR" altLang="tr-TR" sz="2800" dirty="0">
                <a:solidFill>
                  <a:srgbClr val="000000"/>
                </a:solidFill>
                <a:latin typeface="Calibri" pitchFamily="34" charset="0"/>
              </a:rPr>
              <a:t> (Saf Ses </a:t>
            </a:r>
            <a:r>
              <a:rPr lang="tr-TR" altLang="tr-TR" sz="2800" dirty="0" err="1" smtClean="0">
                <a:solidFill>
                  <a:srgbClr val="000000"/>
                </a:solidFill>
                <a:latin typeface="Calibri" pitchFamily="34" charset="0"/>
              </a:rPr>
              <a:t>Odiometrisi</a:t>
            </a:r>
            <a:r>
              <a:rPr lang="tr-TR" altLang="tr-TR" sz="2800" dirty="0" smtClean="0">
                <a:solidFill>
                  <a:srgbClr val="000000"/>
                </a:solidFill>
                <a:latin typeface="Calibri" pitchFamily="34" charset="0"/>
              </a:rPr>
              <a:t>) Saf </a:t>
            </a:r>
            <a:r>
              <a:rPr lang="tr-TR" altLang="tr-TR" sz="2800" dirty="0">
                <a:solidFill>
                  <a:srgbClr val="000000"/>
                </a:solidFill>
                <a:latin typeface="Calibri" pitchFamily="34" charset="0"/>
              </a:rPr>
              <a:t>ton sesler verilerek işitme eşiğini saptamaya yarayan </a:t>
            </a:r>
            <a:r>
              <a:rPr lang="tr-TR" altLang="tr-TR" sz="2800" dirty="0" err="1">
                <a:solidFill>
                  <a:srgbClr val="000000"/>
                </a:solidFill>
                <a:latin typeface="Calibri" pitchFamily="34" charset="0"/>
              </a:rPr>
              <a:t>subjektif</a:t>
            </a:r>
            <a:r>
              <a:rPr lang="tr-TR" altLang="tr-TR" sz="2800" dirty="0">
                <a:solidFill>
                  <a:srgbClr val="000000"/>
                </a:solidFill>
                <a:latin typeface="Calibri" pitchFamily="34" charset="0"/>
              </a:rPr>
              <a:t> bir yöntemdir. </a:t>
            </a:r>
          </a:p>
        </p:txBody>
      </p:sp>
    </p:spTree>
    <p:extLst>
      <p:ext uri="{BB962C8B-B14F-4D97-AF65-F5344CB8AC3E}">
        <p14:creationId xmlns:p14="http://schemas.microsoft.com/office/powerpoint/2010/main" val="2723668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Saf Ses </a:t>
            </a:r>
            <a:r>
              <a:rPr lang="tr-TR" dirty="0" err="1"/>
              <a:t>Odyometrisi</a:t>
            </a:r>
            <a:endParaRPr lang="tr-TR" dirty="0"/>
          </a:p>
        </p:txBody>
      </p:sp>
      <p:sp>
        <p:nvSpPr>
          <p:cNvPr id="3" name="İçerik Yer Tutucusu 2"/>
          <p:cNvSpPr>
            <a:spLocks noGrp="1"/>
          </p:cNvSpPr>
          <p:nvPr>
            <p:ph idx="1"/>
          </p:nvPr>
        </p:nvSpPr>
        <p:spPr/>
        <p:txBody>
          <a:bodyPr/>
          <a:lstStyle/>
          <a:p>
            <a:endParaRPr lang="tr-TR"/>
          </a:p>
        </p:txBody>
      </p:sp>
      <p:pic>
        <p:nvPicPr>
          <p:cNvPr id="4" name="table"/>
          <p:cNvPicPr>
            <a:picLocks noChangeAspect="1"/>
          </p:cNvPicPr>
          <p:nvPr/>
        </p:nvPicPr>
        <p:blipFill>
          <a:blip r:embed="rId2" cstate="print"/>
          <a:stretch>
            <a:fillRect/>
          </a:stretch>
        </p:blipFill>
        <p:spPr>
          <a:xfrm>
            <a:off x="141285" y="1988840"/>
            <a:ext cx="8861427" cy="4086310"/>
          </a:xfrm>
          <a:prstGeom prst="rect">
            <a:avLst/>
          </a:prstGeom>
        </p:spPr>
      </p:pic>
    </p:spTree>
    <p:extLst>
      <p:ext uri="{BB962C8B-B14F-4D97-AF65-F5344CB8AC3E}">
        <p14:creationId xmlns:p14="http://schemas.microsoft.com/office/powerpoint/2010/main" val="18155615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İçerik Yer Tutucusu"/>
          <p:cNvGraphicFramePr>
            <a:graphicFrameLocks/>
          </p:cNvGraphicFramePr>
          <p:nvPr>
            <p:extLst/>
          </p:nvPr>
        </p:nvGraphicFramePr>
        <p:xfrm>
          <a:off x="133351" y="1539099"/>
          <a:ext cx="8887824" cy="5274277"/>
        </p:xfrm>
        <a:graphic>
          <a:graphicData uri="http://schemas.openxmlformats.org/drawingml/2006/table">
            <a:tbl>
              <a:tblPr firstRow="1" bandRow="1"/>
              <a:tblGrid>
                <a:gridCol w="4046430">
                  <a:extLst>
                    <a:ext uri="{9D8B030D-6E8A-4147-A177-3AD203B41FA5}">
                      <a16:colId xmlns:a16="http://schemas.microsoft.com/office/drawing/2014/main" val="20000"/>
                    </a:ext>
                  </a:extLst>
                </a:gridCol>
                <a:gridCol w="4841394">
                  <a:extLst>
                    <a:ext uri="{9D8B030D-6E8A-4147-A177-3AD203B41FA5}">
                      <a16:colId xmlns:a16="http://schemas.microsoft.com/office/drawing/2014/main" val="20001"/>
                    </a:ext>
                  </a:extLst>
                </a:gridCol>
              </a:tblGrid>
              <a:tr h="582568">
                <a:tc gridSpan="2">
                  <a: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tr-TR" sz="3200" b="1" i="0" u="none" strike="noStrike" kern="1200" cap="none" spc="0" normalizeH="0" baseline="0" noProof="0" dirty="0" smtClean="0">
                          <a:ln>
                            <a:noFill/>
                          </a:ln>
                          <a:solidFill>
                            <a:schemeClr val="bg1"/>
                          </a:solidFill>
                          <a:effectLst>
                            <a:innerShdw blurRad="63500" dist="50800" dir="8100000">
                              <a:prstClr val="black">
                                <a:alpha val="50000"/>
                              </a:prstClr>
                            </a:innerShdw>
                          </a:effectLst>
                          <a:uLnTx/>
                          <a:uFillTx/>
                          <a:latin typeface="Calibri" pitchFamily="34" charset="0"/>
                          <a:ea typeface="+mn-ea"/>
                          <a:cs typeface="Calibri" pitchFamily="34" charset="0"/>
                        </a:rPr>
                        <a:t>ODYOMETRİDE KULLANILAN SAF SESLER </a:t>
                      </a:r>
                      <a:endParaRPr kumimoji="0" lang="en-GB" sz="3200" b="1" i="0" u="none" strike="noStrike" kern="1200" cap="none" spc="0" normalizeH="0" baseline="0" noProof="0" dirty="0" smtClean="0">
                        <a:ln>
                          <a:noFill/>
                        </a:ln>
                        <a:solidFill>
                          <a:schemeClr val="bg1"/>
                        </a:solidFill>
                        <a:effectLst>
                          <a:innerShdw blurRad="63500" dist="50800" dir="8100000">
                            <a:prstClr val="black">
                              <a:alpha val="50000"/>
                            </a:prstClr>
                          </a:innerShdw>
                        </a:effectLst>
                        <a:uLnTx/>
                        <a:uFillTx/>
                        <a:latin typeface="Calibri" pitchFamily="34" charset="0"/>
                        <a:ea typeface="+mn-ea"/>
                        <a:cs typeface="Calibri" pitchFamily="34" charset="0"/>
                      </a:endParaRPr>
                    </a:p>
                  </a:txBody>
                  <a:tcPr marL="91439" marR="91439"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2800" b="1" i="0" u="none" strike="noStrike" cap="none" normalizeH="0" baseline="0" dirty="0" smtClean="0">
                        <a:ln>
                          <a:noFill/>
                        </a:ln>
                        <a:solidFill>
                          <a:schemeClr val="bg1"/>
                        </a:solidFill>
                        <a:effectLst/>
                        <a:latin typeface="Calibri" pitchFamily="34" charset="0"/>
                        <a:cs typeface="Calibri" pitchFamily="34" charset="0"/>
                      </a:endParaRPr>
                    </a:p>
                  </a:txBody>
                  <a:tcPr marL="91439" marR="91439"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213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tr-TR" sz="28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ODİO SESLERİ</a:t>
                      </a:r>
                    </a:p>
                  </a:txBody>
                  <a:tcPr marL="91439" marR="91439"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cs typeface="Calibri" pitchFamily="34" charset="0"/>
                        </a:rPr>
                        <a:t>FREKANSLAR -Hertz</a:t>
                      </a:r>
                    </a:p>
                  </a:txBody>
                  <a:tcPr marL="91439" marR="91439"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5213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250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5213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500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213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1.000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213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2.000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21301">
                <a:tc>
                  <a:txBody>
                    <a:body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3.</a:t>
                      </a:r>
                      <a:r>
                        <a:rPr kumimoji="0" lang="en-US" sz="2400" b="1" i="0" u="none" strike="noStrike" cap="none" normalizeH="0" baseline="0" dirty="0" smtClean="0">
                          <a:ln>
                            <a:noFill/>
                          </a:ln>
                          <a:solidFill>
                            <a:schemeClr val="tx1"/>
                          </a:solidFill>
                          <a:effectLst/>
                          <a:latin typeface="Calibri" pitchFamily="34" charset="0"/>
                          <a:cs typeface="Calibri" pitchFamily="34" charset="0"/>
                        </a:rPr>
                        <a:t>000</a:t>
                      </a:r>
                    </a:p>
                  </a:txBody>
                  <a:tcPr marL="91439" marR="91439"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6"/>
                  </a:ext>
                </a:extLst>
              </a:tr>
              <a:tr h="521301">
                <a:tc>
                  <a:txBody>
                    <a:body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cap="none" normalizeH="0" baseline="0" dirty="0" smtClean="0">
                          <a:ln>
                            <a:noFill/>
                          </a:ln>
                          <a:solidFill>
                            <a:schemeClr val="tx1"/>
                          </a:solidFill>
                          <a:effectLst/>
                          <a:latin typeface="Calibri" pitchFamily="34" charset="0"/>
                          <a:cs typeface="Calibri" pitchFamily="34" charset="0"/>
                        </a:rPr>
                        <a:t>4</a:t>
                      </a:r>
                      <a:r>
                        <a:rPr kumimoji="0" lang="tr-TR" sz="2400" b="1" i="0" u="none" strike="noStrike" cap="none" normalizeH="0" baseline="0" dirty="0" smtClean="0">
                          <a:ln>
                            <a:noFill/>
                          </a:ln>
                          <a:solidFill>
                            <a:schemeClr val="tx1"/>
                          </a:solidFill>
                          <a:effectLst/>
                          <a:latin typeface="Calibri" pitchFamily="34" charset="0"/>
                          <a:cs typeface="Calibri" pitchFamily="34" charset="0"/>
                        </a:rPr>
                        <a:t>.</a:t>
                      </a:r>
                      <a:r>
                        <a:rPr kumimoji="0" lang="en-US" sz="2400" b="1" i="0" u="none" strike="noStrike" cap="none" normalizeH="0" baseline="0" dirty="0" smtClean="0">
                          <a:ln>
                            <a:noFill/>
                          </a:ln>
                          <a:solidFill>
                            <a:schemeClr val="tx1"/>
                          </a:solidFill>
                          <a:effectLst/>
                          <a:latin typeface="Calibri" pitchFamily="34" charset="0"/>
                          <a:cs typeface="Calibri" pitchFamily="34" charset="0"/>
                        </a:rPr>
                        <a:t>000</a:t>
                      </a:r>
                    </a:p>
                  </a:txBody>
                  <a:tcPr marL="91439" marR="91439"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10007"/>
                  </a:ext>
                </a:extLst>
              </a:tr>
              <a:tr h="521301">
                <a:tc>
                  <a:txBody>
                    <a:body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6.000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8"/>
                  </a:ext>
                </a:extLst>
              </a:tr>
              <a:tr h="521301">
                <a:tc>
                  <a:txBody>
                    <a:bodyPr/>
                    <a:lstStyle/>
                    <a:p>
                      <a:pPr marL="457200" marR="0" lvl="1"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L="91439" marR="91439"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sz="2400" b="1" i="0" u="none" strike="noStrike" cap="none" normalizeH="0" baseline="0" dirty="0" smtClean="0">
                          <a:ln>
                            <a:noFill/>
                          </a:ln>
                          <a:solidFill>
                            <a:schemeClr val="tx1"/>
                          </a:solidFill>
                          <a:effectLst/>
                          <a:latin typeface="Calibri" pitchFamily="34" charset="0"/>
                          <a:cs typeface="Calibri" pitchFamily="34" charset="0"/>
                        </a:rPr>
                        <a:t>8.000</a:t>
                      </a: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txBody>
                  <a:tcPr marL="91439" marR="91439"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10009"/>
                  </a:ext>
                </a:extLst>
              </a:tr>
            </a:tbl>
          </a:graphicData>
        </a:graphic>
      </p:graphicFrame>
      <p:pic>
        <p:nvPicPr>
          <p:cNvPr id="10" name="C0D7741.WAV">
            <a:hlinkClick r:id="" action="ppaction://media"/>
          </p:cNvPr>
          <p:cNvPicPr preferRelativeResize="0">
            <a:picLocks noChangeArrowheads="1"/>
          </p:cNvPicPr>
          <p:nvPr>
            <a:wavAudioFile r:embed="rId1" name="C0D75ABB.WAV"/>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2659881"/>
            <a:ext cx="9842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E269741.WAV">
            <a:hlinkClick r:id="" action="ppaction://media"/>
          </p:cNvPr>
          <p:cNvPicPr preferRelativeResize="0">
            <a:picLocks noChangeArrowheads="1"/>
          </p:cNvPicPr>
          <p:nvPr>
            <a:wavAudioFile r:embed="rId2" name="E26901E1.WAV"/>
          </p:nvPr>
        </p:nvPicPr>
        <p:blipFill>
          <a:blip r:embed="rId11" cstate="print">
            <a:extLst>
              <a:ext uri="{28A0092B-C50C-407E-A947-70E740481C1C}">
                <a14:useLocalDpi xmlns:a14="http://schemas.microsoft.com/office/drawing/2010/main" val="0"/>
              </a:ext>
            </a:extLst>
          </a:blip>
          <a:srcRect/>
          <a:stretch>
            <a:fillRect/>
          </a:stretch>
        </p:blipFill>
        <p:spPr bwMode="auto">
          <a:xfrm>
            <a:off x="1831975" y="3180581"/>
            <a:ext cx="9842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080756.WAV">
            <a:hlinkClick r:id="" action="ppaction://media"/>
          </p:cNvPr>
          <p:cNvPicPr preferRelativeResize="0">
            <a:picLocks noChangeArrowheads="1"/>
          </p:cNvPicPr>
          <p:nvPr>
            <a:wavAudioFile r:embed="rId3" name="D0806390.WAV"/>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3712394"/>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573756.WAV">
            <a:hlinkClick r:id="" action="ppaction://media"/>
          </p:cNvPr>
          <p:cNvPicPr preferRelativeResize="0">
            <a:picLocks noChangeArrowheads="1"/>
          </p:cNvPicPr>
          <p:nvPr>
            <a:wavAudioFile r:embed="rId4" name="257385BE.WAV"/>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4234681"/>
            <a:ext cx="9842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7B6756.WAV">
            <a:hlinkClick r:id="" action="ppaction://media"/>
          </p:cNvPr>
          <p:cNvPicPr preferRelativeResize="0">
            <a:picLocks noChangeArrowheads="1"/>
          </p:cNvPicPr>
          <p:nvPr>
            <a:wavAudioFile r:embed="rId5" name="67B6AB2D.WAV"/>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5277669"/>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49FC756.WAV">
            <a:hlinkClick r:id="" action="ppaction://media"/>
          </p:cNvPr>
          <p:cNvPicPr preferRelativeResize="0">
            <a:picLocks noChangeArrowheads="1"/>
          </p:cNvPicPr>
          <p:nvPr>
            <a:wavAudioFile r:embed="rId6" name="49FC2C69.WAV"/>
          </p:nvPr>
        </p:nvPicPr>
        <p:blipFill>
          <a:blip r:embed="rId11" cstate="print">
            <a:extLst>
              <a:ext uri="{28A0092B-C50C-407E-A947-70E740481C1C}">
                <a14:useLocalDpi xmlns:a14="http://schemas.microsoft.com/office/drawing/2010/main" val="0"/>
              </a:ext>
            </a:extLst>
          </a:blip>
          <a:srcRect/>
          <a:stretch>
            <a:fillRect/>
          </a:stretch>
        </p:blipFill>
        <p:spPr bwMode="auto">
          <a:xfrm>
            <a:off x="1835150" y="5792019"/>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62B2756.WAV">
            <a:hlinkClick r:id="" action="ppaction://media"/>
          </p:cNvPr>
          <p:cNvPicPr preferRelativeResize="0">
            <a:picLocks noChangeArrowheads="1"/>
          </p:cNvPicPr>
          <p:nvPr>
            <a:wavAudioFile r:embed="rId7" name="62B2DA01.WAV"/>
          </p:nvPr>
        </p:nvPicPr>
        <p:blipFill>
          <a:blip r:embed="rId11" cstate="print">
            <a:extLst>
              <a:ext uri="{28A0092B-C50C-407E-A947-70E740481C1C}">
                <a14:useLocalDpi xmlns:a14="http://schemas.microsoft.com/office/drawing/2010/main" val="0"/>
              </a:ext>
            </a:extLst>
          </a:blip>
          <a:srcRect/>
          <a:stretch>
            <a:fillRect/>
          </a:stretch>
        </p:blipFill>
        <p:spPr bwMode="auto">
          <a:xfrm>
            <a:off x="1844675" y="6319069"/>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7023756.WAV">
            <a:hlinkClick r:id="" action="ppaction://media"/>
          </p:cNvPr>
          <p:cNvPicPr preferRelativeResize="0">
            <a:picLocks/>
          </p:cNvPicPr>
          <p:nvPr>
            <a:wavAudioFile r:embed="rId8" name="7023E225.WAV"/>
          </p:nvPr>
        </p:nvPicPr>
        <p:blipFill>
          <a:blip r:embed="rId12" cstate="print">
            <a:extLst>
              <a:ext uri="{28A0092B-C50C-407E-A947-70E740481C1C}">
                <a14:useLocalDpi xmlns:a14="http://schemas.microsoft.com/office/drawing/2010/main" val="0"/>
              </a:ext>
            </a:extLst>
          </a:blip>
          <a:srcRect/>
          <a:stretch>
            <a:fillRect/>
          </a:stretch>
        </p:blipFill>
        <p:spPr bwMode="auto">
          <a:xfrm>
            <a:off x="1831975" y="4753794"/>
            <a:ext cx="9842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p:txBody>
          <a:bodyPr/>
          <a:lstStyle/>
          <a:p>
            <a:r>
              <a:rPr lang="tr-TR" dirty="0"/>
              <a:t>Saf Ses </a:t>
            </a:r>
            <a:r>
              <a:rPr lang="tr-TR" dirty="0" err="1" smtClean="0"/>
              <a:t>Odyometrisi</a:t>
            </a:r>
            <a:r>
              <a:rPr lang="tr-TR" dirty="0" smtClean="0"/>
              <a:t/>
            </a:r>
            <a:br>
              <a:rPr lang="tr-TR" dirty="0" smtClean="0"/>
            </a:br>
            <a:r>
              <a:rPr lang="tr-TR" sz="1100" dirty="0" smtClean="0"/>
              <a:t>(Slayt Özer Demir’in sunumundan alıntıdır)</a:t>
            </a:r>
            <a:endParaRPr lang="tr-TR" dirty="0"/>
          </a:p>
        </p:txBody>
      </p:sp>
    </p:spTree>
    <p:extLst>
      <p:ext uri="{BB962C8B-B14F-4D97-AF65-F5344CB8AC3E}">
        <p14:creationId xmlns:p14="http://schemas.microsoft.com/office/powerpoint/2010/main" val="78867001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00" fill="hold"/>
                                        <p:tgtEl>
                                          <p:spTgt spid="10"/>
                                        </p:tgtEl>
                                      </p:cBhvr>
                                    </p:cmd>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000" fill="hold"/>
                                        <p:tgtEl>
                                          <p:spTgt spid="11"/>
                                        </p:tgtEl>
                                      </p:cBhvr>
                                    </p:cmd>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000" fill="hold"/>
                                        <p:tgtEl>
                                          <p:spTgt spid="1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mediacall" presetSubtype="0" fill="hold" nodeType="clickEffect">
                                  <p:stCondLst>
                                    <p:cond delay="0"/>
                                  </p:stCondLst>
                                  <p:childTnLst>
                                    <p:cmd type="call" cmd="playFrom(0.0)">
                                      <p:cBhvr>
                                        <p:cTn id="21" dur="1000" fill="hold"/>
                                        <p:tgtEl>
                                          <p:spTgt spid="13"/>
                                        </p:tgtEl>
                                      </p:cBhvr>
                                    </p:cmd>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1000" fill="hold"/>
                                        <p:tgtEl>
                                          <p:spTgt spid="14"/>
                                        </p:tgtEl>
                                      </p:cBhvr>
                                    </p:cmd>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000" fill="hold"/>
                                        <p:tgtEl>
                                          <p:spTgt spid="15"/>
                                        </p:tgtEl>
                                      </p:cBhvr>
                                    </p:cmd>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00" fill="hold"/>
                                        <p:tgtEl>
                                          <p:spTgt spid="16"/>
                                        </p:tgtEl>
                                      </p:cBhvr>
                                    </p:cmd>
                                  </p:childTnLst>
                                </p:cTn>
                              </p:par>
                            </p:childTnLst>
                          </p:cTn>
                        </p:par>
                      </p:childTnLst>
                    </p:cTn>
                  </p:par>
                </p:childTnLst>
              </p:cTn>
              <p:nextCondLst>
                <p:cond evt="onClick" delay="0">
                  <p:tgtEl>
                    <p:spTgt spid="16"/>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44" restart="whenNotActive" fill="hold" evtFilter="cancelBubble" nodeType="interactiveSeq">
                <p:stCondLst>
                  <p:cond evt="onClick" delay="0">
                    <p:tgtEl>
                      <p:spTgt spid="2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000" fill="hold"/>
                                        <p:tgtEl>
                                          <p:spTgt spid="23"/>
                                        </p:tgtEl>
                                      </p:cBhvr>
                                    </p:cmd>
                                  </p:childTnLst>
                                </p:cTn>
                              </p:par>
                            </p:childTnLst>
                          </p:cTn>
                        </p:par>
                      </p:childTnLst>
                    </p:cTn>
                  </p:par>
                </p:childTnLst>
              </p:cTn>
              <p:nextCondLst>
                <p:cond evt="onClick" delay="0">
                  <p:tgtEl>
                    <p:spTgt spid="23"/>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Frekans</a:t>
            </a:r>
            <a:endParaRPr lang="tr-TR" dirty="0"/>
          </a:p>
        </p:txBody>
      </p:sp>
      <p:sp>
        <p:nvSpPr>
          <p:cNvPr id="3" name="2 İçerik Yer Tutucusu"/>
          <p:cNvSpPr>
            <a:spLocks noGrp="1"/>
          </p:cNvSpPr>
          <p:nvPr>
            <p:ph idx="1"/>
          </p:nvPr>
        </p:nvSpPr>
        <p:spPr/>
        <p:txBody>
          <a:bodyPr/>
          <a:lstStyle/>
          <a:p>
            <a:r>
              <a:rPr lang="tr-TR" altLang="tr-TR" sz="2800" dirty="0" smtClean="0">
                <a:cs typeface="Times New Roman" pitchFamily="18" charset="0"/>
              </a:rPr>
              <a:t>Konuşma sesleri 500-2000 Hz. arasındadır</a:t>
            </a:r>
            <a:r>
              <a:rPr lang="tr-TR" altLang="tr-TR" dirty="0" smtClean="0">
                <a:cs typeface="Times New Roman" pitchFamily="18" charset="0"/>
              </a:rPr>
              <a:t>.</a:t>
            </a:r>
            <a:endParaRPr lang="tr-TR" dirty="0"/>
          </a:p>
        </p:txBody>
      </p:sp>
      <p:pic>
        <p:nvPicPr>
          <p:cNvPr id="1026" name="Picture 2"/>
          <p:cNvPicPr>
            <a:picLocks noChangeAspect="1" noChangeArrowheads="1"/>
          </p:cNvPicPr>
          <p:nvPr/>
        </p:nvPicPr>
        <p:blipFill>
          <a:blip r:embed="rId2" cstate="print"/>
          <a:srcRect/>
          <a:stretch>
            <a:fillRect/>
          </a:stretch>
        </p:blipFill>
        <p:spPr bwMode="auto">
          <a:xfrm>
            <a:off x="1403648" y="3615110"/>
            <a:ext cx="6661158" cy="1542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İçerik Yer Tutucusu"/>
          <p:cNvGraphicFramePr>
            <a:graphicFrameLocks noGrp="1"/>
          </p:cNvGraphicFramePr>
          <p:nvPr>
            <p:extLst/>
          </p:nvPr>
        </p:nvGraphicFramePr>
        <p:xfrm>
          <a:off x="68131" y="2204864"/>
          <a:ext cx="9144000" cy="4602163"/>
        </p:xfrm>
        <a:graphic>
          <a:graphicData uri="http://schemas.openxmlformats.org/drawingml/2006/table">
            <a:tbl>
              <a:tblPr/>
              <a:tblGrid>
                <a:gridCol w="3860800">
                  <a:extLst>
                    <a:ext uri="{9D8B030D-6E8A-4147-A177-3AD203B41FA5}">
                      <a16:colId xmlns:a16="http://schemas.microsoft.com/office/drawing/2014/main" val="20000"/>
                    </a:ext>
                  </a:extLst>
                </a:gridCol>
                <a:gridCol w="2613025">
                  <a:extLst>
                    <a:ext uri="{9D8B030D-6E8A-4147-A177-3AD203B41FA5}">
                      <a16:colId xmlns:a16="http://schemas.microsoft.com/office/drawing/2014/main" val="20001"/>
                    </a:ext>
                  </a:extLst>
                </a:gridCol>
                <a:gridCol w="2670175">
                  <a:extLst>
                    <a:ext uri="{9D8B030D-6E8A-4147-A177-3AD203B41FA5}">
                      <a16:colId xmlns:a16="http://schemas.microsoft.com/office/drawing/2014/main" val="20002"/>
                    </a:ext>
                  </a:extLst>
                </a:gridCol>
              </a:tblGrid>
              <a:tr h="952500">
                <a:tc gridSpan="3">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3200" b="1" i="0" u="none" strike="noStrike" cap="none" normalizeH="0" baseline="0" dirty="0" smtClean="0">
                          <a:ln>
                            <a:noFill/>
                          </a:ln>
                          <a:solidFill>
                            <a:schemeClr val="bg1"/>
                          </a:solidFill>
                          <a:effectLst/>
                          <a:latin typeface="Calibri" pitchFamily="34" charset="0"/>
                          <a:cs typeface="Arial" charset="0"/>
                        </a:rPr>
                        <a:t>ODİOMETRİK SEMBOLLER</a:t>
                      </a: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096963">
                <a:tc>
                  <a:txBody>
                    <a:bodyPr/>
                    <a:lstStyle>
                      <a:lvl1pPr marL="342900" indent="-342900" eaLnBrk="0" hangingPunct="0">
                        <a:spcBef>
                          <a:spcPct val="20000"/>
                        </a:spcBef>
                        <a:buFont typeface="Wingdings" pitchFamily="2" charset="2"/>
                        <a:defRPr sz="1600">
                          <a:solidFill>
                            <a:schemeClr val="tx1"/>
                          </a:solidFill>
                          <a:latin typeface="Arial" charset="0"/>
                          <a:cs typeface="Arial" charset="0"/>
                        </a:defRPr>
                      </a:lvl1pPr>
                      <a:lvl2pPr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457200" marR="0" lvl="1"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chemeClr val="tx1"/>
                          </a:solidFill>
                          <a:effectLst/>
                          <a:latin typeface="Cambria" pitchFamily="18" charset="0"/>
                          <a:cs typeface="Arial" charset="0"/>
                        </a:rPr>
                        <a:t>SEMBOLLER</a:t>
                      </a:r>
                      <a:endParaRPr kumimoji="0" lang="en-US" altLang="tr-TR" sz="2400" b="1" i="0" u="none" strike="noStrike" cap="none" normalizeH="0" baseline="0" smtClean="0">
                        <a:ln>
                          <a:noFill/>
                        </a:ln>
                        <a:solidFill>
                          <a:schemeClr val="tx1"/>
                        </a:solidFill>
                        <a:effectLst/>
                        <a:latin typeface="Cambria" pitchFamily="18"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chemeClr val="tx1"/>
                          </a:solidFill>
                          <a:effectLst/>
                          <a:latin typeface="Calibri" pitchFamily="34" charset="0"/>
                          <a:cs typeface="Arial" charset="0"/>
                        </a:rPr>
                        <a:t>SOL KULAK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rgbClr val="3366FF"/>
                          </a:solidFill>
                          <a:effectLst/>
                          <a:latin typeface="Calibri" pitchFamily="34" charset="0"/>
                          <a:cs typeface="Arial" charset="0"/>
                        </a:rPr>
                        <a:t>[MAVİ]</a:t>
                      </a:r>
                      <a:endParaRPr kumimoji="0" lang="en-US" altLang="tr-TR" sz="2400" b="1" i="0" u="none" strike="noStrike" cap="none" normalizeH="0" baseline="0" smtClean="0">
                        <a:ln>
                          <a:noFill/>
                        </a:ln>
                        <a:solidFill>
                          <a:srgbClr val="3366FF"/>
                        </a:solidFill>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chemeClr val="tx1"/>
                          </a:solidFill>
                          <a:effectLst/>
                          <a:latin typeface="Calibri" pitchFamily="34" charset="0"/>
                          <a:cs typeface="Arial" charset="0"/>
                        </a:rPr>
                        <a:t>SAĞ KULAK</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rgbClr val="FF0000"/>
                          </a:solidFill>
                          <a:effectLst/>
                          <a:latin typeface="Calibri" pitchFamily="34" charset="0"/>
                          <a:cs typeface="Arial" charset="0"/>
                        </a:rPr>
                        <a:t>[KIRMIZI]</a:t>
                      </a:r>
                      <a:endParaRPr kumimoji="0" lang="en-US" altLang="tr-TR" sz="2400" b="1" i="0" u="none" strike="noStrike" cap="none" normalizeH="0" baseline="0" smtClean="0">
                        <a:ln>
                          <a:noFill/>
                        </a:ln>
                        <a:solidFill>
                          <a:srgbClr val="FF0000"/>
                        </a:solidFill>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276350">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chemeClr val="tx1"/>
                          </a:solidFill>
                          <a:effectLst/>
                          <a:latin typeface="Calibri" pitchFamily="34" charset="0"/>
                          <a:cs typeface="Arial" charset="0"/>
                        </a:rPr>
                        <a:t>HAVA YOLU</a:t>
                      </a:r>
                      <a:endParaRPr kumimoji="0" lang="en-US" altLang="tr-TR" sz="2400" b="1" i="0" u="none" strike="noStrike" cap="none" normalizeH="0" baseline="0" smtClean="0">
                        <a:ln>
                          <a:noFill/>
                        </a:ln>
                        <a:solidFill>
                          <a:schemeClr val="tx1"/>
                        </a:solidFill>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3600" b="1" i="0" u="none" strike="noStrike" cap="none" normalizeH="0" baseline="0" smtClean="0">
                          <a:ln>
                            <a:noFill/>
                          </a:ln>
                          <a:solidFill>
                            <a:srgbClr val="3366FF"/>
                          </a:solidFill>
                          <a:effectLst>
                            <a:outerShdw blurRad="38100" dist="38100" dir="2700000" algn="tl">
                              <a:srgbClr val="000000"/>
                            </a:outerShdw>
                          </a:effectLst>
                          <a:latin typeface="Calibri" pitchFamily="34" charset="0"/>
                          <a:cs typeface="Arial" charset="0"/>
                        </a:rPr>
                        <a:t>X</a:t>
                      </a:r>
                      <a:endParaRPr kumimoji="0" lang="en-US" altLang="tr-TR" sz="3600" b="1" i="0" u="none" strike="noStrike" cap="none" normalizeH="0" baseline="0" smtClean="0">
                        <a:ln>
                          <a:noFill/>
                        </a:ln>
                        <a:solidFill>
                          <a:srgbClr val="3366FF"/>
                        </a:solidFill>
                        <a:effectLst>
                          <a:outerShdw blurRad="38100" dist="38100" dir="2700000" algn="tl">
                            <a:srgbClr val="000000"/>
                          </a:outerShdw>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3600" b="1" i="0" u="none" strike="noStrike" cap="none" normalizeH="0" baseline="0" smtClean="0">
                          <a:ln>
                            <a:noFill/>
                          </a:ln>
                          <a:solidFill>
                            <a:srgbClr val="FF0000"/>
                          </a:solidFill>
                          <a:effectLst>
                            <a:outerShdw blurRad="38100" dist="38100" dir="2700000" algn="tl">
                              <a:srgbClr val="000000"/>
                            </a:outerShdw>
                          </a:effectLst>
                          <a:latin typeface="Calibri" pitchFamily="34" charset="0"/>
                          <a:cs typeface="Arial" charset="0"/>
                        </a:rPr>
                        <a:t>O</a:t>
                      </a:r>
                      <a:endParaRPr kumimoji="0" lang="en-US" altLang="tr-TR" sz="3600" b="1" i="0" u="none" strike="noStrike" cap="none" normalizeH="0" baseline="0" smtClean="0">
                        <a:ln>
                          <a:noFill/>
                        </a:ln>
                        <a:solidFill>
                          <a:srgbClr val="FF0000"/>
                        </a:solidFill>
                        <a:effectLst>
                          <a:outerShdw blurRad="38100" dist="38100" dir="2700000" algn="tl">
                            <a:srgbClr val="000000"/>
                          </a:outerShdw>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276350">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2400" b="1" i="0" u="none" strike="noStrike" cap="none" normalizeH="0" baseline="0" smtClean="0">
                          <a:ln>
                            <a:noFill/>
                          </a:ln>
                          <a:solidFill>
                            <a:schemeClr val="tx1"/>
                          </a:solidFill>
                          <a:effectLst/>
                          <a:latin typeface="Calibri" pitchFamily="34" charset="0"/>
                          <a:cs typeface="Arial" charset="0"/>
                        </a:rPr>
                        <a:t>KEMİK YOLU</a:t>
                      </a:r>
                      <a:endParaRPr kumimoji="0" lang="en-US" altLang="tr-TR" sz="2400" b="1" i="0" u="none" strike="noStrike" cap="none" normalizeH="0" baseline="0" smtClean="0">
                        <a:ln>
                          <a:noFill/>
                        </a:ln>
                        <a:solidFill>
                          <a:schemeClr val="tx1"/>
                        </a:solidFill>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4800" b="1" i="0" u="none" strike="noStrike" cap="none" normalizeH="0" baseline="0" dirty="0" smtClean="0">
                          <a:ln>
                            <a:noFill/>
                          </a:ln>
                          <a:solidFill>
                            <a:srgbClr val="3366FF"/>
                          </a:solidFill>
                          <a:effectLst>
                            <a:outerShdw blurRad="38100" dist="38100" dir="2700000" algn="tl">
                              <a:srgbClr val="000000"/>
                            </a:outerShdw>
                          </a:effectLst>
                          <a:latin typeface="Calibri" pitchFamily="34" charset="0"/>
                          <a:cs typeface="Arial" charset="0"/>
                        </a:rPr>
                        <a:t>&gt;</a:t>
                      </a:r>
                      <a:endParaRPr kumimoji="0" lang="en-US" altLang="tr-TR" sz="4800" b="1" i="0" u="none" strike="noStrike" cap="none" normalizeH="0" baseline="0" dirty="0" smtClean="0">
                        <a:ln>
                          <a:noFill/>
                        </a:ln>
                        <a:solidFill>
                          <a:srgbClr val="3366FF"/>
                        </a:solidFill>
                        <a:effectLst>
                          <a:outerShdw blurRad="38100" dist="38100" dir="2700000" algn="tl">
                            <a:srgbClr val="000000"/>
                          </a:outerShdw>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Wingdings" pitchFamily="2" charset="2"/>
                        <a:defRPr sz="1600">
                          <a:solidFill>
                            <a:schemeClr val="tx1"/>
                          </a:solidFill>
                          <a:latin typeface="Arial" charset="0"/>
                          <a:cs typeface="Arial" charset="0"/>
                        </a:defRPr>
                      </a:lvl1pPr>
                      <a:lvl2pPr marL="742950" indent="-285750" eaLnBrk="0" hangingPunct="0">
                        <a:spcBef>
                          <a:spcPct val="20000"/>
                        </a:spcBef>
                        <a:defRPr sz="1600">
                          <a:solidFill>
                            <a:schemeClr val="tx1"/>
                          </a:solidFill>
                          <a:latin typeface="Arial" charset="0"/>
                          <a:cs typeface="Arial" charset="0"/>
                        </a:defRPr>
                      </a:lvl2pPr>
                      <a:lvl3pPr marL="1143000" indent="-228600" eaLnBrk="0" hangingPunct="0">
                        <a:spcBef>
                          <a:spcPct val="20000"/>
                        </a:spcBef>
                        <a:defRPr sz="1600">
                          <a:solidFill>
                            <a:schemeClr val="tx1"/>
                          </a:solidFill>
                          <a:latin typeface="Arial" charset="0"/>
                          <a:cs typeface="Arial" charset="0"/>
                        </a:defRPr>
                      </a:lvl3pPr>
                      <a:lvl4pPr marL="1600200" indent="-228600" eaLnBrk="0" hangingPunct="0">
                        <a:spcBef>
                          <a:spcPct val="20000"/>
                        </a:spcBef>
                        <a:defRPr sz="1600">
                          <a:solidFill>
                            <a:schemeClr val="tx1"/>
                          </a:solidFill>
                          <a:latin typeface="Arial" charset="0"/>
                          <a:cs typeface="Arial" charset="0"/>
                        </a:defRPr>
                      </a:lvl4pPr>
                      <a:lvl5pPr marL="2057400" indent="-228600" eaLnBrk="0" hangingPunct="0">
                        <a:spcBef>
                          <a:spcPct val="20000"/>
                        </a:spcBef>
                        <a:defRPr sz="1600">
                          <a:solidFill>
                            <a:schemeClr val="tx1"/>
                          </a:solidFill>
                          <a:latin typeface="Arial" charset="0"/>
                          <a:cs typeface="Arial" charset="0"/>
                        </a:defRPr>
                      </a:lvl5pPr>
                      <a:lvl6pPr marL="2514600" indent="-228600" eaLnBrk="0" fontAlgn="base" hangingPunct="0">
                        <a:spcBef>
                          <a:spcPct val="20000"/>
                        </a:spcBef>
                        <a:spcAft>
                          <a:spcPct val="0"/>
                        </a:spcAft>
                        <a:defRPr sz="1600">
                          <a:solidFill>
                            <a:schemeClr val="tx1"/>
                          </a:solidFill>
                          <a:latin typeface="Arial" charset="0"/>
                          <a:cs typeface="Arial" charset="0"/>
                        </a:defRPr>
                      </a:lvl6pPr>
                      <a:lvl7pPr marL="2971800" indent="-228600" eaLnBrk="0" fontAlgn="base" hangingPunct="0">
                        <a:spcBef>
                          <a:spcPct val="20000"/>
                        </a:spcBef>
                        <a:spcAft>
                          <a:spcPct val="0"/>
                        </a:spcAft>
                        <a:defRPr sz="1600">
                          <a:solidFill>
                            <a:schemeClr val="tx1"/>
                          </a:solidFill>
                          <a:latin typeface="Arial" charset="0"/>
                          <a:cs typeface="Arial" charset="0"/>
                        </a:defRPr>
                      </a:lvl7pPr>
                      <a:lvl8pPr marL="3429000" indent="-228600" eaLnBrk="0" fontAlgn="base" hangingPunct="0">
                        <a:spcBef>
                          <a:spcPct val="20000"/>
                        </a:spcBef>
                        <a:spcAft>
                          <a:spcPct val="0"/>
                        </a:spcAft>
                        <a:defRPr sz="1600">
                          <a:solidFill>
                            <a:schemeClr val="tx1"/>
                          </a:solidFill>
                          <a:latin typeface="Arial" charset="0"/>
                          <a:cs typeface="Arial" charset="0"/>
                        </a:defRPr>
                      </a:lvl8pPr>
                      <a:lvl9pPr marL="3886200" indent="-228600" eaLnBrk="0" fontAlgn="base" hangingPunct="0">
                        <a:spcBef>
                          <a:spcPct val="20000"/>
                        </a:spcBef>
                        <a:spcAft>
                          <a:spcPct val="0"/>
                        </a:spcAft>
                        <a:defRPr sz="16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r-TR" altLang="tr-TR" sz="4800" b="1" i="0" u="none" strike="noStrike" cap="none" normalizeH="0" baseline="0" dirty="0" smtClean="0">
                          <a:ln>
                            <a:noFill/>
                          </a:ln>
                          <a:solidFill>
                            <a:srgbClr val="FF0000"/>
                          </a:solidFill>
                          <a:effectLst>
                            <a:outerShdw blurRad="38100" dist="38100" dir="2700000" algn="tl">
                              <a:srgbClr val="000000"/>
                            </a:outerShdw>
                          </a:effectLst>
                          <a:latin typeface="Calibri" pitchFamily="34" charset="0"/>
                          <a:cs typeface="Arial" charset="0"/>
                        </a:rPr>
                        <a:t>&lt;</a:t>
                      </a:r>
                      <a:endParaRPr kumimoji="0" lang="en-US" altLang="tr-TR" sz="4800" b="1" i="0" u="none" strike="noStrike" cap="none" normalizeH="0" baseline="0" dirty="0" smtClean="0">
                        <a:ln>
                          <a:noFill/>
                        </a:ln>
                        <a:solidFill>
                          <a:srgbClr val="FF0000"/>
                        </a:solidFill>
                        <a:effectLst>
                          <a:outerShdw blurRad="38100" dist="38100" dir="2700000" algn="tl">
                            <a:srgbClr val="000000"/>
                          </a:outerShdw>
                        </a:effectLst>
                        <a:latin typeface="Calibri" pitchFamily="34" charset="0"/>
                        <a:cs typeface="Arial" charset="0"/>
                      </a:endParaRPr>
                    </a:p>
                  </a:txBody>
                  <a:tcPr marL="91439" marR="91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2" name="Başlık 1"/>
          <p:cNvSpPr>
            <a:spLocks noGrp="1"/>
          </p:cNvSpPr>
          <p:nvPr>
            <p:ph type="title"/>
          </p:nvPr>
        </p:nvSpPr>
        <p:spPr/>
        <p:txBody>
          <a:bodyPr/>
          <a:lstStyle/>
          <a:p>
            <a:r>
              <a:rPr lang="tr-TR" dirty="0"/>
              <a:t>Saf Ses </a:t>
            </a:r>
            <a:r>
              <a:rPr lang="tr-TR" dirty="0" err="1"/>
              <a:t>Odyometrisi</a:t>
            </a:r>
            <a:endParaRPr lang="tr-TR" dirty="0"/>
          </a:p>
        </p:txBody>
      </p:sp>
    </p:spTree>
    <p:extLst>
      <p:ext uri="{BB962C8B-B14F-4D97-AF65-F5344CB8AC3E}">
        <p14:creationId xmlns:p14="http://schemas.microsoft.com/office/powerpoint/2010/main" val="342351331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tr-TR" altLang="tr-TR" smtClean="0"/>
              <a:t>Duyma Testi</a:t>
            </a:r>
          </a:p>
        </p:txBody>
      </p:sp>
      <p:pic>
        <p:nvPicPr>
          <p:cNvPr id="5123" name="Picture 3" descr="Normal_hea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182" y="1270302"/>
            <a:ext cx="4962450" cy="444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AutoShape 4"/>
          <p:cNvSpPr>
            <a:spLocks noChangeArrowheads="1"/>
          </p:cNvSpPr>
          <p:nvPr/>
        </p:nvSpPr>
        <p:spPr bwMode="auto">
          <a:xfrm>
            <a:off x="684213" y="2781300"/>
            <a:ext cx="647700" cy="2736850"/>
          </a:xfrm>
          <a:prstGeom prst="downArrow">
            <a:avLst>
              <a:gd name="adj1" fmla="val 13722"/>
              <a:gd name="adj2" fmla="val 62698"/>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tr-TR" altLang="tr-TR"/>
          </a:p>
        </p:txBody>
      </p:sp>
      <p:sp>
        <p:nvSpPr>
          <p:cNvPr id="5125" name="Text Box 5"/>
          <p:cNvSpPr txBox="1">
            <a:spLocks noChangeArrowheads="1"/>
          </p:cNvSpPr>
          <p:nvPr/>
        </p:nvSpPr>
        <p:spPr bwMode="auto">
          <a:xfrm>
            <a:off x="0" y="213360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tr-TR" altLang="tr-TR"/>
              <a:t>düşük</a:t>
            </a:r>
          </a:p>
        </p:txBody>
      </p:sp>
      <p:sp>
        <p:nvSpPr>
          <p:cNvPr id="5126" name="Text Box 6"/>
          <p:cNvSpPr txBox="1">
            <a:spLocks noChangeArrowheads="1"/>
          </p:cNvSpPr>
          <p:nvPr/>
        </p:nvSpPr>
        <p:spPr bwMode="auto">
          <a:xfrm>
            <a:off x="323850" y="573405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tr-TR" altLang="tr-TR"/>
              <a:t>yüksek</a:t>
            </a:r>
          </a:p>
        </p:txBody>
      </p:sp>
      <p:sp>
        <p:nvSpPr>
          <p:cNvPr id="5127" name="AutoShape 7"/>
          <p:cNvSpPr>
            <a:spLocks noChangeArrowheads="1"/>
          </p:cNvSpPr>
          <p:nvPr/>
        </p:nvSpPr>
        <p:spPr bwMode="auto">
          <a:xfrm rot="-5400000">
            <a:off x="3815557" y="5120481"/>
            <a:ext cx="647700" cy="2160587"/>
          </a:xfrm>
          <a:prstGeom prst="downArrow">
            <a:avLst>
              <a:gd name="adj1" fmla="val 13722"/>
              <a:gd name="adj2" fmla="val 4949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tr-TR" altLang="tr-TR"/>
          </a:p>
        </p:txBody>
      </p:sp>
      <p:sp>
        <p:nvSpPr>
          <p:cNvPr id="5128" name="Text Box 8"/>
          <p:cNvSpPr txBox="1">
            <a:spLocks noChangeArrowheads="1"/>
          </p:cNvSpPr>
          <p:nvPr/>
        </p:nvSpPr>
        <p:spPr bwMode="auto">
          <a:xfrm>
            <a:off x="5003800" y="594995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tr-TR" altLang="tr-TR"/>
              <a:t>tiz</a:t>
            </a:r>
          </a:p>
        </p:txBody>
      </p:sp>
      <p:sp>
        <p:nvSpPr>
          <p:cNvPr id="5129" name="Text Box 9"/>
          <p:cNvSpPr txBox="1">
            <a:spLocks noChangeArrowheads="1"/>
          </p:cNvSpPr>
          <p:nvPr/>
        </p:nvSpPr>
        <p:spPr bwMode="auto">
          <a:xfrm>
            <a:off x="1763713" y="5949950"/>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tr-TR" altLang="tr-TR"/>
              <a:t>kalın</a:t>
            </a:r>
          </a:p>
        </p:txBody>
      </p:sp>
    </p:spTree>
    <p:extLst>
      <p:ext uri="{BB962C8B-B14F-4D97-AF65-F5344CB8AC3E}">
        <p14:creationId xmlns:p14="http://schemas.microsoft.com/office/powerpoint/2010/main" val="1259594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tr-TR" altLang="tr-TR" smtClean="0"/>
              <a:t>Duyma Testi</a:t>
            </a:r>
          </a:p>
        </p:txBody>
      </p:sp>
      <p:pic>
        <p:nvPicPr>
          <p:cNvPr id="6147" name="Picture 3" descr="07_audi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1557338"/>
            <a:ext cx="44577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06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tr-TR" altLang="tr-TR" smtClean="0"/>
              <a:t>Duyma Testi</a:t>
            </a:r>
          </a:p>
        </p:txBody>
      </p:sp>
      <p:pic>
        <p:nvPicPr>
          <p:cNvPr id="7171" name="Picture 3" descr="Audiogram-RE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662113"/>
            <a:ext cx="6697662"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35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altLang="tr-TR" smtClean="0"/>
              <a:t>İşitme Kaybının Tipi</a:t>
            </a:r>
          </a:p>
        </p:txBody>
      </p:sp>
      <p:sp>
        <p:nvSpPr>
          <p:cNvPr id="39939" name="Rectangle 3"/>
          <p:cNvSpPr>
            <a:spLocks noGrp="1" noChangeArrowheads="1"/>
          </p:cNvSpPr>
          <p:nvPr>
            <p:ph type="body" idx="1"/>
          </p:nvPr>
        </p:nvSpPr>
        <p:spPr/>
        <p:txBody>
          <a:bodyPr/>
          <a:lstStyle/>
          <a:p>
            <a:pPr eaLnBrk="1" hangingPunct="1"/>
            <a:r>
              <a:rPr lang="tr-TR" altLang="tr-TR" smtClean="0"/>
              <a:t>İletim tipi</a:t>
            </a:r>
          </a:p>
        </p:txBody>
      </p:sp>
      <p:pic>
        <p:nvPicPr>
          <p:cNvPr id="39940" name="Picture 5" descr="Audiogram depicting a mild rising conductive h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781300"/>
            <a:ext cx="53101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5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7639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tr-TR" altLang="tr-TR" smtClean="0"/>
          </a:p>
        </p:txBody>
      </p:sp>
      <p:sp>
        <p:nvSpPr>
          <p:cNvPr id="40963" name="Rectangle 3"/>
          <p:cNvSpPr>
            <a:spLocks noGrp="1" noChangeArrowheads="1"/>
          </p:cNvSpPr>
          <p:nvPr>
            <p:ph type="body" idx="1"/>
          </p:nvPr>
        </p:nvSpPr>
        <p:spPr/>
        <p:txBody>
          <a:bodyPr/>
          <a:lstStyle/>
          <a:p>
            <a:pPr eaLnBrk="1" hangingPunct="1"/>
            <a:r>
              <a:rPr lang="tr-TR" altLang="tr-TR" smtClean="0"/>
              <a:t>Sensorinöral tip </a:t>
            </a:r>
            <a:r>
              <a:rPr lang="en-US" altLang="tr-TR" smtClean="0"/>
              <a:t> </a:t>
            </a:r>
          </a:p>
        </p:txBody>
      </p:sp>
      <p:pic>
        <p:nvPicPr>
          <p:cNvPr id="40964" name="Picture 5" descr="Audiogram depicting a high-frequency sloping s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924175"/>
            <a:ext cx="52705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4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4628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tr-TR" altLang="tr-TR" smtClean="0"/>
          </a:p>
        </p:txBody>
      </p:sp>
      <p:sp>
        <p:nvSpPr>
          <p:cNvPr id="41987" name="Rectangle 3"/>
          <p:cNvSpPr>
            <a:spLocks noGrp="1" noChangeArrowheads="1"/>
          </p:cNvSpPr>
          <p:nvPr>
            <p:ph type="body" idx="1"/>
          </p:nvPr>
        </p:nvSpPr>
        <p:spPr/>
        <p:txBody>
          <a:bodyPr/>
          <a:lstStyle/>
          <a:p>
            <a:pPr eaLnBrk="1" hangingPunct="1"/>
            <a:r>
              <a:rPr lang="tr-TR" altLang="tr-TR" smtClean="0"/>
              <a:t>Karışık Tip</a:t>
            </a:r>
          </a:p>
        </p:txBody>
      </p:sp>
      <p:pic>
        <p:nvPicPr>
          <p:cNvPr id="41988" name="Picture 5" descr="Audiogram depicting a mixed sloping hearing los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852738"/>
            <a:ext cx="511968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4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452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79712" y="1316360"/>
            <a:ext cx="6831013" cy="1752600"/>
          </a:xfrm>
        </p:spPr>
        <p:txBody>
          <a:bodyPr/>
          <a:lstStyle/>
          <a:p>
            <a:pPr>
              <a:defRPr/>
            </a:pPr>
            <a:r>
              <a:rPr lang="tr-TR" sz="3600" dirty="0"/>
              <a:t>GÜRÜLTÜYE BAĞLI </a:t>
            </a:r>
            <a:r>
              <a:rPr lang="tr-TR" sz="3600" dirty="0" smtClean="0"/>
              <a:t>SNİK</a:t>
            </a:r>
            <a:br>
              <a:rPr lang="tr-TR" sz="3600" dirty="0" smtClean="0"/>
            </a:br>
            <a:r>
              <a:rPr lang="tr-TR" sz="3600" dirty="0" smtClean="0"/>
              <a:t>ve Yönetimi</a:t>
            </a:r>
            <a:endParaRPr lang="tr-TR" sz="800" cap="all" dirty="0">
              <a:latin typeface="Calibri" pitchFamily="34" charset="0"/>
            </a:endParaRPr>
          </a:p>
        </p:txBody>
      </p:sp>
      <p:sp>
        <p:nvSpPr>
          <p:cNvPr id="5" name="Metin kutusu 4"/>
          <p:cNvSpPr txBox="1"/>
          <p:nvPr/>
        </p:nvSpPr>
        <p:spPr>
          <a:xfrm>
            <a:off x="395941" y="2640185"/>
            <a:ext cx="1101585" cy="430887"/>
          </a:xfrm>
          <a:prstGeom prst="rect">
            <a:avLst/>
          </a:prstGeom>
          <a:noFill/>
        </p:spPr>
        <p:txBody>
          <a:bodyPr wrap="none" rtlCol="0">
            <a:spAutoFit/>
          </a:bodyPr>
          <a:lstStyle/>
          <a:p>
            <a:pPr algn="ctr"/>
            <a:r>
              <a:rPr lang="tr-TR" sz="1100" dirty="0" smtClean="0"/>
              <a:t>19 Şubat 2026</a:t>
            </a:r>
            <a:endParaRPr lang="tr-TR" sz="1100" dirty="0" smtClean="0"/>
          </a:p>
          <a:p>
            <a:pPr algn="ctr"/>
            <a:r>
              <a:rPr lang="tr-TR" sz="1100" dirty="0" smtClean="0"/>
              <a:t>İSTANBUL</a:t>
            </a:r>
            <a:endParaRPr lang="tr-TR" sz="1100" dirty="0"/>
          </a:p>
        </p:txBody>
      </p:sp>
      <p:pic>
        <p:nvPicPr>
          <p:cNvPr id="2" name="Resim 1"/>
          <p:cNvPicPr>
            <a:picLocks noChangeAspect="1"/>
          </p:cNvPicPr>
          <p:nvPr/>
        </p:nvPicPr>
        <p:blipFill>
          <a:blip r:embed="rId2"/>
          <a:stretch>
            <a:fillRect/>
          </a:stretch>
        </p:blipFill>
        <p:spPr>
          <a:xfrm>
            <a:off x="102241" y="1484784"/>
            <a:ext cx="1688986" cy="335444"/>
          </a:xfrm>
          <a:prstGeom prst="rect">
            <a:avLst/>
          </a:prstGeom>
        </p:spPr>
      </p:pic>
    </p:spTree>
    <p:extLst>
      <p:ext uri="{BB962C8B-B14F-4D97-AF65-F5344CB8AC3E}">
        <p14:creationId xmlns:p14="http://schemas.microsoft.com/office/powerpoint/2010/main" val="23282255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tr-TR" sz="4400" dirty="0"/>
              <a:t>GÜRÜLTÜYE BAĞLI SNİK</a:t>
            </a:r>
            <a:endParaRPr lang="tr-TR" altLang="tr-TR" dirty="0" smtClean="0"/>
          </a:p>
        </p:txBody>
      </p:sp>
      <p:sp>
        <p:nvSpPr>
          <p:cNvPr id="40963" name="Rectangle 3"/>
          <p:cNvSpPr>
            <a:spLocks noGrp="1" noChangeArrowheads="1"/>
          </p:cNvSpPr>
          <p:nvPr>
            <p:ph type="body" idx="1"/>
          </p:nvPr>
        </p:nvSpPr>
        <p:spPr/>
        <p:txBody>
          <a:bodyPr/>
          <a:lstStyle/>
          <a:p>
            <a:pPr eaLnBrk="1" hangingPunct="1"/>
            <a:r>
              <a:rPr lang="tr-TR" altLang="tr-TR" dirty="0" err="1" smtClean="0"/>
              <a:t>Sensorinöral</a:t>
            </a:r>
            <a:r>
              <a:rPr lang="tr-TR" altLang="tr-TR" dirty="0" smtClean="0"/>
              <a:t> tip </a:t>
            </a:r>
            <a:r>
              <a:rPr lang="en-US" altLang="tr-TR" dirty="0" smtClean="0"/>
              <a:t> </a:t>
            </a:r>
          </a:p>
        </p:txBody>
      </p:sp>
      <p:pic>
        <p:nvPicPr>
          <p:cNvPr id="40964" name="Picture 5" descr="Audiogram depicting a high-frequency sloping s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924175"/>
            <a:ext cx="52705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4 Resim" descr="Cochlea-Canals-Ampulla (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4149725"/>
            <a:ext cx="34083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9745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İyi yönetmek için doğru test, doğru yorum…</a:t>
            </a:r>
            <a:endParaRPr lang="tr-TR" dirty="0"/>
          </a:p>
        </p:txBody>
      </p:sp>
      <p:sp>
        <p:nvSpPr>
          <p:cNvPr id="3" name="İçerik Yer Tutucusu 2"/>
          <p:cNvSpPr>
            <a:spLocks noGrp="1"/>
          </p:cNvSpPr>
          <p:nvPr>
            <p:ph idx="1"/>
          </p:nvPr>
        </p:nvSpPr>
        <p:spPr/>
        <p:txBody>
          <a:bodyPr/>
          <a:lstStyle/>
          <a:p>
            <a:r>
              <a:rPr lang="tr-TR" dirty="0" smtClean="0"/>
              <a:t>Ne kadar sessiz ortam o kadar doğru test</a:t>
            </a:r>
          </a:p>
          <a:p>
            <a:r>
              <a:rPr lang="tr-TR" dirty="0" smtClean="0"/>
              <a:t>Kemik iletisi ?</a:t>
            </a:r>
          </a:p>
          <a:p>
            <a:r>
              <a:rPr lang="tr-TR" dirty="0" smtClean="0"/>
              <a:t>Aceleye getirilmemiş çekimler</a:t>
            </a:r>
          </a:p>
          <a:p>
            <a:r>
              <a:rPr lang="tr-TR" dirty="0" smtClean="0"/>
              <a:t>Kesinlikle işyeri hekimi tarafından değerlendirilmeli</a:t>
            </a:r>
          </a:p>
          <a:p>
            <a:r>
              <a:rPr lang="tr-TR" dirty="0" smtClean="0"/>
              <a:t>Mümkünse sayısal rakamlar, atölye bazında ortalamalar, ortalamaların değişimi…</a:t>
            </a:r>
            <a:endParaRPr lang="tr-TR" dirty="0"/>
          </a:p>
        </p:txBody>
      </p:sp>
    </p:spTree>
    <p:extLst>
      <p:ext uri="{BB962C8B-B14F-4D97-AF65-F5344CB8AC3E}">
        <p14:creationId xmlns:p14="http://schemas.microsoft.com/office/powerpoint/2010/main" val="88116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a:p>
        </p:txBody>
      </p:sp>
      <p:sp>
        <p:nvSpPr>
          <p:cNvPr id="3" name="İçerik Yer Tutucusu 2"/>
          <p:cNvSpPr>
            <a:spLocks noGrp="1"/>
          </p:cNvSpPr>
          <p:nvPr>
            <p:ph sz="half" idx="1"/>
          </p:nvPr>
        </p:nvSpPr>
        <p:spPr>
          <a:xfrm>
            <a:off x="539552" y="1916832"/>
            <a:ext cx="3429000" cy="4114800"/>
          </a:xfrm>
        </p:spPr>
        <p:txBody>
          <a:bodyPr/>
          <a:lstStyle/>
          <a:p>
            <a:pPr>
              <a:lnSpc>
                <a:spcPct val="80000"/>
              </a:lnSpc>
            </a:pPr>
            <a:r>
              <a:rPr lang="tr-TR" altLang="tr-TR" sz="2000" dirty="0"/>
              <a:t>Müzikal seslerin çoğu sesin tizliğini belirleyen bir ana frekans ile bunun üzerine binmiş ve sesin özgün rengini veren armonik titreşimlerden (üst tonlar) yapılmıştır</a:t>
            </a:r>
          </a:p>
          <a:p>
            <a:pPr>
              <a:lnSpc>
                <a:spcPct val="80000"/>
              </a:lnSpc>
            </a:pPr>
            <a:endParaRPr lang="tr-TR" altLang="tr-TR" sz="2000" dirty="0"/>
          </a:p>
          <a:p>
            <a:pPr>
              <a:lnSpc>
                <a:spcPct val="80000"/>
              </a:lnSpc>
            </a:pPr>
            <a:r>
              <a:rPr lang="tr-TR" altLang="tr-TR" sz="2000" dirty="0"/>
              <a:t>Ses tınısındaki titreşimler </a:t>
            </a:r>
            <a:r>
              <a:rPr lang="tr-TR" altLang="tr-TR" sz="2000" dirty="0" smtClean="0"/>
              <a:t>aynı </a:t>
            </a:r>
            <a:r>
              <a:rPr lang="tr-TR" altLang="tr-TR" sz="2000" dirty="0"/>
              <a:t>notayı çalmaları halinde dahi bizim değişik müzik gereçlerinin ayırt edebilmemize izin verir</a:t>
            </a:r>
          </a:p>
          <a:p>
            <a:endParaRPr lang="tr-TR" dirty="0"/>
          </a:p>
        </p:txBody>
      </p:sp>
      <p:pic>
        <p:nvPicPr>
          <p:cNvPr id="6" name="7 Resim" descr="3A876C01EF2442B5A59CC1B4808AC9A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484783"/>
            <a:ext cx="4641837" cy="53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0660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381000" y="1828800"/>
            <a:ext cx="6062663"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20000"/>
              </a:spcBef>
              <a:buFontTx/>
              <a:buChar char="•"/>
            </a:pPr>
            <a:r>
              <a:rPr lang="tr-TR" altLang="tr-TR" sz="2800" dirty="0"/>
              <a:t>Ne zaman</a:t>
            </a:r>
            <a:r>
              <a:rPr lang="en-GB" altLang="tr-TR" sz="2800" dirty="0"/>
              <a:t>?</a:t>
            </a:r>
          </a:p>
          <a:p>
            <a:pPr lvl="1">
              <a:lnSpc>
                <a:spcPct val="90000"/>
              </a:lnSpc>
              <a:spcBef>
                <a:spcPct val="20000"/>
              </a:spcBef>
              <a:buFontTx/>
              <a:buChar char="–"/>
            </a:pPr>
            <a:r>
              <a:rPr lang="tr-TR" altLang="tr-TR" dirty="0" err="1"/>
              <a:t>Minumum</a:t>
            </a:r>
            <a:r>
              <a:rPr lang="tr-TR" altLang="tr-TR" dirty="0"/>
              <a:t> eylem değeri sıklıkla ve düzenli olarak aşılıyorsa</a:t>
            </a:r>
            <a:r>
              <a:rPr lang="en-GB" altLang="tr-TR" dirty="0"/>
              <a:t>.</a:t>
            </a:r>
          </a:p>
          <a:p>
            <a:pPr>
              <a:lnSpc>
                <a:spcPct val="90000"/>
              </a:lnSpc>
              <a:spcBef>
                <a:spcPct val="20000"/>
              </a:spcBef>
              <a:buFontTx/>
              <a:buChar char="•"/>
            </a:pPr>
            <a:r>
              <a:rPr lang="tr-TR" altLang="tr-TR" sz="2800" dirty="0"/>
              <a:t>Yararı</a:t>
            </a:r>
            <a:r>
              <a:rPr lang="en-GB" altLang="tr-TR" sz="2800" dirty="0"/>
              <a:t>?</a:t>
            </a:r>
          </a:p>
          <a:p>
            <a:pPr lvl="1">
              <a:lnSpc>
                <a:spcPct val="90000"/>
              </a:lnSpc>
              <a:spcBef>
                <a:spcPct val="20000"/>
              </a:spcBef>
              <a:buFontTx/>
              <a:buChar char="–"/>
            </a:pPr>
            <a:r>
              <a:rPr lang="tr-TR" altLang="tr-TR" dirty="0"/>
              <a:t>Erken zararın tespiti</a:t>
            </a:r>
            <a:endParaRPr lang="en-GB" altLang="tr-TR" dirty="0"/>
          </a:p>
          <a:p>
            <a:pPr lvl="1">
              <a:lnSpc>
                <a:spcPct val="90000"/>
              </a:lnSpc>
              <a:spcBef>
                <a:spcPct val="20000"/>
              </a:spcBef>
              <a:buFontTx/>
              <a:buChar char="–"/>
            </a:pPr>
            <a:r>
              <a:rPr lang="tr-TR" altLang="tr-TR" dirty="0"/>
              <a:t>Zararın durdurulması için uygun olanak yaratması</a:t>
            </a:r>
            <a:endParaRPr lang="en-GB" altLang="tr-TR" dirty="0"/>
          </a:p>
          <a:p>
            <a:pPr lvl="1">
              <a:lnSpc>
                <a:spcPct val="90000"/>
              </a:lnSpc>
              <a:spcBef>
                <a:spcPct val="20000"/>
              </a:spcBef>
              <a:buFontTx/>
              <a:buChar char="–"/>
            </a:pPr>
            <a:r>
              <a:rPr lang="tr-TR" altLang="tr-TR" dirty="0"/>
              <a:t>Kontrol önlemlerinin gözden geçirilmesi fırsatı yaratması</a:t>
            </a:r>
            <a:endParaRPr lang="en-GB" altLang="tr-TR" dirty="0"/>
          </a:p>
        </p:txBody>
      </p:sp>
      <p:pic>
        <p:nvPicPr>
          <p:cNvPr id="33795" name="Picture 5" descr="audiometry_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676400"/>
            <a:ext cx="24384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a:solidFill>
                  <a:schemeClr val="tx2"/>
                </a:solidFill>
              </a:rPr>
              <a:t>Sağlık izlemi…</a:t>
            </a:r>
          </a:p>
        </p:txBody>
      </p:sp>
    </p:spTree>
    <p:extLst>
      <p:ext uri="{BB962C8B-B14F-4D97-AF65-F5344CB8AC3E}">
        <p14:creationId xmlns:p14="http://schemas.microsoft.com/office/powerpoint/2010/main" val="6892319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381000" y="1828800"/>
            <a:ext cx="6062663"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tr-TR" altLang="tr-TR" sz="3200"/>
              <a:t>Sıklığı</a:t>
            </a:r>
            <a:endParaRPr lang="en-GB" altLang="tr-TR" sz="3200"/>
          </a:p>
          <a:p>
            <a:pPr lvl="1">
              <a:spcBef>
                <a:spcPct val="20000"/>
              </a:spcBef>
              <a:buFontTx/>
              <a:buChar char="–"/>
            </a:pPr>
            <a:r>
              <a:rPr lang="tr-TR" altLang="tr-TR" sz="2800"/>
              <a:t>Baz değer</a:t>
            </a:r>
            <a:r>
              <a:rPr lang="en-GB" altLang="tr-TR" sz="2800"/>
              <a:t> (</a:t>
            </a:r>
            <a:r>
              <a:rPr lang="tr-TR" altLang="tr-TR" sz="2800"/>
              <a:t>işe giriş muayenesi</a:t>
            </a:r>
            <a:r>
              <a:rPr lang="en-GB" altLang="tr-TR" sz="2800"/>
              <a:t>)</a:t>
            </a:r>
          </a:p>
          <a:p>
            <a:pPr lvl="1">
              <a:spcBef>
                <a:spcPct val="20000"/>
              </a:spcBef>
              <a:buFontTx/>
              <a:buChar char="–"/>
            </a:pPr>
            <a:r>
              <a:rPr lang="tr-TR" altLang="tr-TR" sz="2800"/>
              <a:t>İlk iki yıl yılda bir</a:t>
            </a:r>
            <a:endParaRPr lang="en-GB" altLang="tr-TR" sz="2800"/>
          </a:p>
          <a:p>
            <a:pPr lvl="1">
              <a:spcBef>
                <a:spcPct val="20000"/>
              </a:spcBef>
              <a:buFontTx/>
              <a:buChar char="–"/>
            </a:pPr>
            <a:r>
              <a:rPr lang="tr-TR" altLang="tr-TR" sz="2800"/>
              <a:t>Devamında üç yıl aralarla </a:t>
            </a:r>
            <a:r>
              <a:rPr lang="en-GB" altLang="tr-TR" sz="2800"/>
              <a:t> (</a:t>
            </a:r>
            <a:r>
              <a:rPr lang="tr-TR" altLang="tr-TR" sz="2800"/>
              <a:t>Sorun yoksa neden uzamasın?</a:t>
            </a:r>
            <a:r>
              <a:rPr lang="en-GB" altLang="tr-TR" sz="2800"/>
              <a:t>)</a:t>
            </a:r>
          </a:p>
          <a:p>
            <a:pPr>
              <a:spcBef>
                <a:spcPct val="20000"/>
              </a:spcBef>
              <a:buFontTx/>
              <a:buChar char="•"/>
            </a:pPr>
            <a:endParaRPr lang="en-GB" altLang="tr-TR" sz="3200"/>
          </a:p>
          <a:p>
            <a:pPr>
              <a:spcBef>
                <a:spcPct val="20000"/>
              </a:spcBef>
              <a:buFontTx/>
              <a:buChar char="•"/>
            </a:pPr>
            <a:r>
              <a:rPr lang="tr-TR" altLang="tr-TR" sz="3200"/>
              <a:t>Kontrol ve izlem sırasında iş sağlığı alanında deneyimli gözler…</a:t>
            </a:r>
            <a:endParaRPr lang="en-GB" altLang="tr-TR" sz="3200"/>
          </a:p>
        </p:txBody>
      </p:sp>
      <p:pic>
        <p:nvPicPr>
          <p:cNvPr id="34819" name="Picture 5" descr="audiometry_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676400"/>
            <a:ext cx="24384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tr-TR" altLang="tr-TR" sz="4400">
                <a:solidFill>
                  <a:schemeClr val="tx2"/>
                </a:solidFill>
              </a:rPr>
              <a:t>Sağlık izlemi…</a:t>
            </a:r>
          </a:p>
        </p:txBody>
      </p:sp>
    </p:spTree>
    <p:extLst>
      <p:ext uri="{BB962C8B-B14F-4D97-AF65-F5344CB8AC3E}">
        <p14:creationId xmlns:p14="http://schemas.microsoft.com/office/powerpoint/2010/main" val="41326058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SNİK Yönetimi</a:t>
            </a:r>
            <a:endParaRPr lang="tr-TR" dirty="0"/>
          </a:p>
        </p:txBody>
      </p:sp>
      <p:sp>
        <p:nvSpPr>
          <p:cNvPr id="3" name="2 İçerik Yer Tutucusu"/>
          <p:cNvSpPr>
            <a:spLocks noGrp="1"/>
          </p:cNvSpPr>
          <p:nvPr>
            <p:ph idx="1"/>
          </p:nvPr>
        </p:nvSpPr>
        <p:spPr/>
        <p:txBody>
          <a:bodyPr/>
          <a:lstStyle/>
          <a:p>
            <a:r>
              <a:rPr lang="tr-TR" dirty="0" smtClean="0"/>
              <a:t>Babam Dedem bilgisi…</a:t>
            </a:r>
          </a:p>
          <a:p>
            <a:r>
              <a:rPr lang="tr-TR" dirty="0" smtClean="0"/>
              <a:t>2000 </a:t>
            </a:r>
            <a:r>
              <a:rPr lang="tr-TR" dirty="0" err="1" smtClean="0"/>
              <a:t>Hz’de</a:t>
            </a:r>
            <a:r>
              <a:rPr lang="tr-TR" dirty="0" smtClean="0"/>
              <a:t> 30 </a:t>
            </a:r>
            <a:r>
              <a:rPr lang="tr-TR" dirty="0" err="1" smtClean="0"/>
              <a:t>dB</a:t>
            </a:r>
            <a:endParaRPr lang="tr-TR" dirty="0" smtClean="0"/>
          </a:p>
          <a:p>
            <a:r>
              <a:rPr lang="tr-TR" dirty="0" smtClean="0"/>
              <a:t>4000 </a:t>
            </a:r>
            <a:r>
              <a:rPr lang="tr-TR" dirty="0" err="1" smtClean="0"/>
              <a:t>Hz’de</a:t>
            </a:r>
            <a:r>
              <a:rPr lang="tr-TR" dirty="0" smtClean="0"/>
              <a:t> 40 </a:t>
            </a:r>
            <a:r>
              <a:rPr lang="tr-TR" dirty="0" err="1" smtClean="0"/>
              <a:t>dB</a:t>
            </a:r>
            <a:r>
              <a:rPr lang="tr-TR" dirty="0" smtClean="0"/>
              <a:t> kayıp varsa işini değiştir.</a:t>
            </a:r>
            <a:endParaRPr lang="tr-TR" dirty="0"/>
          </a:p>
        </p:txBody>
      </p:sp>
    </p:spTree>
    <p:extLst>
      <p:ext uri="{BB962C8B-B14F-4D97-AF65-F5344CB8AC3E}">
        <p14:creationId xmlns:p14="http://schemas.microsoft.com/office/powerpoint/2010/main" val="772155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A2935"/>
        </a:solidFill>
        <a:effectLst/>
      </p:bgPr>
    </p:bg>
    <p:spTree>
      <p:nvGrpSpPr>
        <p:cNvPr id="1" name=""/>
        <p:cNvGrpSpPr/>
        <p:nvPr/>
      </p:nvGrpSpPr>
      <p:grpSpPr>
        <a:xfrm>
          <a:off x="0" y="0"/>
          <a:ext cx="0" cy="0"/>
          <a:chOff x="0" y="0"/>
          <a:chExt cx="0" cy="0"/>
        </a:xfrm>
      </p:grpSpPr>
      <p:sp>
        <p:nvSpPr>
          <p:cNvPr id="15" name="Metin kutusu 14"/>
          <p:cNvSpPr txBox="1"/>
          <p:nvPr/>
        </p:nvSpPr>
        <p:spPr>
          <a:xfrm>
            <a:off x="838200" y="2628900"/>
            <a:ext cx="2133600" cy="2816156"/>
          </a:xfrm>
          <a:prstGeom prst="rect">
            <a:avLst/>
          </a:prstGeom>
          <a:noFill/>
        </p:spPr>
        <p:txBody>
          <a:bodyPr wrap="square" rtlCol="0">
            <a:spAutoFit/>
          </a:bodyPr>
          <a:lstStyle/>
          <a:p>
            <a:pPr defTabSz="457200" fontAlgn="auto">
              <a:spcBef>
                <a:spcPts val="0"/>
              </a:spcBef>
              <a:spcAft>
                <a:spcPts val="0"/>
              </a:spcAft>
            </a:pPr>
            <a:r>
              <a:rPr lang="tr-TR" sz="1400" dirty="0" err="1">
                <a:solidFill>
                  <a:prstClr val="white"/>
                </a:solidFill>
                <a:latin typeface="Calibri"/>
              </a:rPr>
              <a:t>Ağıdı</a:t>
            </a:r>
            <a:r>
              <a:rPr lang="tr-TR" sz="1400" dirty="0">
                <a:solidFill>
                  <a:prstClr val="white"/>
                </a:solidFill>
                <a:latin typeface="Calibri"/>
              </a:rPr>
              <a:t> önce söylenen</a:t>
            </a:r>
            <a:br>
              <a:rPr lang="tr-TR" sz="1400" dirty="0">
                <a:solidFill>
                  <a:prstClr val="white"/>
                </a:solidFill>
                <a:latin typeface="Calibri"/>
              </a:rPr>
            </a:br>
            <a:r>
              <a:rPr lang="tr-TR" sz="1400" dirty="0">
                <a:solidFill>
                  <a:prstClr val="white"/>
                </a:solidFill>
                <a:latin typeface="Calibri"/>
              </a:rPr>
              <a:t>Sen nereye uçuyorsun</a:t>
            </a:r>
            <a:br>
              <a:rPr lang="tr-TR" sz="1400" dirty="0">
                <a:solidFill>
                  <a:prstClr val="white"/>
                </a:solidFill>
                <a:latin typeface="Calibri"/>
              </a:rPr>
            </a:br>
            <a:r>
              <a:rPr lang="tr-TR" sz="1400" dirty="0" err="1">
                <a:solidFill>
                  <a:prstClr val="white"/>
                </a:solidFill>
                <a:latin typeface="Calibri"/>
              </a:rPr>
              <a:t>Ağıdı</a:t>
            </a:r>
            <a:r>
              <a:rPr lang="tr-TR" sz="1400" dirty="0">
                <a:solidFill>
                  <a:prstClr val="white"/>
                </a:solidFill>
                <a:latin typeface="Calibri"/>
              </a:rPr>
              <a:t> önce söylenen</a:t>
            </a:r>
            <a:br>
              <a:rPr lang="tr-TR" sz="1400" dirty="0">
                <a:solidFill>
                  <a:prstClr val="white"/>
                </a:solidFill>
                <a:latin typeface="Calibri"/>
              </a:rPr>
            </a:br>
            <a:r>
              <a:rPr lang="tr-TR" sz="1400" dirty="0">
                <a:solidFill>
                  <a:prstClr val="white"/>
                </a:solidFill>
                <a:latin typeface="Calibri"/>
              </a:rPr>
              <a:t>Ölüm korkusunu atar</a:t>
            </a:r>
            <a:br>
              <a:rPr lang="tr-TR" sz="1400" dirty="0">
                <a:solidFill>
                  <a:prstClr val="white"/>
                </a:solidFill>
                <a:latin typeface="Calibri"/>
              </a:rPr>
            </a:br>
            <a:r>
              <a:rPr lang="tr-TR" sz="1400" dirty="0">
                <a:solidFill>
                  <a:prstClr val="white"/>
                </a:solidFill>
                <a:latin typeface="Calibri"/>
              </a:rPr>
              <a:t>Sen nereye uçuyorsun</a:t>
            </a:r>
            <a:br>
              <a:rPr lang="tr-TR" sz="1400" dirty="0">
                <a:solidFill>
                  <a:prstClr val="white"/>
                </a:solidFill>
                <a:latin typeface="Calibri"/>
              </a:rPr>
            </a:br>
            <a:r>
              <a:rPr lang="tr-TR" sz="1400" dirty="0">
                <a:solidFill>
                  <a:prstClr val="white"/>
                </a:solidFill>
                <a:latin typeface="Calibri"/>
              </a:rPr>
              <a:t>Boynu usul telli turna</a:t>
            </a:r>
          </a:p>
          <a:p>
            <a:pPr defTabSz="457200" fontAlgn="auto">
              <a:spcBef>
                <a:spcPts val="0"/>
              </a:spcBef>
              <a:spcAft>
                <a:spcPts val="0"/>
              </a:spcAft>
            </a:pPr>
            <a:r>
              <a:rPr lang="tr-TR" sz="1400" dirty="0">
                <a:solidFill>
                  <a:prstClr val="white"/>
                </a:solidFill>
                <a:latin typeface="Calibri"/>
              </a:rPr>
              <a:t>Pir Sultan benim </a:t>
            </a:r>
            <a:r>
              <a:rPr lang="tr-TR" sz="1400" dirty="0" err="1">
                <a:solidFill>
                  <a:prstClr val="white"/>
                </a:solidFill>
                <a:latin typeface="Calibri"/>
              </a:rPr>
              <a:t>ağıdım</a:t>
            </a:r>
            <a:r>
              <a:rPr lang="tr-TR" sz="1400" dirty="0">
                <a:solidFill>
                  <a:prstClr val="white"/>
                </a:solidFill>
                <a:latin typeface="Calibri"/>
              </a:rPr>
              <a:t/>
            </a:r>
            <a:br>
              <a:rPr lang="tr-TR" sz="1400" dirty="0">
                <a:solidFill>
                  <a:prstClr val="white"/>
                </a:solidFill>
                <a:latin typeface="Calibri"/>
              </a:rPr>
            </a:br>
            <a:r>
              <a:rPr lang="tr-TR" sz="1400" dirty="0">
                <a:solidFill>
                  <a:prstClr val="white"/>
                </a:solidFill>
                <a:latin typeface="Calibri"/>
              </a:rPr>
              <a:t>Ben de senin </a:t>
            </a:r>
            <a:r>
              <a:rPr lang="tr-TR" sz="1400" dirty="0" err="1">
                <a:solidFill>
                  <a:prstClr val="white"/>
                </a:solidFill>
                <a:latin typeface="Calibri"/>
              </a:rPr>
              <a:t>ağıdınım</a:t>
            </a:r>
            <a:r>
              <a:rPr lang="tr-TR" sz="1400" dirty="0">
                <a:solidFill>
                  <a:prstClr val="white"/>
                </a:solidFill>
                <a:latin typeface="Calibri"/>
              </a:rPr>
              <a:t/>
            </a:r>
            <a:br>
              <a:rPr lang="tr-TR" sz="1400" dirty="0">
                <a:solidFill>
                  <a:prstClr val="white"/>
                </a:solidFill>
                <a:latin typeface="Calibri"/>
              </a:rPr>
            </a:br>
            <a:r>
              <a:rPr lang="tr-TR" sz="1400" dirty="0">
                <a:solidFill>
                  <a:prstClr val="white"/>
                </a:solidFill>
                <a:latin typeface="Calibri"/>
              </a:rPr>
              <a:t>Uzar gideriz bu yolda</a:t>
            </a:r>
            <a:br>
              <a:rPr lang="tr-TR" sz="1400" dirty="0">
                <a:solidFill>
                  <a:prstClr val="white"/>
                </a:solidFill>
                <a:latin typeface="Calibri"/>
              </a:rPr>
            </a:br>
            <a:r>
              <a:rPr lang="tr-TR" sz="1400" dirty="0">
                <a:solidFill>
                  <a:prstClr val="white"/>
                </a:solidFill>
                <a:latin typeface="Calibri"/>
              </a:rPr>
              <a:t>Uzar gideriz bu yolda</a:t>
            </a:r>
            <a:br>
              <a:rPr lang="tr-TR" sz="1400" dirty="0">
                <a:solidFill>
                  <a:prstClr val="white"/>
                </a:solidFill>
                <a:latin typeface="Calibri"/>
              </a:rPr>
            </a:br>
            <a:r>
              <a:rPr lang="tr-TR" sz="1400" dirty="0">
                <a:solidFill>
                  <a:prstClr val="white"/>
                </a:solidFill>
                <a:latin typeface="Calibri"/>
              </a:rPr>
              <a:t>Sen nereye uçuyorsun</a:t>
            </a:r>
            <a:br>
              <a:rPr lang="tr-TR" sz="1400" dirty="0">
                <a:solidFill>
                  <a:prstClr val="white"/>
                </a:solidFill>
                <a:latin typeface="Calibri"/>
              </a:rPr>
            </a:br>
            <a:r>
              <a:rPr lang="tr-TR" sz="1400" dirty="0">
                <a:solidFill>
                  <a:prstClr val="white"/>
                </a:solidFill>
                <a:latin typeface="Calibri"/>
              </a:rPr>
              <a:t>Gökyüzüne kana kana</a:t>
            </a:r>
          </a:p>
          <a:p>
            <a:pPr defTabSz="457200" fontAlgn="auto">
              <a:spcBef>
                <a:spcPts val="0"/>
              </a:spcBef>
              <a:spcAft>
                <a:spcPts val="0"/>
              </a:spcAft>
            </a:pPr>
            <a:endParaRPr lang="tr-TR" sz="900" dirty="0">
              <a:solidFill>
                <a:prstClr val="black"/>
              </a:solidFill>
              <a:latin typeface="Calibri"/>
            </a:endParaRPr>
          </a:p>
        </p:txBody>
      </p:sp>
      <p:pic>
        <p:nvPicPr>
          <p:cNvPr id="17" name="Resim 16">
            <a:hlinkClick r:id="rId2" action="ppaction://hlinkfile"/>
          </p:cNvPr>
          <p:cNvPicPr>
            <a:picLocks noChangeAspect="1"/>
          </p:cNvPicPr>
          <p:nvPr/>
        </p:nvPicPr>
        <p:blipFill>
          <a:blip r:embed="rId3"/>
          <a:stretch>
            <a:fillRect/>
          </a:stretch>
        </p:blipFill>
        <p:spPr>
          <a:xfrm>
            <a:off x="4114800" y="2628900"/>
            <a:ext cx="3581400" cy="1881188"/>
          </a:xfrm>
          <a:prstGeom prst="rect">
            <a:avLst/>
          </a:prstGeom>
        </p:spPr>
      </p:pic>
      <p:sp>
        <p:nvSpPr>
          <p:cNvPr id="2" name="Metin kutusu 1"/>
          <p:cNvSpPr txBox="1"/>
          <p:nvPr/>
        </p:nvSpPr>
        <p:spPr>
          <a:xfrm>
            <a:off x="4043363" y="4572000"/>
            <a:ext cx="5100638" cy="1015663"/>
          </a:xfrm>
          <a:prstGeom prst="rect">
            <a:avLst/>
          </a:prstGeom>
          <a:noFill/>
        </p:spPr>
        <p:txBody>
          <a:bodyPr wrap="square" rtlCol="0">
            <a:spAutoFit/>
          </a:bodyPr>
          <a:lstStyle/>
          <a:p>
            <a:pPr defTabSz="457200" fontAlgn="auto">
              <a:spcBef>
                <a:spcPts val="0"/>
              </a:spcBef>
              <a:spcAft>
                <a:spcPts val="0"/>
              </a:spcAft>
            </a:pPr>
            <a:r>
              <a:rPr lang="tr-TR" sz="1200" b="1" dirty="0">
                <a:solidFill>
                  <a:prstClr val="white"/>
                </a:solidFill>
                <a:latin typeface="Calibri"/>
              </a:rPr>
              <a:t>CEMAL </a:t>
            </a:r>
            <a:r>
              <a:rPr lang="tr-TR" sz="1200" b="1" dirty="0" err="1">
                <a:solidFill>
                  <a:prstClr val="white"/>
                </a:solidFill>
                <a:latin typeface="Calibri"/>
              </a:rPr>
              <a:t>SÜREYA’nın</a:t>
            </a:r>
            <a:r>
              <a:rPr lang="tr-TR" sz="1200" b="1" dirty="0">
                <a:solidFill>
                  <a:prstClr val="white"/>
                </a:solidFill>
                <a:latin typeface="Calibri"/>
              </a:rPr>
              <a:t> anısına  saygıyla.</a:t>
            </a:r>
          </a:p>
          <a:p>
            <a:pPr defTabSz="457200" fontAlgn="auto">
              <a:spcBef>
                <a:spcPts val="0"/>
              </a:spcBef>
              <a:spcAft>
                <a:spcPts val="0"/>
              </a:spcAft>
            </a:pPr>
            <a:r>
              <a:rPr lang="tr-TR" sz="1200" b="1" dirty="0">
                <a:solidFill>
                  <a:prstClr val="white"/>
                </a:solidFill>
                <a:latin typeface="Calibri"/>
              </a:rPr>
              <a:t>İlkay </a:t>
            </a:r>
            <a:r>
              <a:rPr lang="tr-TR" sz="1200" b="1" dirty="0" err="1">
                <a:solidFill>
                  <a:prstClr val="white"/>
                </a:solidFill>
                <a:latin typeface="Calibri"/>
              </a:rPr>
              <a:t>AKKAYA’nn</a:t>
            </a:r>
            <a:r>
              <a:rPr lang="tr-TR" sz="1200" b="1" dirty="0">
                <a:solidFill>
                  <a:prstClr val="white"/>
                </a:solidFill>
                <a:latin typeface="Calibri"/>
              </a:rPr>
              <a:t> hoşgörüsüne sığınarak.</a:t>
            </a:r>
          </a:p>
          <a:p>
            <a:pPr defTabSz="457200" fontAlgn="auto">
              <a:spcBef>
                <a:spcPts val="0"/>
              </a:spcBef>
              <a:spcAft>
                <a:spcPts val="0"/>
              </a:spcAft>
            </a:pPr>
            <a:endParaRPr lang="tr-TR" sz="900" dirty="0">
              <a:solidFill>
                <a:prstClr val="white"/>
              </a:solidFill>
              <a:latin typeface="Calibri"/>
            </a:endParaRPr>
          </a:p>
          <a:p>
            <a:pPr defTabSz="457200" fontAlgn="auto">
              <a:spcBef>
                <a:spcPts val="0"/>
              </a:spcBef>
              <a:spcAft>
                <a:spcPts val="0"/>
              </a:spcAft>
            </a:pPr>
            <a:r>
              <a:rPr lang="tr-TR" sz="900" dirty="0">
                <a:solidFill>
                  <a:prstClr val="white"/>
                </a:solidFill>
                <a:latin typeface="Calibri"/>
              </a:rPr>
              <a:t>75 saniye sağlıklı duyan bir insanın mutluluğuna alışacağız….</a:t>
            </a:r>
          </a:p>
          <a:p>
            <a:pPr defTabSz="457200" fontAlgn="auto">
              <a:spcBef>
                <a:spcPts val="0"/>
              </a:spcBef>
              <a:spcAft>
                <a:spcPts val="0"/>
              </a:spcAft>
            </a:pPr>
            <a:r>
              <a:rPr lang="tr-TR" sz="900" dirty="0">
                <a:solidFill>
                  <a:prstClr val="white"/>
                </a:solidFill>
                <a:latin typeface="Calibri"/>
              </a:rPr>
              <a:t>75-110 saniye 4000 Hz frekansta pik yapan 2000-6000 Hz arasında ortalama 35 </a:t>
            </a:r>
            <a:r>
              <a:rPr lang="tr-TR" sz="900" dirty="0" err="1">
                <a:solidFill>
                  <a:prstClr val="white"/>
                </a:solidFill>
                <a:latin typeface="Calibri"/>
              </a:rPr>
              <a:t>dB</a:t>
            </a:r>
            <a:r>
              <a:rPr lang="tr-TR" sz="900" dirty="0">
                <a:solidFill>
                  <a:prstClr val="white"/>
                </a:solidFill>
                <a:latin typeface="Calibri"/>
              </a:rPr>
              <a:t> düşüş simülasyonu</a:t>
            </a:r>
          </a:p>
          <a:p>
            <a:pPr defTabSz="457200" fontAlgn="auto">
              <a:spcBef>
                <a:spcPts val="0"/>
              </a:spcBef>
              <a:spcAft>
                <a:spcPts val="0"/>
              </a:spcAft>
            </a:pPr>
            <a:r>
              <a:rPr lang="tr-TR" sz="900" dirty="0">
                <a:solidFill>
                  <a:prstClr val="white"/>
                </a:solidFill>
                <a:latin typeface="Calibri"/>
              </a:rPr>
              <a:t>110-140 saniye 4000 Hz frekansta pik yapan 500-6000 Hz arasında ortalama 55 </a:t>
            </a:r>
            <a:r>
              <a:rPr lang="tr-TR" sz="900" dirty="0" err="1">
                <a:solidFill>
                  <a:prstClr val="white"/>
                </a:solidFill>
                <a:latin typeface="Calibri"/>
              </a:rPr>
              <a:t>dB</a:t>
            </a:r>
            <a:r>
              <a:rPr lang="tr-TR" sz="900" dirty="0">
                <a:solidFill>
                  <a:prstClr val="white"/>
                </a:solidFill>
                <a:latin typeface="Calibri"/>
              </a:rPr>
              <a:t> düşüş simülasyonu</a:t>
            </a:r>
            <a:endParaRPr lang="tr-TR" sz="900" dirty="0">
              <a:solidFill>
                <a:prstClr val="white"/>
              </a:solidFill>
              <a:latin typeface="Calibri"/>
            </a:endParaRPr>
          </a:p>
        </p:txBody>
      </p:sp>
    </p:spTree>
    <p:extLst>
      <p:ext uri="{BB962C8B-B14F-4D97-AF65-F5344CB8AC3E}">
        <p14:creationId xmlns:p14="http://schemas.microsoft.com/office/powerpoint/2010/main" val="7691743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Standart eşik kayması</a:t>
            </a:r>
            <a:br>
              <a:rPr lang="tr-TR" dirty="0" smtClean="0"/>
            </a:br>
            <a:r>
              <a:rPr lang="en-US" altLang="tr-TR" sz="2800" dirty="0"/>
              <a:t>Standard Threshold </a:t>
            </a:r>
            <a:r>
              <a:rPr lang="en-US" altLang="tr-TR" sz="2800" dirty="0" smtClean="0"/>
              <a:t>Shift</a:t>
            </a:r>
            <a:r>
              <a:rPr lang="tr-TR" altLang="tr-TR" sz="2800" dirty="0" smtClean="0"/>
              <a:t> (STS)</a:t>
            </a:r>
            <a:endParaRPr lang="tr-TR" sz="2800" dirty="0"/>
          </a:p>
        </p:txBody>
      </p:sp>
      <p:sp>
        <p:nvSpPr>
          <p:cNvPr id="3" name="İçerik Yer Tutucusu 2"/>
          <p:cNvSpPr>
            <a:spLocks noGrp="1"/>
          </p:cNvSpPr>
          <p:nvPr>
            <p:ph idx="1"/>
          </p:nvPr>
        </p:nvSpPr>
        <p:spPr/>
        <p:txBody>
          <a:bodyPr/>
          <a:lstStyle/>
          <a:p>
            <a:r>
              <a:rPr lang="tr-TR" dirty="0" smtClean="0"/>
              <a:t>İşitme yeteneğinde iş sağlığını ilgilendiren önemli bir değişiklik olması anlamına gelmektedir.</a:t>
            </a:r>
          </a:p>
          <a:p>
            <a:r>
              <a:rPr lang="tr-TR" dirty="0" smtClean="0"/>
              <a:t>Bazı ülkelerin yasal düzenlemelerinde yer bulmaktadır.</a:t>
            </a:r>
          </a:p>
          <a:p>
            <a:r>
              <a:rPr lang="tr-TR" dirty="0" smtClean="0"/>
              <a:t>Yararlı bir fikir…</a:t>
            </a:r>
            <a:endParaRPr lang="tr-TR" dirty="0"/>
          </a:p>
        </p:txBody>
      </p:sp>
    </p:spTree>
    <p:extLst>
      <p:ext uri="{BB962C8B-B14F-4D97-AF65-F5344CB8AC3E}">
        <p14:creationId xmlns:p14="http://schemas.microsoft.com/office/powerpoint/2010/main" val="19013103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Standart eşik kayması</a:t>
            </a:r>
            <a:endParaRPr lang="tr-TR" dirty="0"/>
          </a:p>
        </p:txBody>
      </p:sp>
      <p:sp>
        <p:nvSpPr>
          <p:cNvPr id="3" name="İçerik Yer Tutucusu 2"/>
          <p:cNvSpPr>
            <a:spLocks noGrp="1"/>
          </p:cNvSpPr>
          <p:nvPr>
            <p:ph idx="1"/>
          </p:nvPr>
        </p:nvSpPr>
        <p:spPr/>
        <p:txBody>
          <a:bodyPr/>
          <a:lstStyle/>
          <a:p>
            <a:pPr marL="342900" lvl="1" indent="-342900">
              <a:buClr>
                <a:schemeClr val="tx1"/>
              </a:buClr>
              <a:buSzPct val="70000"/>
              <a:buFont typeface="Wingdings" panose="05000000000000000000" pitchFamily="2" charset="2"/>
              <a:buChar char="¢"/>
            </a:pPr>
            <a:r>
              <a:rPr lang="tr-TR" altLang="tr-TR" i="1" dirty="0" smtClean="0"/>
              <a:t>?1000-2000-3000 Hz</a:t>
            </a:r>
          </a:p>
          <a:p>
            <a:pPr marL="342900" lvl="1" indent="-342900">
              <a:buClr>
                <a:schemeClr val="tx1"/>
              </a:buClr>
              <a:buSzPct val="70000"/>
              <a:buFont typeface="Wingdings" panose="05000000000000000000" pitchFamily="2" charset="2"/>
              <a:buChar char="¢"/>
            </a:pPr>
            <a:r>
              <a:rPr lang="tr-TR" altLang="tr-TR" i="1" dirty="0" smtClean="0"/>
              <a:t>?1000-2000-3000-4000 Hz</a:t>
            </a:r>
          </a:p>
          <a:p>
            <a:pPr marL="342900" lvl="1" indent="-342900">
              <a:buClr>
                <a:schemeClr val="tx1"/>
              </a:buClr>
              <a:buSzPct val="70000"/>
              <a:buFont typeface="Wingdings" panose="05000000000000000000" pitchFamily="2" charset="2"/>
              <a:buChar char="¢"/>
            </a:pPr>
            <a:r>
              <a:rPr lang="tr-TR" altLang="tr-TR" i="1" dirty="0" smtClean="0"/>
              <a:t>?2000-3000-4000 Hz</a:t>
            </a:r>
          </a:p>
          <a:p>
            <a:pPr marL="342900" lvl="1" indent="-342900">
              <a:buClr>
                <a:schemeClr val="tx1"/>
              </a:buClr>
              <a:buSzPct val="70000"/>
              <a:buFont typeface="Wingdings" panose="05000000000000000000" pitchFamily="2" charset="2"/>
              <a:buChar char="¢"/>
            </a:pPr>
            <a:endParaRPr lang="tr-TR" altLang="tr-TR" i="1" dirty="0" smtClean="0"/>
          </a:p>
          <a:p>
            <a:pPr marL="342900" lvl="1" indent="-342900">
              <a:buClr>
                <a:schemeClr val="tx1"/>
              </a:buClr>
              <a:buSzPct val="70000"/>
              <a:buFont typeface="Wingdings" panose="05000000000000000000" pitchFamily="2" charset="2"/>
              <a:buChar char="¢"/>
            </a:pPr>
            <a:r>
              <a:rPr lang="tr-TR" altLang="tr-TR" i="1" dirty="0" smtClean="0"/>
              <a:t>Ortalama işitme eşiğinin baz </a:t>
            </a:r>
            <a:r>
              <a:rPr lang="tr-TR" altLang="tr-TR" i="1" dirty="0" err="1" smtClean="0"/>
              <a:t>odyograma</a:t>
            </a:r>
            <a:r>
              <a:rPr lang="tr-TR" altLang="tr-TR" i="1" dirty="0" smtClean="0"/>
              <a:t> göre 10 </a:t>
            </a:r>
            <a:r>
              <a:rPr lang="tr-TR" altLang="tr-TR" i="1" dirty="0" err="1" smtClean="0"/>
              <a:t>dB’den</a:t>
            </a:r>
            <a:r>
              <a:rPr lang="tr-TR" altLang="tr-TR" i="1" dirty="0" smtClean="0"/>
              <a:t> fazla kayması.</a:t>
            </a:r>
            <a:endParaRPr lang="tr-TR" altLang="tr-TR" i="1" dirty="0"/>
          </a:p>
          <a:p>
            <a:pPr marL="342900" lvl="1" indent="-342900">
              <a:buClr>
                <a:schemeClr val="tx1"/>
              </a:buClr>
              <a:buSzPct val="70000"/>
              <a:buFont typeface="Wingdings" panose="05000000000000000000" pitchFamily="2" charset="2"/>
              <a:buChar char="¢"/>
            </a:pPr>
            <a:endParaRPr lang="en-US" altLang="tr-TR" i="1" dirty="0"/>
          </a:p>
          <a:p>
            <a:endParaRPr lang="tr-TR" dirty="0"/>
          </a:p>
        </p:txBody>
      </p:sp>
    </p:spTree>
    <p:extLst>
      <p:ext uri="{BB962C8B-B14F-4D97-AF65-F5344CB8AC3E}">
        <p14:creationId xmlns:p14="http://schemas.microsoft.com/office/powerpoint/2010/main" val="3878275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Standart eşik </a:t>
            </a:r>
            <a:r>
              <a:rPr lang="tr-TR" dirty="0" smtClean="0"/>
              <a:t>kayması</a:t>
            </a:r>
            <a:br>
              <a:rPr lang="tr-TR" dirty="0" smtClean="0"/>
            </a:br>
            <a:r>
              <a:rPr lang="tr-TR" sz="2400" dirty="0" smtClean="0"/>
              <a:t>Örnek hesaplama</a:t>
            </a:r>
            <a:endParaRPr lang="tr-TR" dirty="0"/>
          </a:p>
        </p:txBody>
      </p:sp>
      <p:sp>
        <p:nvSpPr>
          <p:cNvPr id="3" name="İçerik Yer Tutucusu 2"/>
          <p:cNvSpPr>
            <a:spLocks noGrp="1"/>
          </p:cNvSpPr>
          <p:nvPr>
            <p:ph idx="1"/>
          </p:nvPr>
        </p:nvSpPr>
        <p:spPr>
          <a:xfrm>
            <a:off x="1524000" y="4725144"/>
            <a:ext cx="7010400" cy="1294656"/>
          </a:xfrm>
        </p:spPr>
        <p:txBody>
          <a:bodyPr/>
          <a:lstStyle/>
          <a:p>
            <a:pPr marL="0" indent="0">
              <a:buNone/>
            </a:pPr>
            <a:r>
              <a:rPr lang="en-US" altLang="tr-TR" dirty="0">
                <a:latin typeface="Verdana" pitchFamily="34" charset="0"/>
              </a:rPr>
              <a:t>(5+0+10)/3 = 15/3 = 5</a:t>
            </a:r>
          </a:p>
          <a:p>
            <a:endParaRPr lang="tr-TR" dirty="0"/>
          </a:p>
        </p:txBody>
      </p:sp>
      <p:pic>
        <p:nvPicPr>
          <p:cNvPr id="5" name="table"/>
          <p:cNvPicPr>
            <a:picLocks noChangeAspect="1"/>
          </p:cNvPicPr>
          <p:nvPr/>
        </p:nvPicPr>
        <p:blipFill>
          <a:blip r:embed="rId2" cstate="print"/>
          <a:stretch>
            <a:fillRect/>
          </a:stretch>
        </p:blipFill>
        <p:spPr>
          <a:xfrm>
            <a:off x="1866900" y="2534602"/>
            <a:ext cx="5410200" cy="1788795"/>
          </a:xfrm>
          <a:prstGeom prst="rect">
            <a:avLst/>
          </a:prstGeom>
        </p:spPr>
      </p:pic>
    </p:spTree>
    <p:extLst>
      <p:ext uri="{BB962C8B-B14F-4D97-AF65-F5344CB8AC3E}">
        <p14:creationId xmlns:p14="http://schemas.microsoft.com/office/powerpoint/2010/main" val="3574557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Standart eşik kayması</a:t>
            </a:r>
            <a:br>
              <a:rPr lang="tr-TR" dirty="0"/>
            </a:br>
            <a:r>
              <a:rPr lang="tr-TR" sz="2400" dirty="0"/>
              <a:t>Örnek hesaplama</a:t>
            </a:r>
            <a:endParaRPr lang="tr-TR" dirty="0"/>
          </a:p>
        </p:txBody>
      </p:sp>
      <p:sp>
        <p:nvSpPr>
          <p:cNvPr id="3" name="İçerik Yer Tutucusu 2"/>
          <p:cNvSpPr>
            <a:spLocks noGrp="1"/>
          </p:cNvSpPr>
          <p:nvPr>
            <p:ph idx="1"/>
          </p:nvPr>
        </p:nvSpPr>
        <p:spPr>
          <a:xfrm>
            <a:off x="1547664" y="4077072"/>
            <a:ext cx="7010400" cy="2098576"/>
          </a:xfrm>
        </p:spPr>
        <p:txBody>
          <a:bodyPr/>
          <a:lstStyle/>
          <a:p>
            <a:pPr marL="0" indent="0">
              <a:buNone/>
            </a:pPr>
            <a:r>
              <a:rPr lang="en-US" altLang="tr-TR" dirty="0">
                <a:latin typeface="Verdana" pitchFamily="34" charset="0"/>
              </a:rPr>
              <a:t>(10+10+25)/3 = 45/3 = 15</a:t>
            </a:r>
          </a:p>
          <a:p>
            <a:endParaRPr lang="tr-TR" dirty="0"/>
          </a:p>
        </p:txBody>
      </p:sp>
      <p:pic>
        <p:nvPicPr>
          <p:cNvPr id="4" name="table"/>
          <p:cNvPicPr>
            <a:picLocks noChangeAspect="1"/>
          </p:cNvPicPr>
          <p:nvPr/>
        </p:nvPicPr>
        <p:blipFill>
          <a:blip r:embed="rId2" cstate="print"/>
          <a:stretch>
            <a:fillRect/>
          </a:stretch>
        </p:blipFill>
        <p:spPr>
          <a:xfrm>
            <a:off x="1907704" y="1844824"/>
            <a:ext cx="5410200" cy="1788795"/>
          </a:xfrm>
          <a:prstGeom prst="rect">
            <a:avLst/>
          </a:prstGeom>
        </p:spPr>
      </p:pic>
    </p:spTree>
    <p:extLst>
      <p:ext uri="{BB962C8B-B14F-4D97-AF65-F5344CB8AC3E}">
        <p14:creationId xmlns:p14="http://schemas.microsoft.com/office/powerpoint/2010/main" val="1059253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Standart eşik kayması </a:t>
            </a:r>
            <a:r>
              <a:rPr lang="tr-TR" sz="3200" dirty="0" smtClean="0"/>
              <a:t>varlığında</a:t>
            </a:r>
            <a:r>
              <a:rPr lang="tr-TR" dirty="0" smtClean="0"/>
              <a:t> </a:t>
            </a:r>
            <a:endParaRPr lang="tr-TR" dirty="0"/>
          </a:p>
        </p:txBody>
      </p:sp>
      <p:sp>
        <p:nvSpPr>
          <p:cNvPr id="3" name="İçerik Yer Tutucusu 2"/>
          <p:cNvSpPr>
            <a:spLocks noGrp="1"/>
          </p:cNvSpPr>
          <p:nvPr>
            <p:ph idx="1"/>
          </p:nvPr>
        </p:nvSpPr>
        <p:spPr/>
        <p:txBody>
          <a:bodyPr/>
          <a:lstStyle/>
          <a:p>
            <a:r>
              <a:rPr lang="tr-TR" sz="2400" dirty="0" smtClean="0"/>
              <a:t>İşçinin bilgilendirilmesi gereklidir/önerilir</a:t>
            </a:r>
          </a:p>
          <a:p>
            <a:r>
              <a:rPr lang="tr-TR" sz="2400" dirty="0" err="1" smtClean="0"/>
              <a:t>Odyogramın</a:t>
            </a:r>
            <a:r>
              <a:rPr lang="tr-TR" sz="2400" dirty="0" smtClean="0"/>
              <a:t> bir uzman tarafından gözden geçirilmesi, hastane koşullarında tekrarı gerekir.</a:t>
            </a:r>
          </a:p>
          <a:p>
            <a:r>
              <a:rPr lang="tr-TR" sz="2400" dirty="0" smtClean="0"/>
              <a:t>KKD kullanması, kullanıyorsa tekrar eğitimi gereklidir.</a:t>
            </a:r>
          </a:p>
          <a:p>
            <a:r>
              <a:rPr lang="tr-TR" sz="2400" dirty="0" smtClean="0"/>
              <a:t>İş sağlığı profesyonelinin konuyu inceleyen raporu gereklidir</a:t>
            </a:r>
          </a:p>
          <a:p>
            <a:pPr lvl="1"/>
            <a:r>
              <a:rPr lang="tr-TR" sz="1800" dirty="0" smtClean="0"/>
              <a:t>Olası bir mesleki işitme kaybıyla </a:t>
            </a:r>
            <a:r>
              <a:rPr lang="tr-TR" sz="1800" dirty="0" smtClean="0"/>
              <a:t>ilgili midir</a:t>
            </a:r>
            <a:r>
              <a:rPr lang="tr-TR" sz="1800" dirty="0" smtClean="0"/>
              <a:t>?</a:t>
            </a:r>
          </a:p>
          <a:p>
            <a:pPr lvl="1"/>
            <a:r>
              <a:rPr lang="tr-TR" sz="1800" dirty="0" smtClean="0"/>
              <a:t>İşitmenin korunması programında değişiklik </a:t>
            </a:r>
            <a:r>
              <a:rPr lang="tr-TR" sz="1800" dirty="0" smtClean="0"/>
              <a:t>gerekli midir</a:t>
            </a:r>
            <a:r>
              <a:rPr lang="tr-TR" sz="1800" dirty="0" smtClean="0"/>
              <a:t>?</a:t>
            </a:r>
          </a:p>
          <a:p>
            <a:pPr lvl="1"/>
            <a:r>
              <a:rPr lang="tr-TR" sz="1800" dirty="0" smtClean="0"/>
              <a:t>İşçinin izleme periyodu </a:t>
            </a:r>
            <a:r>
              <a:rPr lang="tr-TR" sz="1800" dirty="0" smtClean="0"/>
              <a:t>sıklaştırılmalı mıdır</a:t>
            </a:r>
            <a:r>
              <a:rPr lang="tr-TR" sz="1800" dirty="0" smtClean="0"/>
              <a:t>?</a:t>
            </a:r>
            <a:endParaRPr lang="tr-TR" sz="1800" dirty="0"/>
          </a:p>
        </p:txBody>
      </p:sp>
    </p:spTree>
    <p:extLst>
      <p:ext uri="{BB962C8B-B14F-4D97-AF65-F5344CB8AC3E}">
        <p14:creationId xmlns:p14="http://schemas.microsoft.com/office/powerpoint/2010/main" val="2037403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İşe giriş muayenesinde 4000 Hz sorunu</a:t>
            </a:r>
            <a:endParaRPr lang="tr-TR" dirty="0"/>
          </a:p>
        </p:txBody>
      </p:sp>
      <p:pic>
        <p:nvPicPr>
          <p:cNvPr id="4"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348880"/>
            <a:ext cx="52673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18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tr-TR" sz="4400" dirty="0">
                <a:cs typeface="Times New Roman" pitchFamily="18" charset="0"/>
              </a:rPr>
              <a:t>Şiddet</a:t>
            </a:r>
            <a:endParaRPr lang="tr-TR" dirty="0"/>
          </a:p>
        </p:txBody>
      </p:sp>
      <p:sp>
        <p:nvSpPr>
          <p:cNvPr id="3" name="İçerik Yer Tutucusu 2"/>
          <p:cNvSpPr>
            <a:spLocks noGrp="1"/>
          </p:cNvSpPr>
          <p:nvPr>
            <p:ph idx="1"/>
          </p:nvPr>
        </p:nvSpPr>
        <p:spPr/>
        <p:txBody>
          <a:bodyPr/>
          <a:lstStyle/>
          <a:p>
            <a:r>
              <a:rPr lang="tr-TR" altLang="tr-TR" sz="3200" dirty="0" smtClean="0"/>
              <a:t>Ş</a:t>
            </a:r>
            <a:r>
              <a:rPr lang="tr-TR" altLang="tr-TR" sz="3200" dirty="0" smtClean="0">
                <a:cs typeface="Times New Roman" pitchFamily="18" charset="0"/>
              </a:rPr>
              <a:t>iddet </a:t>
            </a:r>
            <a:r>
              <a:rPr lang="tr-TR" altLang="tr-TR" sz="3200" dirty="0">
                <a:cs typeface="Times New Roman" pitchFamily="18" charset="0"/>
              </a:rPr>
              <a:t>ses enerjisinin say</a:t>
            </a:r>
            <a:r>
              <a:rPr lang="tr-TR" altLang="tr-TR" sz="3200" dirty="0"/>
              <a:t>ı</a:t>
            </a:r>
            <a:r>
              <a:rPr lang="tr-TR" altLang="tr-TR" sz="3200" dirty="0">
                <a:cs typeface="Times New Roman" pitchFamily="18" charset="0"/>
              </a:rPr>
              <a:t>sal bir çoklu</a:t>
            </a:r>
            <a:r>
              <a:rPr lang="tr-TR" altLang="tr-TR" sz="3200" dirty="0"/>
              <a:t>ğ</a:t>
            </a:r>
            <a:r>
              <a:rPr lang="tr-TR" altLang="tr-TR" sz="3200" dirty="0">
                <a:cs typeface="Times New Roman" pitchFamily="18" charset="0"/>
              </a:rPr>
              <a:t>udur, ölçülebilir. Ses enerjisinin s</a:t>
            </a:r>
            <a:r>
              <a:rPr lang="tr-TR" altLang="tr-TR" sz="3200" dirty="0"/>
              <a:t>ı</a:t>
            </a:r>
            <a:r>
              <a:rPr lang="tr-TR" altLang="tr-TR" sz="3200" dirty="0">
                <a:cs typeface="Times New Roman" pitchFamily="18" charset="0"/>
              </a:rPr>
              <a:t>k</a:t>
            </a:r>
            <a:r>
              <a:rPr lang="tr-TR" altLang="tr-TR" sz="3200" dirty="0"/>
              <a:t>ış</a:t>
            </a:r>
            <a:r>
              <a:rPr lang="tr-TR" altLang="tr-TR" sz="3200" dirty="0">
                <a:cs typeface="Times New Roman" pitchFamily="18" charset="0"/>
              </a:rPr>
              <a:t>ma ve gev</a:t>
            </a:r>
            <a:r>
              <a:rPr lang="tr-TR" altLang="tr-TR" sz="3200" dirty="0"/>
              <a:t>ş</a:t>
            </a:r>
            <a:r>
              <a:rPr lang="tr-TR" altLang="tr-TR" sz="3200" dirty="0">
                <a:cs typeface="Times New Roman" pitchFamily="18" charset="0"/>
              </a:rPr>
              <a:t>emeler s</a:t>
            </a:r>
            <a:r>
              <a:rPr lang="tr-TR" altLang="tr-TR" sz="3200" dirty="0"/>
              <a:t>ı</a:t>
            </a:r>
            <a:r>
              <a:rPr lang="tr-TR" altLang="tr-TR" sz="3200" dirty="0">
                <a:cs typeface="Times New Roman" pitchFamily="18" charset="0"/>
              </a:rPr>
              <a:t>ras</a:t>
            </a:r>
            <a:r>
              <a:rPr lang="tr-TR" altLang="tr-TR" sz="3200" dirty="0"/>
              <a:t>ı</a:t>
            </a:r>
            <a:r>
              <a:rPr lang="tr-TR" altLang="tr-TR" sz="3200" dirty="0">
                <a:cs typeface="Times New Roman" pitchFamily="18" charset="0"/>
              </a:rPr>
              <a:t>nda birim</a:t>
            </a:r>
            <a:r>
              <a:rPr lang="tr-TR" altLang="tr-TR" sz="3200" dirty="0"/>
              <a:t> y</a:t>
            </a:r>
            <a:r>
              <a:rPr lang="tr-TR" altLang="tr-TR" sz="3200" dirty="0">
                <a:cs typeface="Times New Roman" pitchFamily="18" charset="0"/>
              </a:rPr>
              <a:t>üzeye yapt</a:t>
            </a:r>
            <a:r>
              <a:rPr lang="tr-TR" altLang="tr-TR" sz="3200" dirty="0"/>
              <a:t>ığı</a:t>
            </a:r>
            <a:r>
              <a:rPr lang="tr-TR" altLang="tr-TR" sz="3200" dirty="0">
                <a:cs typeface="Times New Roman" pitchFamily="18" charset="0"/>
              </a:rPr>
              <a:t> bas</a:t>
            </a:r>
            <a:r>
              <a:rPr lang="tr-TR" altLang="tr-TR" sz="3200" dirty="0"/>
              <a:t>ı</a:t>
            </a:r>
            <a:r>
              <a:rPr lang="tr-TR" altLang="tr-TR" sz="3200" dirty="0">
                <a:cs typeface="Times New Roman" pitchFamily="18" charset="0"/>
              </a:rPr>
              <a:t>nç</a:t>
            </a:r>
            <a:r>
              <a:rPr lang="tr-TR" altLang="tr-TR" sz="3200" dirty="0" smtClean="0">
                <a:cs typeface="Times New Roman" pitchFamily="18" charset="0"/>
              </a:rPr>
              <a:t>, nesnel </a:t>
            </a:r>
            <a:r>
              <a:rPr lang="tr-TR" altLang="tr-TR" sz="3200" dirty="0">
                <a:cs typeface="Times New Roman" pitchFamily="18" charset="0"/>
              </a:rPr>
              <a:t>olarak ölçülebilir ve bir birimle </a:t>
            </a:r>
            <a:r>
              <a:rPr lang="tr-TR" altLang="tr-TR" sz="3200" dirty="0" smtClean="0">
                <a:cs typeface="Times New Roman" pitchFamily="18" charset="0"/>
              </a:rPr>
              <a:t>(</a:t>
            </a:r>
            <a:r>
              <a:rPr lang="tr-TR" altLang="tr-TR" sz="3200" dirty="0" err="1" smtClean="0">
                <a:cs typeface="Times New Roman" pitchFamily="18" charset="0"/>
              </a:rPr>
              <a:t>dyn</a:t>
            </a:r>
            <a:r>
              <a:rPr lang="tr-TR" altLang="tr-TR" sz="3200" dirty="0" smtClean="0">
                <a:cs typeface="Times New Roman" pitchFamily="18" charset="0"/>
              </a:rPr>
              <a:t>/cm² ile) </a:t>
            </a:r>
            <a:r>
              <a:rPr lang="tr-TR" altLang="tr-TR" sz="3200" dirty="0">
                <a:cs typeface="Times New Roman" pitchFamily="18" charset="0"/>
              </a:rPr>
              <a:t>belirlenebilir.</a:t>
            </a:r>
            <a:r>
              <a:rPr lang="en-US" altLang="tr-TR" sz="3200" dirty="0"/>
              <a:t> </a:t>
            </a:r>
            <a:endParaRPr lang="tr-TR" dirty="0"/>
          </a:p>
        </p:txBody>
      </p:sp>
    </p:spTree>
    <p:extLst>
      <p:ext uri="{BB962C8B-B14F-4D97-AF65-F5344CB8AC3E}">
        <p14:creationId xmlns:p14="http://schemas.microsoft.com/office/powerpoint/2010/main" val="1234287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İşe giriş muayenesi işverenin </a:t>
            </a:r>
            <a:r>
              <a:rPr lang="tr-TR" i="1" dirty="0" err="1" smtClean="0"/>
              <a:t>milatı</a:t>
            </a:r>
            <a:endParaRPr lang="tr-TR" i="1" dirty="0" smtClean="0"/>
          </a:p>
          <a:p>
            <a:r>
              <a:rPr lang="tr-TR" dirty="0" smtClean="0"/>
              <a:t>Önceki etkilenmelerin </a:t>
            </a:r>
            <a:r>
              <a:rPr lang="tr-TR" i="1" dirty="0" smtClean="0"/>
              <a:t>ibrası</a:t>
            </a:r>
          </a:p>
          <a:p>
            <a:r>
              <a:rPr lang="tr-TR" i="1" dirty="0" smtClean="0"/>
              <a:t>Artık daha az duyarlı bir işçi…</a:t>
            </a:r>
            <a:endParaRPr lang="tr-TR" i="1" dirty="0"/>
          </a:p>
        </p:txBody>
      </p:sp>
    </p:spTree>
    <p:extLst>
      <p:ext uri="{BB962C8B-B14F-4D97-AF65-F5344CB8AC3E}">
        <p14:creationId xmlns:p14="http://schemas.microsoft.com/office/powerpoint/2010/main" val="28646581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Aralıklı muayenelerde 4000 Hz sorunu</a:t>
            </a:r>
            <a:endParaRPr lang="tr-TR" dirty="0"/>
          </a:p>
        </p:txBody>
      </p:sp>
      <p:pic>
        <p:nvPicPr>
          <p:cNvPr id="4"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204864"/>
            <a:ext cx="52673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40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Eski </a:t>
            </a:r>
            <a:r>
              <a:rPr lang="tr-TR" dirty="0" err="1" smtClean="0"/>
              <a:t>odyogramla</a:t>
            </a:r>
            <a:r>
              <a:rPr lang="tr-TR" dirty="0" smtClean="0"/>
              <a:t> karşılaştırın (STS)</a:t>
            </a:r>
          </a:p>
          <a:p>
            <a:r>
              <a:rPr lang="tr-TR" dirty="0" smtClean="0"/>
              <a:t>İleri tetkik (Geçici eşik kayması?)</a:t>
            </a:r>
          </a:p>
          <a:p>
            <a:r>
              <a:rPr lang="tr-TR" dirty="0" smtClean="0"/>
              <a:t>Tahammül edilemez düzeyde gürültü varlığı</a:t>
            </a:r>
          </a:p>
          <a:p>
            <a:endParaRPr lang="tr-TR" dirty="0"/>
          </a:p>
        </p:txBody>
      </p:sp>
    </p:spTree>
    <p:extLst>
      <p:ext uri="{BB962C8B-B14F-4D97-AF65-F5344CB8AC3E}">
        <p14:creationId xmlns:p14="http://schemas.microsoft.com/office/powerpoint/2010/main" val="456841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İşe giriş yada aralıklı </a:t>
            </a:r>
            <a:r>
              <a:rPr lang="tr-TR" dirty="0" smtClean="0"/>
              <a:t>muayenelerde SNİK</a:t>
            </a:r>
            <a:endParaRPr lang="tr-TR" dirty="0"/>
          </a:p>
        </p:txBody>
      </p:sp>
      <p:pic>
        <p:nvPicPr>
          <p:cNvPr id="4" name="Picture 5" descr="Audiogram depicting a high-frequency sloping s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420888"/>
            <a:ext cx="52705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612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Eski </a:t>
            </a:r>
            <a:r>
              <a:rPr lang="tr-TR" dirty="0" err="1"/>
              <a:t>odyogramla</a:t>
            </a:r>
            <a:r>
              <a:rPr lang="tr-TR" dirty="0"/>
              <a:t> karşılaştırın</a:t>
            </a:r>
          </a:p>
          <a:p>
            <a:r>
              <a:rPr lang="tr-TR" dirty="0"/>
              <a:t>İleri tetkik (Geçici eşik kayması?)</a:t>
            </a:r>
          </a:p>
          <a:p>
            <a:r>
              <a:rPr lang="tr-TR" dirty="0"/>
              <a:t>Tahammül edilemez düzeyde gürültü varlığı</a:t>
            </a:r>
          </a:p>
          <a:p>
            <a:r>
              <a:rPr lang="tr-TR" dirty="0" smtClean="0"/>
              <a:t>Önemli düzeyde etkilenme</a:t>
            </a:r>
          </a:p>
          <a:p>
            <a:r>
              <a:rPr lang="tr-TR" dirty="0" smtClean="0"/>
              <a:t>80 </a:t>
            </a:r>
            <a:r>
              <a:rPr lang="tr-TR" dirty="0" err="1" smtClean="0"/>
              <a:t>dB’in</a:t>
            </a:r>
            <a:r>
              <a:rPr lang="tr-TR" dirty="0" smtClean="0"/>
              <a:t> altında, fazla mesai engellenmeli </a:t>
            </a:r>
            <a:endParaRPr lang="tr-TR" dirty="0"/>
          </a:p>
        </p:txBody>
      </p:sp>
    </p:spTree>
    <p:extLst>
      <p:ext uri="{BB962C8B-B14F-4D97-AF65-F5344CB8AC3E}">
        <p14:creationId xmlns:p14="http://schemas.microsoft.com/office/powerpoint/2010/main" val="1611483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İşe giriş yada aralıklı </a:t>
            </a:r>
            <a:r>
              <a:rPr lang="tr-TR" dirty="0" smtClean="0"/>
              <a:t>muayenelerde ileri SNİK</a:t>
            </a:r>
            <a:endParaRPr lang="tr-TR"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941" y="1700808"/>
            <a:ext cx="551492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519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Eski </a:t>
            </a:r>
            <a:r>
              <a:rPr lang="tr-TR" dirty="0" err="1"/>
              <a:t>odyogramla</a:t>
            </a:r>
            <a:r>
              <a:rPr lang="tr-TR" dirty="0"/>
              <a:t> karşılaştırın</a:t>
            </a:r>
          </a:p>
          <a:p>
            <a:r>
              <a:rPr lang="tr-TR" dirty="0"/>
              <a:t>İleri tetkik (Geçici eşik kayması?)</a:t>
            </a:r>
          </a:p>
          <a:p>
            <a:r>
              <a:rPr lang="tr-TR" dirty="0"/>
              <a:t>Tahammül edilemez düzeyde gürültü varlığı</a:t>
            </a:r>
          </a:p>
          <a:p>
            <a:r>
              <a:rPr lang="tr-TR" dirty="0"/>
              <a:t>Önemli düzeyde etkilenme</a:t>
            </a:r>
          </a:p>
          <a:p>
            <a:r>
              <a:rPr lang="tr-TR" dirty="0" smtClean="0"/>
              <a:t>İş </a:t>
            </a:r>
            <a:r>
              <a:rPr lang="tr-TR" dirty="0" err="1" smtClean="0"/>
              <a:t>kısıtı</a:t>
            </a:r>
            <a:r>
              <a:rPr lang="tr-TR" dirty="0" smtClean="0"/>
              <a:t>?</a:t>
            </a:r>
            <a:endParaRPr lang="tr-TR" dirty="0"/>
          </a:p>
          <a:p>
            <a:endParaRPr lang="tr-TR" dirty="0"/>
          </a:p>
        </p:txBody>
      </p:sp>
    </p:spTree>
    <p:extLst>
      <p:ext uri="{BB962C8B-B14F-4D97-AF65-F5344CB8AC3E}">
        <p14:creationId xmlns:p14="http://schemas.microsoft.com/office/powerpoint/2010/main" val="35065046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İşe giriş yada aralıklı </a:t>
            </a:r>
            <a:r>
              <a:rPr lang="tr-TR" dirty="0" smtClean="0"/>
              <a:t>muayenelerde İletim Tipi</a:t>
            </a:r>
            <a:endParaRPr lang="tr-TR" dirty="0"/>
          </a:p>
        </p:txBody>
      </p:sp>
      <p:pic>
        <p:nvPicPr>
          <p:cNvPr id="4" name="Picture 5" descr="Audiogram depicting a mild rising conductive h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420888"/>
            <a:ext cx="53101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388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Eski </a:t>
            </a:r>
            <a:r>
              <a:rPr lang="tr-TR" dirty="0" err="1"/>
              <a:t>odyogramla</a:t>
            </a:r>
            <a:r>
              <a:rPr lang="tr-TR" dirty="0"/>
              <a:t> karşılaştırın</a:t>
            </a:r>
          </a:p>
          <a:p>
            <a:r>
              <a:rPr lang="tr-TR" dirty="0" smtClean="0"/>
              <a:t>Önemli </a:t>
            </a:r>
            <a:r>
              <a:rPr lang="tr-TR" dirty="0"/>
              <a:t>düzeyde </a:t>
            </a:r>
            <a:r>
              <a:rPr lang="tr-TR" dirty="0" smtClean="0"/>
              <a:t>bir kulakta etkilenme</a:t>
            </a:r>
            <a:endParaRPr lang="tr-TR" dirty="0"/>
          </a:p>
          <a:p>
            <a:r>
              <a:rPr lang="tr-TR" dirty="0"/>
              <a:t>80 </a:t>
            </a:r>
            <a:r>
              <a:rPr lang="tr-TR" dirty="0" err="1"/>
              <a:t>dB’in</a:t>
            </a:r>
            <a:r>
              <a:rPr lang="tr-TR" dirty="0"/>
              <a:t> altında, fazla mesai engellenmeli </a:t>
            </a:r>
            <a:endParaRPr lang="tr-TR" dirty="0" smtClean="0"/>
          </a:p>
          <a:p>
            <a:endParaRPr lang="tr-TR" dirty="0"/>
          </a:p>
          <a:p>
            <a:pPr marL="0" indent="0">
              <a:buNone/>
            </a:pPr>
            <a:endParaRPr lang="tr-TR" dirty="0"/>
          </a:p>
        </p:txBody>
      </p:sp>
    </p:spTree>
    <p:extLst>
      <p:ext uri="{BB962C8B-B14F-4D97-AF65-F5344CB8AC3E}">
        <p14:creationId xmlns:p14="http://schemas.microsoft.com/office/powerpoint/2010/main" val="2783149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979712" y="1316360"/>
            <a:ext cx="6831013" cy="1752600"/>
          </a:xfrm>
        </p:spPr>
        <p:txBody>
          <a:bodyPr/>
          <a:lstStyle/>
          <a:p>
            <a:pPr>
              <a:defRPr/>
            </a:pPr>
            <a:r>
              <a:rPr lang="tr-TR" sz="3600" dirty="0" smtClean="0"/>
              <a:t>Gürültü Yönetimi </a:t>
            </a:r>
            <a:r>
              <a:rPr lang="tr-TR" sz="3600" dirty="0"/>
              <a:t/>
            </a:r>
            <a:br>
              <a:rPr lang="tr-TR" sz="3600" dirty="0"/>
            </a:br>
            <a:r>
              <a:rPr lang="tr-TR" sz="2400" dirty="0" smtClean="0"/>
              <a:t>ve İşitme </a:t>
            </a:r>
            <a:r>
              <a:rPr lang="tr-TR" sz="2400" dirty="0"/>
              <a:t>Koruyucuları</a:t>
            </a:r>
            <a:endParaRPr lang="tr-TR" sz="800" cap="all" dirty="0">
              <a:latin typeface="Calibri" pitchFamily="34" charset="0"/>
            </a:endParaRPr>
          </a:p>
        </p:txBody>
      </p:sp>
      <p:sp>
        <p:nvSpPr>
          <p:cNvPr id="5" name="Metin kutusu 4"/>
          <p:cNvSpPr txBox="1"/>
          <p:nvPr/>
        </p:nvSpPr>
        <p:spPr>
          <a:xfrm>
            <a:off x="395941" y="2640185"/>
            <a:ext cx="1101585" cy="430887"/>
          </a:xfrm>
          <a:prstGeom prst="rect">
            <a:avLst/>
          </a:prstGeom>
          <a:noFill/>
        </p:spPr>
        <p:txBody>
          <a:bodyPr wrap="none" rtlCol="0">
            <a:spAutoFit/>
          </a:bodyPr>
          <a:lstStyle/>
          <a:p>
            <a:pPr algn="ctr"/>
            <a:r>
              <a:rPr lang="tr-TR" sz="1100" dirty="0" smtClean="0"/>
              <a:t>19 Şubat 2026</a:t>
            </a:r>
            <a:endParaRPr lang="tr-TR" sz="1100" dirty="0" smtClean="0"/>
          </a:p>
          <a:p>
            <a:pPr algn="ctr"/>
            <a:r>
              <a:rPr lang="tr-TR" sz="1100" dirty="0" smtClean="0"/>
              <a:t>İSTANBUL</a:t>
            </a:r>
            <a:endParaRPr lang="tr-TR" sz="1100" dirty="0"/>
          </a:p>
        </p:txBody>
      </p:sp>
      <p:pic>
        <p:nvPicPr>
          <p:cNvPr id="2" name="Resim 1"/>
          <p:cNvPicPr>
            <a:picLocks noChangeAspect="1"/>
          </p:cNvPicPr>
          <p:nvPr/>
        </p:nvPicPr>
        <p:blipFill>
          <a:blip r:embed="rId2"/>
          <a:stretch>
            <a:fillRect/>
          </a:stretch>
        </p:blipFill>
        <p:spPr>
          <a:xfrm>
            <a:off x="102241" y="1484784"/>
            <a:ext cx="1688986" cy="335444"/>
          </a:xfrm>
          <a:prstGeom prst="rect">
            <a:avLst/>
          </a:prstGeom>
        </p:spPr>
      </p:pic>
    </p:spTree>
    <p:extLst>
      <p:ext uri="{BB962C8B-B14F-4D97-AF65-F5344CB8AC3E}">
        <p14:creationId xmlns:p14="http://schemas.microsoft.com/office/powerpoint/2010/main" val="1271915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kli Daireler">
  <a:themeElements>
    <a:clrScheme name="Renkli Daireler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Renkli Daireler">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nkli Daireler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enkli Daireler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enkli Daireler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enkli Daireler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nkli Daireler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nkli Daireler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enkli Daireler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enkli Daireler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enkli Daireler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enkli Daireler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6297</TotalTime>
  <Words>2451</Words>
  <Application>Microsoft Office PowerPoint</Application>
  <PresentationFormat>Ekran Gösterisi (4:3)</PresentationFormat>
  <Paragraphs>505</Paragraphs>
  <Slides>128</Slides>
  <Notes>5</Notes>
  <HiddenSlides>0</HiddenSlides>
  <MMClips>10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128</vt:i4>
      </vt:variant>
    </vt:vector>
  </HeadingPairs>
  <TitlesOfParts>
    <vt:vector size="138" baseType="lpstr">
      <vt:lpstr>Arial</vt:lpstr>
      <vt:lpstr>Calibri</vt:lpstr>
      <vt:lpstr>Cambria</vt:lpstr>
      <vt:lpstr>Gulim</vt:lpstr>
      <vt:lpstr>Tahoma</vt:lpstr>
      <vt:lpstr>Times New Roman</vt:lpstr>
      <vt:lpstr>Verdana</vt:lpstr>
      <vt:lpstr>Wingdings</vt:lpstr>
      <vt:lpstr>Renkli Daireler</vt:lpstr>
      <vt:lpstr>Office Theme</vt:lpstr>
      <vt:lpstr>İşyerlerinde  Gürültü ve İşitme Kaybının Yönetimi</vt:lpstr>
      <vt:lpstr>İşitme Fizyolojisi Gürültüye Bağlı İşitme Fizyopatolojisi</vt:lpstr>
      <vt:lpstr>Ses: </vt:lpstr>
      <vt:lpstr>Frekans</vt:lpstr>
      <vt:lpstr>PowerPoint Sunusu</vt:lpstr>
      <vt:lpstr>Frekans</vt:lpstr>
      <vt:lpstr>Frekans</vt:lpstr>
      <vt:lpstr>PowerPoint Sunusu</vt:lpstr>
      <vt:lpstr>Şiddet</vt:lpstr>
      <vt:lpstr>PowerPoint Sunusu</vt:lpstr>
      <vt:lpstr>Desibel: dB</vt:lpstr>
      <vt:lpstr>Ses düzeyi</vt:lpstr>
      <vt:lpstr>PowerPoint Sunusu</vt:lpstr>
      <vt:lpstr>Frekans ağırlıklama örneği</vt:lpstr>
      <vt:lpstr>İşitme</vt:lpstr>
      <vt:lpstr>PowerPoint Sunusu</vt:lpstr>
      <vt:lpstr>PowerPoint Sunusu</vt:lpstr>
      <vt:lpstr>Toplam27.5 dB kazanç sağlanır.</vt:lpstr>
      <vt:lpstr>PowerPoint Sunusu</vt:lpstr>
      <vt:lpstr>Sesin İletimi</vt:lpstr>
      <vt:lpstr>İşitme kayıpları</vt:lpstr>
      <vt:lpstr>İşitme Kaybının Tipi</vt:lpstr>
      <vt:lpstr>PowerPoint Sunusu</vt:lpstr>
      <vt:lpstr>PowerPoint Sunusu</vt:lpstr>
      <vt:lpstr>İletim tipi işitme kaybı</vt:lpstr>
      <vt:lpstr>Auriküla</vt:lpstr>
      <vt:lpstr>İTİK- Dış kulak yolu</vt:lpstr>
      <vt:lpstr>İTİK- Dış kulak yolu</vt:lpstr>
      <vt:lpstr>İTİK- Dış kulak yolu</vt:lpstr>
      <vt:lpstr>İTİK- Dış kulak yolu</vt:lpstr>
      <vt:lpstr>İTİK- Dış kulak yolu</vt:lpstr>
      <vt:lpstr>İTİK- Dış kulak yolu</vt:lpstr>
      <vt:lpstr>İTİK- Timpanik membran</vt:lpstr>
      <vt:lpstr>İTİK- Orta kulak</vt:lpstr>
      <vt:lpstr>İTİK- Orta kulak</vt:lpstr>
      <vt:lpstr>Sensorinöral işitme kaybı</vt:lpstr>
      <vt:lpstr>Genetik SNİK</vt:lpstr>
      <vt:lpstr>İnfeksiyöz SNİK</vt:lpstr>
      <vt:lpstr>Ototoksisite</vt:lpstr>
      <vt:lpstr>Ototoksinler</vt:lpstr>
      <vt:lpstr>Okuma önerileri</vt:lpstr>
      <vt:lpstr>PowerPoint Sunusu</vt:lpstr>
      <vt:lpstr>ACOEM  (American College of Occupational and Environmental Medicine)</vt:lpstr>
      <vt:lpstr>Bazı ülkelerde işitme testleri zorunlu hale getirilmiş durumda</vt:lpstr>
      <vt:lpstr>Bazı ülkelerde daha utangaç…</vt:lpstr>
      <vt:lpstr>Bazı ülkeler tazmin sistemlerine almıştır</vt:lpstr>
      <vt:lpstr>Neoplastik SNİK</vt:lpstr>
      <vt:lpstr>İdiopatik Ani İşitme Kaybı (İAİK)</vt:lpstr>
      <vt:lpstr>Travmatik SNİK</vt:lpstr>
      <vt:lpstr>Ses travması</vt:lpstr>
      <vt:lpstr>Ses travması</vt:lpstr>
      <vt:lpstr>Gürültünün sağlık üzerine etkilerini belirleyen unsurlar</vt:lpstr>
      <vt:lpstr>Gürültünün sağlık üzerine etkilerini belirleyen unsurlar</vt:lpstr>
      <vt:lpstr>GÜRÜLTÜ VE SÜRE KISITLAMASI</vt:lpstr>
      <vt:lpstr>İşyerlerinde Gürültüyle İlgili Yasal düzenlemede…</vt:lpstr>
      <vt:lpstr>Sınır değerler…</vt:lpstr>
      <vt:lpstr>Gürültünün İç Kulakta Etkisi</vt:lpstr>
      <vt:lpstr>PowerPoint Sunusu</vt:lpstr>
      <vt:lpstr>PowerPoint Sunusu</vt:lpstr>
      <vt:lpstr>PowerPoint Sunusu</vt:lpstr>
      <vt:lpstr>PowerPoint Sunusu</vt:lpstr>
      <vt:lpstr>PowerPoint Sunusu</vt:lpstr>
      <vt:lpstr>PowerPoint Sunusu</vt:lpstr>
      <vt:lpstr>PowerPoint Sunusu</vt:lpstr>
      <vt:lpstr>Temel İşitme Muayenesi</vt:lpstr>
      <vt:lpstr>Saf Ses Odyometrİsİ</vt:lpstr>
      <vt:lpstr>Saf Ses Odyometrisi</vt:lpstr>
      <vt:lpstr>Saf Ses Odyometrisi</vt:lpstr>
      <vt:lpstr>Saf Ses Odyometrisi (Slayt Özer Demir’in sunumundan alıntıdır)</vt:lpstr>
      <vt:lpstr>Saf Ses Odyometrisi</vt:lpstr>
      <vt:lpstr>Duyma Testi</vt:lpstr>
      <vt:lpstr>Duyma Testi</vt:lpstr>
      <vt:lpstr>Duyma Testi</vt:lpstr>
      <vt:lpstr>İşitme Kaybının Tipi</vt:lpstr>
      <vt:lpstr>PowerPoint Sunusu</vt:lpstr>
      <vt:lpstr>PowerPoint Sunusu</vt:lpstr>
      <vt:lpstr>GÜRÜLTÜYE BAĞLI SNİK ve Yönetimi</vt:lpstr>
      <vt:lpstr>GÜRÜLTÜYE BAĞLI SNİK</vt:lpstr>
      <vt:lpstr>İyi yönetmek için doğru test, doğru yorum…</vt:lpstr>
      <vt:lpstr>PowerPoint Sunusu</vt:lpstr>
      <vt:lpstr>PowerPoint Sunusu</vt:lpstr>
      <vt:lpstr>SNİK Yönetimi</vt:lpstr>
      <vt:lpstr>PowerPoint Sunusu</vt:lpstr>
      <vt:lpstr>Standart eşik kayması Standard Threshold Shift (STS)</vt:lpstr>
      <vt:lpstr>Standart eşik kayması</vt:lpstr>
      <vt:lpstr>Standart eşik kayması Örnek hesaplama</vt:lpstr>
      <vt:lpstr>Standart eşik kayması Örnek hesaplama</vt:lpstr>
      <vt:lpstr>Standart eşik kayması varlığında </vt:lpstr>
      <vt:lpstr>İşe giriş muayenesinde 4000 Hz sorunu</vt:lpstr>
      <vt:lpstr>PowerPoint Sunusu</vt:lpstr>
      <vt:lpstr>Aralıklı muayenelerde 4000 Hz sorunu</vt:lpstr>
      <vt:lpstr>PowerPoint Sunusu</vt:lpstr>
      <vt:lpstr>İşe giriş yada aralıklı muayenelerde SNİK</vt:lpstr>
      <vt:lpstr>PowerPoint Sunusu</vt:lpstr>
      <vt:lpstr>İşe giriş yada aralıklı muayenelerde ileri SNİK</vt:lpstr>
      <vt:lpstr>PowerPoint Sunusu</vt:lpstr>
      <vt:lpstr>İşe giriş yada aralıklı muayenelerde İletim Tipi</vt:lpstr>
      <vt:lpstr>PowerPoint Sunusu</vt:lpstr>
      <vt:lpstr>Gürültü Yönetimi  ve İşitme Koruyucuları</vt:lpstr>
      <vt:lpstr>Gürültü ölçümü</vt:lpstr>
      <vt:lpstr>PowerPoint Sunusu</vt:lpstr>
      <vt:lpstr>PowerPoint Sunusu</vt:lpstr>
      <vt:lpstr>PowerPoint Sunusu</vt:lpstr>
      <vt:lpstr>PowerPoint Sunusu</vt:lpstr>
      <vt:lpstr>PowerPoint Sunusu</vt:lpstr>
      <vt:lpstr>Bireysel ölçüm</vt:lpstr>
      <vt:lpstr>Kaydedilecekler</vt:lpstr>
      <vt:lpstr>Ölçümler ve sorunlar</vt:lpstr>
      <vt:lpstr>PowerPoint Sunusu</vt:lpstr>
      <vt:lpstr>PowerPoint Sunusu</vt:lpstr>
      <vt:lpstr>PowerPoint Sunusu</vt:lpstr>
      <vt:lpstr>Kulak tıkacı kullanalım…</vt:lpstr>
      <vt:lpstr>PowerPoint Sunusu</vt:lpstr>
      <vt:lpstr>PowerPoint Sunusu</vt:lpstr>
      <vt:lpstr>PowerPoint Sunusu</vt:lpstr>
      <vt:lpstr>PowerPoint Sunusu</vt:lpstr>
      <vt:lpstr>PowerPoint Sunusu</vt:lpstr>
      <vt:lpstr>PowerPoint Sunusu</vt:lpstr>
      <vt:lpstr>PowerPoint Sunusu</vt:lpstr>
      <vt:lpstr>HATALI YERLEŞTİRME</vt:lpstr>
      <vt:lpstr>İşitme Koruyucusu Seçimi</vt:lpstr>
      <vt:lpstr>HML yöntemi</vt:lpstr>
      <vt:lpstr>Örnek</vt:lpstr>
      <vt:lpstr>Octav Bant Yöntemi</vt:lpstr>
      <vt:lpstr>Örnek</vt:lpstr>
      <vt:lpstr>SNR yöntemi</vt:lpstr>
      <vt:lpstr>Diğer faktörler …  BEN KORUNUYORUM FAKTÖRÜ</vt:lpstr>
      <vt:lpstr>Diğer faktörler …  BEN KORUNUYORUM FAKTÖRÜ</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İŞİTME FİZYOLOJİSİ-FİZYOPATALOJİSİ</dc:title>
  <dc:creator>Özkan Kaan KARADAĞ</dc:creator>
  <cp:keywords>iş sağlığı, gürültü, korunma</cp:keywords>
  <cp:lastModifiedBy>Özkan Kaan KARADAĞ</cp:lastModifiedBy>
  <cp:revision>193</cp:revision>
  <dcterms:created xsi:type="dcterms:W3CDTF">2009-03-05T16:30:21Z</dcterms:created>
  <dcterms:modified xsi:type="dcterms:W3CDTF">2026-02-19T15:43:12Z</dcterms:modified>
</cp:coreProperties>
</file>